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sldIdLst>
    <p:sldId id="256" r:id="rId4"/>
    <p:sldId id="257" r:id="rId5"/>
    <p:sldId id="259" r:id="rId6"/>
    <p:sldId id="260" r:id="rId7"/>
    <p:sldId id="261" r:id="rId8"/>
    <p:sldId id="258" r:id="rId9"/>
    <p:sldId id="262" r:id="rId10"/>
    <p:sldId id="263" r:id="rId11"/>
    <p:sldId id="264" r:id="rId12"/>
    <p:sldId id="265" r:id="rId13"/>
    <p:sldId id="266" r:id="rId14"/>
    <p:sldId id="267" r:id="rId15"/>
    <p:sldId id="268" r:id="rId16"/>
    <p:sldId id="269" r:id="rId17"/>
    <p:sldId id="270" r:id="rId18"/>
    <p:sldId id="27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91" d="100"/>
          <a:sy n="91" d="100"/>
        </p:scale>
        <p:origin x="102" y="246"/>
      </p:cViewPr>
      <p:guideLst/>
    </p:cSldViewPr>
  </p:slideViewPr>
  <p:notesTextViewPr>
    <p:cViewPr>
      <p:scale>
        <a:sx n="1" d="1"/>
        <a:sy n="1" d="1"/>
      </p:scale>
      <p:origin x="0" y="0"/>
    </p:cViewPr>
  </p:notesTextViewPr>
  <p:notesViewPr>
    <p:cSldViewPr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1.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smtClean="0"/>
              <a:pPr/>
              <a:t>10/12/2015</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smtClean="0"/>
              <a:pPr/>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a:spLocks/>
            </p:cNvSpPr>
            <p:nvPr/>
          </p:nvSpPr>
          <p:spPr bwMode="auto">
            <a:xfrm>
              <a:off x="8151962" y="1685652"/>
              <a:ext cx="3275013" cy="4408488"/>
            </a:xfrm>
            <a:custGeom>
              <a:avLst/>
              <a:gdLst>
                <a:gd name="T0" fmla="*/ 3614 w 4125"/>
                <a:gd name="T1" fmla="*/ 0 h 5554"/>
                <a:gd name="T2" fmla="*/ 4125 w 4125"/>
                <a:gd name="T3" fmla="*/ 0 h 5554"/>
                <a:gd name="T4" fmla="*/ 4125 w 4125"/>
                <a:gd name="T5" fmla="*/ 5554 h 5554"/>
                <a:gd name="T6" fmla="*/ 0 w 4125"/>
                <a:gd name="T7" fmla="*/ 5554 h 5554"/>
                <a:gd name="T8" fmla="*/ 0 w 4125"/>
                <a:gd name="T9" fmla="*/ 5074 h 5554"/>
                <a:gd name="T10" fmla="*/ 3614 w 4125"/>
                <a:gd name="T11" fmla="*/ 5074 h 5554"/>
                <a:gd name="T12" fmla="*/ 3614 w 4125"/>
                <a:gd name="T13" fmla="*/ 0 h 5554"/>
                <a:gd name="connsiteX0" fmla="*/ 8761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9093 h 10000"/>
                <a:gd name="connsiteX5" fmla="*/ 8761 w 10000"/>
                <a:gd name="connsiteY5" fmla="*/ 9136 h 10000"/>
                <a:gd name="connsiteX6" fmla="*/ 8761 w 10000"/>
                <a:gd name="connsiteY6" fmla="*/ 0 h 10000"/>
                <a:gd name="connsiteX0" fmla="*/ 8761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9093 h 10000"/>
                <a:gd name="connsiteX5" fmla="*/ 8761 w 10000"/>
                <a:gd name="connsiteY5" fmla="*/ 9084 h 10000"/>
                <a:gd name="connsiteX6" fmla="*/ 8761 w 10000"/>
                <a:gd name="connsiteY6" fmla="*/ 0 h 10000"/>
                <a:gd name="connsiteX0" fmla="*/ 8761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9093 h 10000"/>
                <a:gd name="connsiteX5" fmla="*/ 8761 w 10000"/>
                <a:gd name="connsiteY5" fmla="*/ 9127 h 10000"/>
                <a:gd name="connsiteX6" fmla="*/ 8761 w 10000"/>
                <a:gd name="connsiteY6" fmla="*/ 0 h 10000"/>
                <a:gd name="connsiteX0" fmla="*/ 8761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9131 h 10000"/>
                <a:gd name="connsiteX5" fmla="*/ 8761 w 10000"/>
                <a:gd name="connsiteY5" fmla="*/ 9127 h 10000"/>
                <a:gd name="connsiteX6" fmla="*/ 8761 w 10000"/>
                <a:gd name="connsiteY6" fmla="*/ 0 h 10000"/>
                <a:gd name="connsiteX0" fmla="*/ 8761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9126 h 10000"/>
                <a:gd name="connsiteX5" fmla="*/ 8761 w 10000"/>
                <a:gd name="connsiteY5" fmla="*/ 9127 h 10000"/>
                <a:gd name="connsiteX6" fmla="*/ 8761 w 10000"/>
                <a:gd name="connsiteY6"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6"/>
            <p:cNvSpPr>
              <a:spLocks/>
            </p:cNvSpPr>
            <p:nvPr/>
          </p:nvSpPr>
          <p:spPr bwMode="auto">
            <a:xfrm flipH="1" flipV="1">
              <a:off x="752858" y="744469"/>
              <a:ext cx="3275668" cy="4408488"/>
            </a:xfrm>
            <a:custGeom>
              <a:avLst/>
              <a:gdLst>
                <a:gd name="T0" fmla="*/ 3614 w 4125"/>
                <a:gd name="T1" fmla="*/ 0 h 5554"/>
                <a:gd name="T2" fmla="*/ 4125 w 4125"/>
                <a:gd name="T3" fmla="*/ 0 h 5554"/>
                <a:gd name="T4" fmla="*/ 4125 w 4125"/>
                <a:gd name="T5" fmla="*/ 5554 h 5554"/>
                <a:gd name="T6" fmla="*/ 0 w 4125"/>
                <a:gd name="T7" fmla="*/ 5554 h 5554"/>
                <a:gd name="T8" fmla="*/ 0 w 4125"/>
                <a:gd name="T9" fmla="*/ 5074 h 5554"/>
                <a:gd name="T10" fmla="*/ 3614 w 4125"/>
                <a:gd name="T11" fmla="*/ 5074 h 5554"/>
                <a:gd name="T12" fmla="*/ 3614 w 4125"/>
                <a:gd name="T13" fmla="*/ 0 h 5554"/>
                <a:gd name="connsiteX0" fmla="*/ 8773 w 10012"/>
                <a:gd name="connsiteY0" fmla="*/ 0 h 10000"/>
                <a:gd name="connsiteX1" fmla="*/ 10012 w 10012"/>
                <a:gd name="connsiteY1" fmla="*/ 0 h 10000"/>
                <a:gd name="connsiteX2" fmla="*/ 10012 w 10012"/>
                <a:gd name="connsiteY2" fmla="*/ 10000 h 10000"/>
                <a:gd name="connsiteX3" fmla="*/ 12 w 10012"/>
                <a:gd name="connsiteY3" fmla="*/ 10000 h 10000"/>
                <a:gd name="connsiteX4" fmla="*/ 0 w 10012"/>
                <a:gd name="connsiteY4" fmla="*/ 9093 h 10000"/>
                <a:gd name="connsiteX5" fmla="*/ 8773 w 10012"/>
                <a:gd name="connsiteY5" fmla="*/ 9136 h 10000"/>
                <a:gd name="connsiteX6" fmla="*/ 8773 w 10012"/>
                <a:gd name="connsiteY6" fmla="*/ 0 h 10000"/>
                <a:gd name="connsiteX0" fmla="*/ 8773 w 10012"/>
                <a:gd name="connsiteY0" fmla="*/ 0 h 10000"/>
                <a:gd name="connsiteX1" fmla="*/ 10012 w 10012"/>
                <a:gd name="connsiteY1" fmla="*/ 0 h 10000"/>
                <a:gd name="connsiteX2" fmla="*/ 10012 w 10012"/>
                <a:gd name="connsiteY2" fmla="*/ 10000 h 10000"/>
                <a:gd name="connsiteX3" fmla="*/ 12 w 10012"/>
                <a:gd name="connsiteY3" fmla="*/ 10000 h 10000"/>
                <a:gd name="connsiteX4" fmla="*/ 0 w 10012"/>
                <a:gd name="connsiteY4" fmla="*/ 9093 h 10000"/>
                <a:gd name="connsiteX5" fmla="*/ 8773 w 10012"/>
                <a:gd name="connsiteY5" fmla="*/ 9084 h 10000"/>
                <a:gd name="connsiteX6" fmla="*/ 8773 w 10012"/>
                <a:gd name="connsiteY6" fmla="*/ 0 h 10000"/>
                <a:gd name="connsiteX0" fmla="*/ 8773 w 10012"/>
                <a:gd name="connsiteY0" fmla="*/ 0 h 10000"/>
                <a:gd name="connsiteX1" fmla="*/ 10012 w 10012"/>
                <a:gd name="connsiteY1" fmla="*/ 0 h 10000"/>
                <a:gd name="connsiteX2" fmla="*/ 10012 w 10012"/>
                <a:gd name="connsiteY2" fmla="*/ 10000 h 10000"/>
                <a:gd name="connsiteX3" fmla="*/ 12 w 10012"/>
                <a:gd name="connsiteY3" fmla="*/ 10000 h 10000"/>
                <a:gd name="connsiteX4" fmla="*/ 0 w 10012"/>
                <a:gd name="connsiteY4" fmla="*/ 9093 h 10000"/>
                <a:gd name="connsiteX5" fmla="*/ 8773 w 10012"/>
                <a:gd name="connsiteY5" fmla="*/ 9084 h 10000"/>
                <a:gd name="connsiteX6" fmla="*/ 8773 w 10012"/>
                <a:gd name="connsiteY6" fmla="*/ 0 h 10000"/>
                <a:gd name="connsiteX0" fmla="*/ 8762 w 10001"/>
                <a:gd name="connsiteY0" fmla="*/ 0 h 10000"/>
                <a:gd name="connsiteX1" fmla="*/ 10001 w 10001"/>
                <a:gd name="connsiteY1" fmla="*/ 0 h 10000"/>
                <a:gd name="connsiteX2" fmla="*/ 10001 w 10001"/>
                <a:gd name="connsiteY2" fmla="*/ 10000 h 10000"/>
                <a:gd name="connsiteX3" fmla="*/ 1 w 10001"/>
                <a:gd name="connsiteY3" fmla="*/ 10000 h 10000"/>
                <a:gd name="connsiteX4" fmla="*/ 6 w 10001"/>
                <a:gd name="connsiteY4" fmla="*/ 9093 h 10000"/>
                <a:gd name="connsiteX5" fmla="*/ 8762 w 10001"/>
                <a:gd name="connsiteY5" fmla="*/ 9084 h 10000"/>
                <a:gd name="connsiteX6" fmla="*/ 8762 w 10001"/>
                <a:gd name="connsiteY6" fmla="*/ 0 h 10000"/>
                <a:gd name="connsiteX0" fmla="*/ 8762 w 10001"/>
                <a:gd name="connsiteY0" fmla="*/ 0 h 10000"/>
                <a:gd name="connsiteX1" fmla="*/ 10001 w 10001"/>
                <a:gd name="connsiteY1" fmla="*/ 0 h 10000"/>
                <a:gd name="connsiteX2" fmla="*/ 10001 w 10001"/>
                <a:gd name="connsiteY2" fmla="*/ 10000 h 10000"/>
                <a:gd name="connsiteX3" fmla="*/ 1 w 10001"/>
                <a:gd name="connsiteY3" fmla="*/ 10000 h 10000"/>
                <a:gd name="connsiteX4" fmla="*/ 6 w 10001"/>
                <a:gd name="connsiteY4" fmla="*/ 9093 h 10000"/>
                <a:gd name="connsiteX5" fmla="*/ 8762 w 10001"/>
                <a:gd name="connsiteY5" fmla="*/ 9071 h 10000"/>
                <a:gd name="connsiteX6" fmla="*/ 8762 w 10001"/>
                <a:gd name="connsiteY6" fmla="*/ 0 h 10000"/>
                <a:gd name="connsiteX0" fmla="*/ 8762 w 10001"/>
                <a:gd name="connsiteY0" fmla="*/ 0 h 10000"/>
                <a:gd name="connsiteX1" fmla="*/ 10001 w 10001"/>
                <a:gd name="connsiteY1" fmla="*/ 0 h 10000"/>
                <a:gd name="connsiteX2" fmla="*/ 10001 w 10001"/>
                <a:gd name="connsiteY2" fmla="*/ 10000 h 10000"/>
                <a:gd name="connsiteX3" fmla="*/ 1 w 10001"/>
                <a:gd name="connsiteY3" fmla="*/ 10000 h 10000"/>
                <a:gd name="connsiteX4" fmla="*/ 6 w 10001"/>
                <a:gd name="connsiteY4" fmla="*/ 9093 h 10000"/>
                <a:gd name="connsiteX5" fmla="*/ 8762 w 10001"/>
                <a:gd name="connsiteY5" fmla="*/ 9077 h 10000"/>
                <a:gd name="connsiteX6" fmla="*/ 8762 w 10001"/>
                <a:gd name="connsiteY6" fmla="*/ 0 h 10000"/>
                <a:gd name="connsiteX0" fmla="*/ 8762 w 10001"/>
                <a:gd name="connsiteY0" fmla="*/ 0 h 10000"/>
                <a:gd name="connsiteX1" fmla="*/ 10001 w 10001"/>
                <a:gd name="connsiteY1" fmla="*/ 0 h 10000"/>
                <a:gd name="connsiteX2" fmla="*/ 10001 w 10001"/>
                <a:gd name="connsiteY2" fmla="*/ 10000 h 10000"/>
                <a:gd name="connsiteX3" fmla="*/ 1 w 10001"/>
                <a:gd name="connsiteY3" fmla="*/ 10000 h 10000"/>
                <a:gd name="connsiteX4" fmla="*/ 6 w 10001"/>
                <a:gd name="connsiteY4" fmla="*/ 9093 h 10000"/>
                <a:gd name="connsiteX5" fmla="*/ 8762 w 10001"/>
                <a:gd name="connsiteY5" fmla="*/ 9090 h 10000"/>
                <a:gd name="connsiteX6" fmla="*/ 8762 w 10001"/>
                <a:gd name="connsiteY6" fmla="*/ 0 h 10000"/>
                <a:gd name="connsiteX0" fmla="*/ 8762 w 10001"/>
                <a:gd name="connsiteY0" fmla="*/ 0 h 10000"/>
                <a:gd name="connsiteX1" fmla="*/ 10001 w 10001"/>
                <a:gd name="connsiteY1" fmla="*/ 0 h 10000"/>
                <a:gd name="connsiteX2" fmla="*/ 10001 w 10001"/>
                <a:gd name="connsiteY2" fmla="*/ 10000 h 10000"/>
                <a:gd name="connsiteX3" fmla="*/ 1 w 10001"/>
                <a:gd name="connsiteY3" fmla="*/ 10000 h 10000"/>
                <a:gd name="connsiteX4" fmla="*/ 6 w 10001"/>
                <a:gd name="connsiteY4" fmla="*/ 9093 h 10000"/>
                <a:gd name="connsiteX5" fmla="*/ 8762 w 10001"/>
                <a:gd name="connsiteY5" fmla="*/ 9128 h 10000"/>
                <a:gd name="connsiteX6" fmla="*/ 8762 w 10001"/>
                <a:gd name="connsiteY6" fmla="*/ 0 h 10000"/>
                <a:gd name="connsiteX0" fmla="*/ 8762 w 10001"/>
                <a:gd name="connsiteY0" fmla="*/ 0 h 10000"/>
                <a:gd name="connsiteX1" fmla="*/ 10001 w 10001"/>
                <a:gd name="connsiteY1" fmla="*/ 0 h 10000"/>
                <a:gd name="connsiteX2" fmla="*/ 10001 w 10001"/>
                <a:gd name="connsiteY2" fmla="*/ 10000 h 10000"/>
                <a:gd name="connsiteX3" fmla="*/ 1 w 10001"/>
                <a:gd name="connsiteY3" fmla="*/ 10000 h 10000"/>
                <a:gd name="connsiteX4" fmla="*/ 6 w 10001"/>
                <a:gd name="connsiteY4" fmla="*/ 9125 h 10000"/>
                <a:gd name="connsiteX5" fmla="*/ 8762 w 10001"/>
                <a:gd name="connsiteY5" fmla="*/ 9128 h 10000"/>
                <a:gd name="connsiteX6" fmla="*/ 8762 w 10001"/>
                <a:gd name="connsiteY6" fmla="*/ 0 h 10000"/>
                <a:gd name="connsiteX0" fmla="*/ 8763 w 10002"/>
                <a:gd name="connsiteY0" fmla="*/ 0 h 10000"/>
                <a:gd name="connsiteX1" fmla="*/ 10002 w 10002"/>
                <a:gd name="connsiteY1" fmla="*/ 0 h 10000"/>
                <a:gd name="connsiteX2" fmla="*/ 10002 w 10002"/>
                <a:gd name="connsiteY2" fmla="*/ 10000 h 10000"/>
                <a:gd name="connsiteX3" fmla="*/ 2 w 10002"/>
                <a:gd name="connsiteY3" fmla="*/ 10000 h 10000"/>
                <a:gd name="connsiteX4" fmla="*/ 0 w 10002"/>
                <a:gd name="connsiteY4" fmla="*/ 9125 h 10000"/>
                <a:gd name="connsiteX5" fmla="*/ 8763 w 10002"/>
                <a:gd name="connsiteY5" fmla="*/ 9128 h 10000"/>
                <a:gd name="connsiteX6" fmla="*/ 8763 w 10002"/>
                <a:gd name="connsiteY6"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18890431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DE6118-2437-4B30-8E3C-4D2BE6020583}" type="datetimeFigureOut">
              <a:rPr lang="en-US" smtClean="0"/>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a:p>
        </p:txBody>
      </p:sp>
    </p:spTree>
    <p:extLst>
      <p:ext uri="{BB962C8B-B14F-4D97-AF65-F5344CB8AC3E}">
        <p14:creationId xmlns:p14="http://schemas.microsoft.com/office/powerpoint/2010/main" val="15995960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DE6118-2437-4B30-8E3C-4D2BE6020583}" type="datetimeFigureOut">
              <a:rPr lang="en-US" smtClean="0"/>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a:p>
        </p:txBody>
      </p:sp>
    </p:spTree>
    <p:extLst>
      <p:ext uri="{BB962C8B-B14F-4D97-AF65-F5344CB8AC3E}">
        <p14:creationId xmlns:p14="http://schemas.microsoft.com/office/powerpoint/2010/main" val="33629985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a:p>
        </p:txBody>
      </p:sp>
    </p:spTree>
    <p:extLst>
      <p:ext uri="{BB962C8B-B14F-4D97-AF65-F5344CB8AC3E}">
        <p14:creationId xmlns:p14="http://schemas.microsoft.com/office/powerpoint/2010/main" val="16972219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smtClean="0"/>
              <a:pPr/>
              <a:t>10/12/2015</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smtClean="0"/>
              <a:pPr/>
              <a:t>‹#›</a:t>
            </a:fld>
            <a:endParaRPr lang="en-US"/>
          </a:p>
        </p:txBody>
      </p:sp>
      <p:sp>
        <p:nvSpPr>
          <p:cNvPr id="7" name="Freeform 6" title="Crop Mark"/>
          <p:cNvSpPr>
            <a:spLocks/>
          </p:cNvSpPr>
          <p:nvPr/>
        </p:nvSpPr>
        <p:spPr bwMode="auto">
          <a:xfrm>
            <a:off x="8151962" y="1685652"/>
            <a:ext cx="3275013" cy="4408488"/>
          </a:xfrm>
          <a:custGeom>
            <a:avLst/>
            <a:gdLst>
              <a:gd name="T0" fmla="*/ 3614 w 4125"/>
              <a:gd name="T1" fmla="*/ 0 h 5554"/>
              <a:gd name="T2" fmla="*/ 4125 w 4125"/>
              <a:gd name="T3" fmla="*/ 0 h 5554"/>
              <a:gd name="T4" fmla="*/ 4125 w 4125"/>
              <a:gd name="T5" fmla="*/ 5554 h 5554"/>
              <a:gd name="T6" fmla="*/ 0 w 4125"/>
              <a:gd name="T7" fmla="*/ 5554 h 5554"/>
              <a:gd name="T8" fmla="*/ 0 w 4125"/>
              <a:gd name="T9" fmla="*/ 5074 h 5554"/>
              <a:gd name="T10" fmla="*/ 3614 w 4125"/>
              <a:gd name="T11" fmla="*/ 5074 h 5554"/>
              <a:gd name="T12" fmla="*/ 3614 w 4125"/>
              <a:gd name="T13" fmla="*/ 0 h 5554"/>
            </a:gdLst>
            <a:ahLst/>
            <a:cxnLst>
              <a:cxn ang="0">
                <a:pos x="T0" y="T1"/>
              </a:cxn>
              <a:cxn ang="0">
                <a:pos x="T2" y="T3"/>
              </a:cxn>
              <a:cxn ang="0">
                <a:pos x="T4" y="T5"/>
              </a:cxn>
              <a:cxn ang="0">
                <a:pos x="T6" y="T7"/>
              </a:cxn>
              <a:cxn ang="0">
                <a:pos x="T8" y="T9"/>
              </a:cxn>
              <a:cxn ang="0">
                <a:pos x="T10" y="T11"/>
              </a:cxn>
              <a:cxn ang="0">
                <a:pos x="T12" y="T13"/>
              </a:cxn>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74879241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DE6118-2437-4B30-8E3C-4D2BE6020583}" type="datetimeFigureOut">
              <a:rPr lang="en-US" smtClean="0"/>
              <a:t>10/12/2015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a:p>
        </p:txBody>
      </p:sp>
    </p:spTree>
    <p:extLst>
      <p:ext uri="{BB962C8B-B14F-4D97-AF65-F5344CB8AC3E}">
        <p14:creationId xmlns:p14="http://schemas.microsoft.com/office/powerpoint/2010/main" val="15456084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DE6118-2437-4B30-8E3C-4D2BE6020583}" type="datetimeFigureOut">
              <a:rPr lang="en-US" smtClean="0"/>
              <a:t>10/12/2015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a:p>
        </p:txBody>
      </p:sp>
    </p:spTree>
    <p:extLst>
      <p:ext uri="{BB962C8B-B14F-4D97-AF65-F5344CB8AC3E}">
        <p14:creationId xmlns:p14="http://schemas.microsoft.com/office/powerpoint/2010/main" val="38744426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DE6118-2437-4B30-8E3C-4D2BE6020583}" type="datetimeFigureOut">
              <a:rPr lang="en-US" smtClean="0"/>
              <a:t>10/12/2015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a:p>
        </p:txBody>
      </p:sp>
    </p:spTree>
    <p:extLst>
      <p:ext uri="{BB962C8B-B14F-4D97-AF65-F5344CB8AC3E}">
        <p14:creationId xmlns:p14="http://schemas.microsoft.com/office/powerpoint/2010/main" val="35214810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10/12/2015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a:p>
        </p:txBody>
      </p:sp>
    </p:spTree>
    <p:extLst>
      <p:ext uri="{BB962C8B-B14F-4D97-AF65-F5344CB8AC3E}">
        <p14:creationId xmlns:p14="http://schemas.microsoft.com/office/powerpoint/2010/main" val="21735352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10/12/2015</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808060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a:p>
        </p:txBody>
      </p:sp>
      <p:sp>
        <p:nvSpPr>
          <p:cNvPr id="3" name="Picture Placeholder 2"/>
          <p:cNvSpPr>
            <a:spLocks noGrp="1"/>
          </p:cNvSpPr>
          <p:nvPr>
            <p:ph type="pic" idx="1"/>
          </p:nvPr>
        </p:nvSpPr>
        <p:spPr>
          <a:xfrm>
            <a:off x="5532120" y="0"/>
            <a:ext cx="6659880" cy="6857999"/>
          </a:xfrm>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10/12/2015</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257505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smtClean="0"/>
              <a:pPr/>
              <a:t>10/12/2015</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smtClean="0"/>
              <a:pPr/>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59579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grammarly.com/handbook/punctuation/comma/" TargetMode="External"/><Relationship Id="rId7" Type="http://schemas.openxmlformats.org/officeDocument/2006/relationships/hyperlink" Target="http://grammar.ccc.commnet.edu/grammar/commas_big.htm" TargetMode="External"/><Relationship Id="rId2" Type="http://schemas.openxmlformats.org/officeDocument/2006/relationships/hyperlink" Target="http://www.grammarbook.com/punctuation/commas.asp" TargetMode="External"/><Relationship Id="rId1" Type="http://schemas.openxmlformats.org/officeDocument/2006/relationships/slideLayout" Target="../slideLayouts/slideLayout2.xml"/><Relationship Id="rId6" Type="http://schemas.openxmlformats.org/officeDocument/2006/relationships/hyperlink" Target="http://www.chompchomp.com/hotpotatoes/commas01.htm" TargetMode="External"/><Relationship Id="rId5" Type="http://schemas.openxmlformats.org/officeDocument/2006/relationships/hyperlink" Target="http://www.softschools.com/quizzes/language_arts/punctuation_comma/quiz2140.html" TargetMode="External"/><Relationship Id="rId4" Type="http://schemas.openxmlformats.org/officeDocument/2006/relationships/hyperlink" Target="http://www.grammarbook.com/grammar_quiz/commas_1.as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0856" y="1918944"/>
            <a:ext cx="8361229" cy="2098226"/>
          </a:xfrm>
        </p:spPr>
        <p:txBody>
          <a:bodyPr/>
          <a:lstStyle/>
          <a:p>
            <a:r>
              <a:rPr lang="en-US" sz="10000"/>
              <a:t>Commas</a:t>
            </a:r>
          </a:p>
        </p:txBody>
      </p:sp>
      <p:sp>
        <p:nvSpPr>
          <p:cNvPr id="3" name="Subtitle 2"/>
          <p:cNvSpPr>
            <a:spLocks noGrp="1"/>
          </p:cNvSpPr>
          <p:nvPr>
            <p:ph type="subTitle" idx="1"/>
          </p:nvPr>
        </p:nvSpPr>
        <p:spPr>
          <a:xfrm>
            <a:off x="2079398" y="4204694"/>
            <a:ext cx="8032687" cy="910317"/>
          </a:xfrm>
        </p:spPr>
        <p:txBody>
          <a:bodyPr/>
          <a:lstStyle/>
          <a:p>
            <a:r>
              <a:rPr lang="en-US"/>
              <a:t>Brooke Gibson, Karissa Lepley, Lindsey Grass, Mackenzie Neal</a:t>
            </a:r>
          </a:p>
        </p:txBody>
      </p:sp>
    </p:spTree>
    <p:extLst>
      <p:ext uri="{BB962C8B-B14F-4D97-AF65-F5344CB8AC3E}">
        <p14:creationId xmlns:p14="http://schemas.microsoft.com/office/powerpoint/2010/main" val="10252023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Examples from Standardized Tests</a:t>
            </a:r>
          </a:p>
        </p:txBody>
      </p:sp>
      <p:sp>
        <p:nvSpPr>
          <p:cNvPr id="3" name="Content Placeholder 2"/>
          <p:cNvSpPr>
            <a:spLocks noGrp="1"/>
          </p:cNvSpPr>
          <p:nvPr>
            <p:ph idx="1"/>
          </p:nvPr>
        </p:nvSpPr>
        <p:spPr>
          <a:xfrm>
            <a:off x="1371600" y="1863661"/>
            <a:ext cx="9601200" cy="3581400"/>
          </a:xfrm>
        </p:spPr>
        <p:txBody>
          <a:bodyPr anchor="t">
            <a:normAutofit/>
          </a:bodyPr>
          <a:lstStyle/>
          <a:p>
            <a:pPr>
              <a:buFont typeface="Wingdings" charset="2"/>
              <a:buChar char="§"/>
            </a:pPr>
            <a:r>
              <a:rPr lang="en-US" sz="2600" b="1"/>
              <a:t>Select the best answer from among the choices given.</a:t>
            </a:r>
          </a:p>
          <a:p>
            <a:pPr>
              <a:buFont typeface="Wingdings" charset="2"/>
              <a:buChar char="§"/>
            </a:pPr>
            <a:r>
              <a:rPr lang="en-US" sz="2600"/>
              <a:t>Alice Guy Blaché, an early film maker, introduced close-ups and double </a:t>
            </a:r>
            <a:r>
              <a:rPr lang="en-US" sz="2600" u="sng"/>
              <a:t>exposures, also she set</a:t>
            </a:r>
            <a:r>
              <a:rPr lang="en-US" sz="2600"/>
              <a:t> cars on fire, used rats in special effects sequences, and ran film backward. </a:t>
            </a:r>
          </a:p>
        </p:txBody>
      </p:sp>
      <p:sp>
        <p:nvSpPr>
          <p:cNvPr id="4" name="TextBox 3"/>
          <p:cNvSpPr txBox="1"/>
          <p:nvPr/>
        </p:nvSpPr>
        <p:spPr>
          <a:xfrm>
            <a:off x="1371600" y="3976879"/>
            <a:ext cx="9601200" cy="2462213"/>
          </a:xfrm>
          <a:prstGeom prst="rect">
            <a:avLst/>
          </a:prstGeom>
          <a:noFill/>
        </p:spPr>
        <p:txBody>
          <a:bodyPr wrap="square" rtlCol="0">
            <a:spAutoFit/>
          </a:bodyPr>
          <a:lstStyle/>
          <a:p>
            <a:pPr marL="285750" indent="-285750">
              <a:buFont typeface="Wingdings" charset="2"/>
              <a:buChar char="§"/>
            </a:pPr>
            <a:r>
              <a:rPr lang="en-US" sz="2200"/>
              <a:t>Possible Answers:</a:t>
            </a:r>
          </a:p>
          <a:p>
            <a:endParaRPr lang="en-US" sz="2200"/>
          </a:p>
          <a:p>
            <a:r>
              <a:rPr lang="en-US" sz="2200"/>
              <a:t>   A) exposures, also she set</a:t>
            </a:r>
          </a:p>
          <a:p>
            <a:r>
              <a:rPr lang="en-US" sz="2200"/>
              <a:t>   B) exposures, and also she sets</a:t>
            </a:r>
          </a:p>
          <a:p>
            <a:r>
              <a:rPr lang="en-US" sz="2200"/>
              <a:t>   C) exposures, she set</a:t>
            </a:r>
          </a:p>
          <a:p>
            <a:r>
              <a:rPr lang="en-US" sz="2200"/>
              <a:t>   D) exposures; also she set</a:t>
            </a:r>
          </a:p>
          <a:p>
            <a:r>
              <a:rPr lang="en-US" sz="2200"/>
              <a:t>   E) exposures by her setting </a:t>
            </a:r>
          </a:p>
        </p:txBody>
      </p:sp>
    </p:spTree>
    <p:extLst>
      <p:ext uri="{BB962C8B-B14F-4D97-AF65-F5344CB8AC3E}">
        <p14:creationId xmlns:p14="http://schemas.microsoft.com/office/powerpoint/2010/main" val="12806314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Standardized Test Example Answers</a:t>
            </a:r>
          </a:p>
        </p:txBody>
      </p:sp>
      <p:sp>
        <p:nvSpPr>
          <p:cNvPr id="3" name="Content Placeholder 2"/>
          <p:cNvSpPr>
            <a:spLocks noGrp="1"/>
          </p:cNvSpPr>
          <p:nvPr>
            <p:ph idx="1"/>
          </p:nvPr>
        </p:nvSpPr>
        <p:spPr>
          <a:xfrm>
            <a:off x="1371600" y="2301511"/>
            <a:ext cx="9601200" cy="3581400"/>
          </a:xfrm>
        </p:spPr>
        <p:txBody>
          <a:bodyPr>
            <a:normAutofit/>
          </a:bodyPr>
          <a:lstStyle/>
          <a:p>
            <a:r>
              <a:rPr lang="en-US" sz="2600"/>
              <a:t>Correct answer:</a:t>
            </a:r>
          </a:p>
          <a:p>
            <a:pPr marL="0" indent="0">
              <a:buNone/>
            </a:pPr>
            <a:r>
              <a:rPr lang="en-US" sz="2600"/>
              <a:t>      D) exposures; she also set </a:t>
            </a:r>
          </a:p>
          <a:p>
            <a:pPr marL="0" indent="0">
              <a:buNone/>
            </a:pPr>
            <a:endParaRPr lang="en-US" sz="2600"/>
          </a:p>
          <a:p>
            <a:r>
              <a:rPr lang="en-US" sz="2600"/>
              <a:t>Explanation:</a:t>
            </a:r>
          </a:p>
          <a:p>
            <a:r>
              <a:rPr lang="en-US" sz="2600"/>
              <a:t>One of the ways to correct a comma splice is by using a semi-colon.</a:t>
            </a:r>
          </a:p>
        </p:txBody>
      </p:sp>
    </p:spTree>
    <p:extLst>
      <p:ext uri="{BB962C8B-B14F-4D97-AF65-F5344CB8AC3E}">
        <p14:creationId xmlns:p14="http://schemas.microsoft.com/office/powerpoint/2010/main" val="3439450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Examples from Standardized Tests</a:t>
            </a:r>
          </a:p>
        </p:txBody>
      </p:sp>
      <p:sp>
        <p:nvSpPr>
          <p:cNvPr id="3" name="Content Placeholder 2"/>
          <p:cNvSpPr>
            <a:spLocks noGrp="1"/>
          </p:cNvSpPr>
          <p:nvPr>
            <p:ph idx="1"/>
          </p:nvPr>
        </p:nvSpPr>
        <p:spPr>
          <a:xfrm>
            <a:off x="1371600" y="1634519"/>
            <a:ext cx="9601200" cy="3581400"/>
          </a:xfrm>
        </p:spPr>
        <p:txBody>
          <a:bodyPr/>
          <a:lstStyle/>
          <a:p>
            <a:r>
              <a:rPr lang="en-US" sz="2400" b="1"/>
              <a:t>Select the underlined word or phrase that needs to be changed to make the sentence correct. Some sentences contain no error at all.</a:t>
            </a:r>
          </a:p>
          <a:p>
            <a:pPr marL="0" indent="0">
              <a:buNone/>
            </a:pPr>
            <a:r>
              <a:rPr lang="en-US" sz="2400"/>
              <a:t>      The eldest male dog became awfully selfish during feeding time, he </a:t>
            </a:r>
          </a:p>
          <a:p>
            <a:pPr marL="0" indent="0">
              <a:buNone/>
            </a:pPr>
            <a:r>
              <a:rPr lang="en-US" sz="2400"/>
              <a:t>      would not even let his own pups get a scrap of food. </a:t>
            </a:r>
            <a:endParaRPr lang="en-US"/>
          </a:p>
          <a:p>
            <a:r>
              <a:rPr lang="en-US"/>
              <a:t>Possible Answers:</a:t>
            </a:r>
          </a:p>
          <a:p>
            <a:pPr marL="0" indent="0">
              <a:buNone/>
            </a:pPr>
            <a:r>
              <a:rPr lang="en-US"/>
              <a:t>     A) No error</a:t>
            </a:r>
          </a:p>
          <a:p>
            <a:pPr marL="0" indent="0">
              <a:buNone/>
            </a:pPr>
            <a:r>
              <a:rPr lang="en-US"/>
              <a:t>     B) eldest</a:t>
            </a:r>
          </a:p>
          <a:p>
            <a:pPr marL="0" indent="0">
              <a:buNone/>
            </a:pPr>
            <a:r>
              <a:rPr lang="en-US"/>
              <a:t>     C) feeding</a:t>
            </a:r>
          </a:p>
          <a:p>
            <a:pPr marL="0" indent="0">
              <a:buNone/>
            </a:pPr>
            <a:r>
              <a:rPr lang="en-US"/>
              <a:t>     D) awfully</a:t>
            </a:r>
          </a:p>
          <a:p>
            <a:pPr marL="0" indent="0">
              <a:buNone/>
            </a:pPr>
            <a:r>
              <a:rPr lang="en-US"/>
              <a:t>     E) time, he</a:t>
            </a:r>
          </a:p>
        </p:txBody>
      </p:sp>
    </p:spTree>
    <p:extLst>
      <p:ext uri="{BB962C8B-B14F-4D97-AF65-F5344CB8AC3E}">
        <p14:creationId xmlns:p14="http://schemas.microsoft.com/office/powerpoint/2010/main" val="17350792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Standardized Test Example Answers </a:t>
            </a:r>
          </a:p>
        </p:txBody>
      </p:sp>
      <p:sp>
        <p:nvSpPr>
          <p:cNvPr id="3" name="Content Placeholder 2"/>
          <p:cNvSpPr>
            <a:spLocks noGrp="1"/>
          </p:cNvSpPr>
          <p:nvPr>
            <p:ph idx="1"/>
          </p:nvPr>
        </p:nvSpPr>
        <p:spPr>
          <a:xfrm>
            <a:off x="1371600" y="1774122"/>
            <a:ext cx="9601200" cy="3581400"/>
          </a:xfrm>
        </p:spPr>
        <p:txBody>
          <a:bodyPr>
            <a:noAutofit/>
          </a:bodyPr>
          <a:lstStyle/>
          <a:p>
            <a:r>
              <a:rPr lang="en-US" sz="2600"/>
              <a:t>Correct answer:</a:t>
            </a:r>
          </a:p>
          <a:p>
            <a:pPr marL="0" indent="0">
              <a:buNone/>
            </a:pPr>
            <a:r>
              <a:rPr lang="en-US" sz="2600"/>
              <a:t>      E) time, he</a:t>
            </a:r>
          </a:p>
          <a:p>
            <a:endParaRPr lang="en-US" sz="2600"/>
          </a:p>
          <a:p>
            <a:r>
              <a:rPr lang="en-US" sz="2600"/>
              <a:t>Explanation:</a:t>
            </a:r>
          </a:p>
          <a:p>
            <a:r>
              <a:rPr lang="en-US" sz="2600"/>
              <a:t>Two independent clauses that can each stand alone must be separated by either a period or a semicolon, or connected by a comma followed by a conjunction. Because this sentence doesn't include a conjunction like "and" after its comma, it is incorrect. (This error, where two independent clauses are incorrectly connected by a comma, is known as a "comma splice.")</a:t>
            </a:r>
          </a:p>
          <a:p>
            <a:endParaRPr lang="en-US" sz="2600"/>
          </a:p>
        </p:txBody>
      </p:sp>
    </p:spTree>
    <p:extLst>
      <p:ext uri="{BB962C8B-B14F-4D97-AF65-F5344CB8AC3E}">
        <p14:creationId xmlns:p14="http://schemas.microsoft.com/office/powerpoint/2010/main" val="13048117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Examples from Standardized Tests</a:t>
            </a:r>
          </a:p>
        </p:txBody>
      </p:sp>
      <p:sp>
        <p:nvSpPr>
          <p:cNvPr id="3" name="Content Placeholder 2"/>
          <p:cNvSpPr>
            <a:spLocks noGrp="1"/>
          </p:cNvSpPr>
          <p:nvPr>
            <p:ph idx="1"/>
          </p:nvPr>
        </p:nvSpPr>
        <p:spPr>
          <a:xfrm>
            <a:off x="1371600" y="1727588"/>
            <a:ext cx="9601200" cy="3581400"/>
          </a:xfrm>
        </p:spPr>
        <p:txBody>
          <a:bodyPr/>
          <a:lstStyle/>
          <a:p>
            <a:r>
              <a:rPr lang="en-US" sz="2400" b="1"/>
              <a:t>Select the underlined word or phrase that needs to be changed to make the sentence correct. Some sentences contain no error at all.</a:t>
            </a:r>
          </a:p>
          <a:p>
            <a:pPr marL="0" indent="0">
              <a:buNone/>
            </a:pPr>
            <a:r>
              <a:rPr lang="en-US" sz="2400"/>
              <a:t>     I stayed up late last night baking chocolate chip cookies, this morning </a:t>
            </a:r>
          </a:p>
          <a:p>
            <a:pPr marL="0" indent="0">
              <a:buNone/>
            </a:pPr>
            <a:r>
              <a:rPr lang="en-US" sz="2400"/>
              <a:t>     when I woke up the house smelled so good that it made me hungry.</a:t>
            </a:r>
          </a:p>
          <a:p>
            <a:endParaRPr lang="en-US"/>
          </a:p>
          <a:p>
            <a:r>
              <a:rPr lang="en-US"/>
              <a:t>Possible Answers:</a:t>
            </a:r>
          </a:p>
          <a:p>
            <a:pPr marL="0" indent="0">
              <a:buNone/>
            </a:pPr>
            <a:r>
              <a:rPr lang="en-US"/>
              <a:t>     A) stayed up late</a:t>
            </a:r>
          </a:p>
          <a:p>
            <a:pPr marL="0" indent="0">
              <a:buNone/>
            </a:pPr>
            <a:r>
              <a:rPr lang="en-US"/>
              <a:t>     B) smelled so good</a:t>
            </a:r>
          </a:p>
          <a:p>
            <a:pPr marL="0" indent="0">
              <a:buNone/>
            </a:pPr>
            <a:r>
              <a:rPr lang="en-US"/>
              <a:t>     C) cookies, this</a:t>
            </a:r>
          </a:p>
          <a:p>
            <a:pPr marL="0" indent="0">
              <a:buNone/>
            </a:pPr>
            <a:r>
              <a:rPr lang="en-US"/>
              <a:t>     D) baking</a:t>
            </a:r>
          </a:p>
          <a:p>
            <a:pPr marL="0" indent="0">
              <a:buNone/>
            </a:pPr>
            <a:r>
              <a:rPr lang="en-US"/>
              <a:t>     E) No error</a:t>
            </a:r>
          </a:p>
        </p:txBody>
      </p:sp>
    </p:spTree>
    <p:extLst>
      <p:ext uri="{BB962C8B-B14F-4D97-AF65-F5344CB8AC3E}">
        <p14:creationId xmlns:p14="http://schemas.microsoft.com/office/powerpoint/2010/main" val="4706315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Standardized Test Example Answers </a:t>
            </a:r>
          </a:p>
        </p:txBody>
      </p:sp>
      <p:sp>
        <p:nvSpPr>
          <p:cNvPr id="3" name="Content Placeholder 2"/>
          <p:cNvSpPr>
            <a:spLocks noGrp="1"/>
          </p:cNvSpPr>
          <p:nvPr>
            <p:ph idx="1"/>
          </p:nvPr>
        </p:nvSpPr>
        <p:spPr/>
        <p:txBody>
          <a:bodyPr>
            <a:normAutofit/>
          </a:bodyPr>
          <a:lstStyle/>
          <a:p>
            <a:r>
              <a:rPr lang="en-US" sz="2600"/>
              <a:t>Correct answer:</a:t>
            </a:r>
          </a:p>
          <a:p>
            <a:pPr marL="0" indent="0">
              <a:buNone/>
            </a:pPr>
            <a:r>
              <a:rPr lang="en-US" sz="2600"/>
              <a:t>     C) cookies, this</a:t>
            </a:r>
          </a:p>
          <a:p>
            <a:endParaRPr lang="en-US" sz="2600"/>
          </a:p>
          <a:p>
            <a:r>
              <a:rPr lang="en-US" sz="2600"/>
              <a:t>Explanation:</a:t>
            </a:r>
          </a:p>
          <a:p>
            <a:r>
              <a:rPr lang="en-US" sz="2600"/>
              <a:t>This is a run-on sentence. The two independent clauses need to be split into two separate sentences, or separated by a semicolon.</a:t>
            </a:r>
          </a:p>
        </p:txBody>
      </p:sp>
    </p:spTree>
    <p:extLst>
      <p:ext uri="{BB962C8B-B14F-4D97-AF65-F5344CB8AC3E}">
        <p14:creationId xmlns:p14="http://schemas.microsoft.com/office/powerpoint/2010/main" val="19689223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a:t>Links </a:t>
            </a:r>
          </a:p>
        </p:txBody>
      </p:sp>
      <p:sp>
        <p:nvSpPr>
          <p:cNvPr id="3" name="Content Placeholder 2"/>
          <p:cNvSpPr>
            <a:spLocks noGrp="1"/>
          </p:cNvSpPr>
          <p:nvPr>
            <p:ph idx="1"/>
          </p:nvPr>
        </p:nvSpPr>
        <p:spPr>
          <a:xfrm>
            <a:off x="1371600" y="2879586"/>
            <a:ext cx="9601200" cy="3581400"/>
          </a:xfrm>
        </p:spPr>
        <p:txBody>
          <a:bodyPr/>
          <a:lstStyle/>
          <a:p>
            <a:endParaRPr lang="en-US">
              <a:hlinkClick r:id="rId2"/>
            </a:endParaRPr>
          </a:p>
          <a:p>
            <a:pPr marL="0" indent="0">
              <a:buNone/>
            </a:pPr>
            <a:r>
              <a:rPr lang="en-US">
                <a:hlinkClick r:id="rId2"/>
              </a:rPr>
              <a:t>http://www.grammarbook.com/punctuation/commas.asp</a:t>
            </a:r>
            <a:endParaRPr lang="en-US"/>
          </a:p>
          <a:p>
            <a:pPr marL="0" indent="0">
              <a:buNone/>
            </a:pPr>
            <a:r>
              <a:rPr lang="en-US">
                <a:hlinkClick r:id="rId3"/>
              </a:rPr>
              <a:t>http://www.grammarly.com/handbook/punctuation/comma/</a:t>
            </a:r>
            <a:endParaRPr lang="en-US"/>
          </a:p>
          <a:p>
            <a:pPr marL="0" indent="0">
              <a:buNone/>
            </a:pPr>
            <a:r>
              <a:rPr lang="en-US"/>
              <a:t>Games/Quizzes</a:t>
            </a:r>
          </a:p>
          <a:p>
            <a:pPr marL="0" indent="0">
              <a:buNone/>
            </a:pPr>
            <a:r>
              <a:rPr lang="en-US">
                <a:hlinkClick r:id="rId4"/>
              </a:rPr>
              <a:t>http://www.grammarbook.com/grammar_quiz/commas_1.asp</a:t>
            </a:r>
            <a:endParaRPr lang="en-US"/>
          </a:p>
          <a:p>
            <a:pPr marL="0" indent="0">
              <a:buNone/>
            </a:pPr>
            <a:r>
              <a:rPr lang="en-US">
                <a:hlinkClick r:id="rId5"/>
              </a:rPr>
              <a:t>http://www.softschools.com/quizzes/language_arts/punctuation_comma/quiz2140.html</a:t>
            </a:r>
            <a:endParaRPr lang="en-US"/>
          </a:p>
          <a:p>
            <a:pPr marL="0" indent="0">
              <a:buNone/>
            </a:pPr>
            <a:r>
              <a:rPr lang="en-US">
                <a:hlinkClick r:id="rId6"/>
              </a:rPr>
              <a:t>http://www.chompchomp.com/hotpotatoes/commas01.htm</a:t>
            </a:r>
            <a:endParaRPr lang="en-US"/>
          </a:p>
          <a:p>
            <a:endParaRPr lang="en-US"/>
          </a:p>
        </p:txBody>
      </p:sp>
      <p:sp>
        <p:nvSpPr>
          <p:cNvPr id="4" name="TextBox 3"/>
          <p:cNvSpPr txBox="1"/>
          <p:nvPr/>
        </p:nvSpPr>
        <p:spPr>
          <a:xfrm>
            <a:off x="1371600" y="2549604"/>
            <a:ext cx="6575137" cy="707886"/>
          </a:xfrm>
          <a:prstGeom prst="rect">
            <a:avLst/>
          </a:prstGeom>
          <a:noFill/>
        </p:spPr>
        <p:txBody>
          <a:bodyPr wrap="square" rtlCol="0">
            <a:spAutoFit/>
          </a:bodyPr>
          <a:lstStyle/>
          <a:p>
            <a:r>
              <a:rPr lang="en-US" sz="2000">
                <a:hlinkClick r:id="rId7"/>
              </a:rPr>
              <a:t>http://grammar.ccc.commnet.edu/grammar/commas_big.htm</a:t>
            </a:r>
            <a:endParaRPr lang="en-US" sz="2000"/>
          </a:p>
        </p:txBody>
      </p:sp>
      <p:sp>
        <p:nvSpPr>
          <p:cNvPr id="5" name="TextBox 4"/>
          <p:cNvSpPr txBox="1"/>
          <p:nvPr/>
        </p:nvSpPr>
        <p:spPr>
          <a:xfrm>
            <a:off x="1371600" y="2067326"/>
            <a:ext cx="3175000" cy="400110"/>
          </a:xfrm>
          <a:prstGeom prst="rect">
            <a:avLst/>
          </a:prstGeom>
          <a:noFill/>
        </p:spPr>
        <p:txBody>
          <a:bodyPr wrap="square" rtlCol="0">
            <a:spAutoFit/>
          </a:bodyPr>
          <a:lstStyle/>
          <a:p>
            <a:r>
              <a:rPr lang="en-US" sz="2000"/>
              <a:t>Information</a:t>
            </a:r>
          </a:p>
        </p:txBody>
      </p:sp>
    </p:spTree>
    <p:extLst>
      <p:ext uri="{BB962C8B-B14F-4D97-AF65-F5344CB8AC3E}">
        <p14:creationId xmlns:p14="http://schemas.microsoft.com/office/powerpoint/2010/main" val="149339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800100"/>
            <a:ext cx="9601200" cy="1485900"/>
          </a:xfrm>
        </p:spPr>
        <p:txBody>
          <a:bodyPr>
            <a:normAutofit/>
          </a:bodyPr>
          <a:lstStyle/>
          <a:p>
            <a:r>
              <a:rPr lang="en-US" sz="4800" b="1"/>
              <a:t>Comma Splices</a:t>
            </a:r>
          </a:p>
        </p:txBody>
      </p:sp>
      <p:sp>
        <p:nvSpPr>
          <p:cNvPr id="3" name="Content Placeholder 2"/>
          <p:cNvSpPr>
            <a:spLocks noGrp="1"/>
          </p:cNvSpPr>
          <p:nvPr>
            <p:ph idx="1"/>
          </p:nvPr>
        </p:nvSpPr>
        <p:spPr/>
        <p:txBody>
          <a:bodyPr>
            <a:noAutofit/>
          </a:bodyPr>
          <a:lstStyle/>
          <a:p>
            <a:r>
              <a:rPr lang="en-US" sz="2600"/>
              <a:t>Every main clause contains an independent subject and verb and can stand alone as a complete sentence. If you cram two or more of these clauses together with incorrect or missing punctuation, you hurt the logical parade of ideas.</a:t>
            </a:r>
          </a:p>
          <a:p>
            <a:endParaRPr lang="en-US" sz="2600"/>
          </a:p>
          <a:p>
            <a:r>
              <a:rPr lang="en-US" sz="2600"/>
              <a:t>A comma splice incorrectly joins two main clauses with a comma, like this:</a:t>
            </a:r>
          </a:p>
          <a:p>
            <a:pPr marL="0" indent="0">
              <a:buNone/>
            </a:pPr>
            <a:r>
              <a:rPr lang="en-US" sz="2600"/>
              <a:t>      </a:t>
            </a:r>
          </a:p>
          <a:p>
            <a:pPr marL="0" indent="0">
              <a:buNone/>
            </a:pPr>
            <a:r>
              <a:rPr lang="en-US" sz="2600"/>
              <a:t>      Main Clause + , + Main Clause =  Sentence </a:t>
            </a:r>
          </a:p>
        </p:txBody>
      </p:sp>
    </p:spTree>
    <p:extLst>
      <p:ext uri="{BB962C8B-B14F-4D97-AF65-F5344CB8AC3E}">
        <p14:creationId xmlns:p14="http://schemas.microsoft.com/office/powerpoint/2010/main" val="8469308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5239" y="465207"/>
            <a:ext cx="9601200" cy="1485900"/>
          </a:xfrm>
        </p:spPr>
        <p:txBody>
          <a:bodyPr>
            <a:noAutofit/>
          </a:bodyPr>
          <a:lstStyle/>
          <a:p>
            <a:pPr algn="ctr"/>
            <a:r>
              <a:rPr lang="en-US" sz="3600" b="1"/>
              <a:t>Fanning the slice of pizza with a napkin, Jolene waited for it to cool, she had already burned the roof of her mouth with the fried cheese sticks.</a:t>
            </a:r>
          </a:p>
          <a:p>
            <a:endParaRPr lang="en-US" sz="3600" b="1"/>
          </a:p>
        </p:txBody>
      </p:sp>
      <p:sp>
        <p:nvSpPr>
          <p:cNvPr id="3" name="Text Placeholder 2"/>
          <p:cNvSpPr>
            <a:spLocks noGrp="1"/>
          </p:cNvSpPr>
          <p:nvPr>
            <p:ph type="body" idx="1"/>
          </p:nvPr>
        </p:nvSpPr>
        <p:spPr>
          <a:xfrm>
            <a:off x="1482680" y="2082995"/>
            <a:ext cx="9486318" cy="1514905"/>
          </a:xfrm>
        </p:spPr>
        <p:txBody>
          <a:bodyPr/>
          <a:lstStyle/>
          <a:p>
            <a:r>
              <a:rPr lang="en-US" sz="2400"/>
              <a:t>The first main clause is Jolene waited for it to cool, and the second is she had already burned the roof of her mouth with the fried cheese sticks. Notice that the two clauses have only a comma connecting them.</a:t>
            </a:r>
          </a:p>
          <a:p>
            <a:endParaRPr lang="en-US" sz="1800"/>
          </a:p>
        </p:txBody>
      </p:sp>
      <p:sp>
        <p:nvSpPr>
          <p:cNvPr id="4" name="Content Placeholder 3"/>
          <p:cNvSpPr>
            <a:spLocks noGrp="1"/>
          </p:cNvSpPr>
          <p:nvPr>
            <p:ph sz="half" idx="2"/>
          </p:nvPr>
        </p:nvSpPr>
        <p:spPr>
          <a:xfrm>
            <a:off x="1482680" y="3729788"/>
            <a:ext cx="9597398" cy="2562193"/>
          </a:xfrm>
        </p:spPr>
        <p:txBody>
          <a:bodyPr>
            <a:normAutofit/>
          </a:bodyPr>
          <a:lstStyle/>
          <a:p>
            <a:r>
              <a:rPr lang="en-US"/>
              <a:t>You can break the error into two separate sentences, like this:</a:t>
            </a:r>
          </a:p>
          <a:p>
            <a:pPr marL="0" indent="0" algn="just">
              <a:buNone/>
            </a:pPr>
            <a:r>
              <a:rPr lang="en-US"/>
              <a:t>      Fanning the slice of pizza with a napkin, Jolene waited for it to cool. She had already        </a:t>
            </a:r>
          </a:p>
          <a:p>
            <a:pPr marL="0" indent="0" algn="just">
              <a:buNone/>
            </a:pPr>
            <a:r>
              <a:rPr lang="en-US"/>
              <a:t>      burned the roof of her mouth with the fried cheese sticks.</a:t>
            </a:r>
          </a:p>
        </p:txBody>
      </p:sp>
      <p:sp>
        <p:nvSpPr>
          <p:cNvPr id="5" name="Text Placeholder 4"/>
          <p:cNvSpPr>
            <a:spLocks noGrp="1"/>
          </p:cNvSpPr>
          <p:nvPr>
            <p:ph type="body" sz="quarter" idx="3"/>
          </p:nvPr>
        </p:nvSpPr>
        <p:spPr>
          <a:xfrm>
            <a:off x="3664426" y="4888875"/>
            <a:ext cx="5122826" cy="1534994"/>
          </a:xfrm>
        </p:spPr>
        <p:txBody>
          <a:bodyPr/>
          <a:lstStyle/>
          <a:p>
            <a:r>
              <a:rPr lang="en-US" sz="3600"/>
              <a:t>Period + Capital Letter</a:t>
            </a:r>
          </a:p>
          <a:p>
            <a:endParaRPr lang="en-US"/>
          </a:p>
        </p:txBody>
      </p:sp>
    </p:spTree>
    <p:extLst>
      <p:ext uri="{BB962C8B-B14F-4D97-AF65-F5344CB8AC3E}">
        <p14:creationId xmlns:p14="http://schemas.microsoft.com/office/powerpoint/2010/main" val="3040891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a:t>I completed my essay, I have not submitted it.</a:t>
            </a:r>
          </a:p>
        </p:txBody>
      </p:sp>
      <p:sp>
        <p:nvSpPr>
          <p:cNvPr id="4" name="Content Placeholder 3"/>
          <p:cNvSpPr>
            <a:spLocks noGrp="1"/>
          </p:cNvSpPr>
          <p:nvPr>
            <p:ph sz="half" idx="2"/>
          </p:nvPr>
        </p:nvSpPr>
        <p:spPr>
          <a:xfrm>
            <a:off x="1371600" y="4133343"/>
            <a:ext cx="9229023" cy="1131453"/>
          </a:xfrm>
        </p:spPr>
        <p:txBody>
          <a:bodyPr>
            <a:normAutofit/>
          </a:bodyPr>
          <a:lstStyle/>
          <a:p>
            <a:r>
              <a:rPr lang="en-US" sz="2200"/>
              <a:t>You can use a semicolon like this:</a:t>
            </a:r>
          </a:p>
          <a:p>
            <a:pPr marL="0" indent="0">
              <a:buNone/>
            </a:pPr>
            <a:r>
              <a:rPr lang="en-US" sz="2200"/>
              <a:t>       I completed my essay; I have not submitted it. </a:t>
            </a:r>
          </a:p>
        </p:txBody>
      </p:sp>
      <p:sp>
        <p:nvSpPr>
          <p:cNvPr id="5" name="Text Placeholder 4"/>
          <p:cNvSpPr>
            <a:spLocks noGrp="1"/>
          </p:cNvSpPr>
          <p:nvPr>
            <p:ph type="body" sz="quarter" idx="3"/>
          </p:nvPr>
        </p:nvSpPr>
        <p:spPr>
          <a:xfrm>
            <a:off x="4964121" y="5264796"/>
            <a:ext cx="2416158" cy="715701"/>
          </a:xfrm>
        </p:spPr>
        <p:txBody>
          <a:bodyPr/>
          <a:lstStyle/>
          <a:p>
            <a:r>
              <a:rPr lang="en-US" sz="3600"/>
              <a:t>Semi-colon</a:t>
            </a:r>
          </a:p>
        </p:txBody>
      </p:sp>
      <p:sp>
        <p:nvSpPr>
          <p:cNvPr id="7" name="Text Placeholder 6"/>
          <p:cNvSpPr>
            <a:spLocks noGrp="1"/>
          </p:cNvSpPr>
          <p:nvPr>
            <p:ph type="body" idx="1"/>
          </p:nvPr>
        </p:nvSpPr>
        <p:spPr>
          <a:xfrm>
            <a:off x="1371600" y="2810521"/>
            <a:ext cx="9601200" cy="934826"/>
          </a:xfrm>
        </p:spPr>
        <p:txBody>
          <a:bodyPr/>
          <a:lstStyle/>
          <a:p>
            <a:r>
              <a:rPr lang="en-US" sz="2400"/>
              <a:t>A semi-colon is probably the most appropriate remedy for your comma splice when the following two conditions hold: (1) the logical connection between the two independent clauses is already clear, and (2) the ideas represented in the two clauses are very closely related. </a:t>
            </a:r>
          </a:p>
        </p:txBody>
      </p:sp>
    </p:spTree>
    <p:extLst>
      <p:ext uri="{BB962C8B-B14F-4D97-AF65-F5344CB8AC3E}">
        <p14:creationId xmlns:p14="http://schemas.microsoft.com/office/powerpoint/2010/main" val="20079057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83877"/>
            <a:ext cx="9601200" cy="1485900"/>
          </a:xfrm>
        </p:spPr>
        <p:txBody>
          <a:bodyPr>
            <a:normAutofit/>
          </a:bodyPr>
          <a:lstStyle/>
          <a:p>
            <a:pPr algn="ctr"/>
            <a:r>
              <a:rPr lang="en-US" sz="3600" b="1"/>
              <a:t>Grandma still rides her Harley motorcycle, her toy poodle balances in a basket between the handlebars.</a:t>
            </a:r>
          </a:p>
          <a:p>
            <a:pPr algn="ctr"/>
            <a:endParaRPr lang="en-US" sz="3600" b="1"/>
          </a:p>
        </p:txBody>
      </p:sp>
      <p:sp>
        <p:nvSpPr>
          <p:cNvPr id="3" name="Text Placeholder 2"/>
          <p:cNvSpPr>
            <a:spLocks noGrp="1"/>
          </p:cNvSpPr>
          <p:nvPr>
            <p:ph type="body" idx="1"/>
          </p:nvPr>
        </p:nvSpPr>
        <p:spPr>
          <a:xfrm>
            <a:off x="1490182" y="2652167"/>
            <a:ext cx="9482618" cy="1048328"/>
          </a:xfrm>
        </p:spPr>
        <p:txBody>
          <a:bodyPr/>
          <a:lstStyle/>
          <a:p>
            <a:r>
              <a:rPr lang="en-US" sz="2400"/>
              <a:t>Teamed up with a comma, coordinating conjunctions can correctly join two main clauses. The important thing to remember is that you must use a coordinating conjunction that logically joins the two complete sentences. </a:t>
            </a:r>
          </a:p>
        </p:txBody>
      </p:sp>
      <p:sp>
        <p:nvSpPr>
          <p:cNvPr id="4" name="Content Placeholder 3"/>
          <p:cNvSpPr>
            <a:spLocks noGrp="1"/>
          </p:cNvSpPr>
          <p:nvPr>
            <p:ph sz="half" idx="2"/>
          </p:nvPr>
        </p:nvSpPr>
        <p:spPr>
          <a:xfrm>
            <a:off x="1371600" y="4027083"/>
            <a:ext cx="9350875" cy="2562193"/>
          </a:xfrm>
        </p:spPr>
        <p:txBody>
          <a:bodyPr/>
          <a:lstStyle/>
          <a:p>
            <a:r>
              <a:rPr lang="en-US"/>
              <a:t>You can use a comma with a coordinating conjunction like this:</a:t>
            </a:r>
          </a:p>
          <a:p>
            <a:pPr marL="0" indent="0">
              <a:buNone/>
            </a:pPr>
            <a:r>
              <a:rPr lang="en-US"/>
              <a:t>      Grandma still rides her Harley motorcycle, and her toy poodle balances in a basket     </a:t>
            </a:r>
          </a:p>
          <a:p>
            <a:pPr marL="0" indent="0">
              <a:buNone/>
            </a:pPr>
            <a:r>
              <a:rPr lang="en-US"/>
              <a:t>      between the handlebars.</a:t>
            </a:r>
          </a:p>
          <a:p>
            <a:endParaRPr lang="en-US"/>
          </a:p>
        </p:txBody>
      </p:sp>
      <p:sp>
        <p:nvSpPr>
          <p:cNvPr id="5" name="Text Placeholder 4"/>
          <p:cNvSpPr>
            <a:spLocks noGrp="1"/>
          </p:cNvSpPr>
          <p:nvPr>
            <p:ph type="body" sz="quarter" idx="3"/>
          </p:nvPr>
        </p:nvSpPr>
        <p:spPr>
          <a:xfrm>
            <a:off x="3395955" y="5593322"/>
            <a:ext cx="5296669" cy="617947"/>
          </a:xfrm>
        </p:spPr>
        <p:txBody>
          <a:bodyPr/>
          <a:lstStyle/>
          <a:p>
            <a:r>
              <a:rPr lang="en-US" sz="3600"/>
              <a:t>Coordinating Conjunction </a:t>
            </a:r>
          </a:p>
        </p:txBody>
      </p:sp>
    </p:spTree>
    <p:extLst>
      <p:ext uri="{BB962C8B-B14F-4D97-AF65-F5344CB8AC3E}">
        <p14:creationId xmlns:p14="http://schemas.microsoft.com/office/powerpoint/2010/main" val="11949538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a:t>Missing Comma with Coordinating Conjunction </a:t>
            </a:r>
          </a:p>
        </p:txBody>
      </p:sp>
      <p:sp>
        <p:nvSpPr>
          <p:cNvPr id="3" name="Content Placeholder 2"/>
          <p:cNvSpPr>
            <a:spLocks noGrp="1"/>
          </p:cNvSpPr>
          <p:nvPr>
            <p:ph idx="1"/>
          </p:nvPr>
        </p:nvSpPr>
        <p:spPr>
          <a:xfrm>
            <a:off x="1371600" y="2431605"/>
            <a:ext cx="9601200" cy="3581400"/>
          </a:xfrm>
        </p:spPr>
        <p:txBody>
          <a:bodyPr>
            <a:normAutofit/>
          </a:bodyPr>
          <a:lstStyle/>
          <a:p>
            <a:r>
              <a:rPr lang="en-US" sz="2600"/>
              <a:t>When a coordinating conjunction connects two independent clauses, it is to be accompanied by a comma before the coordinating conjunction. It is simply a grammar rule that people must follow when writing. </a:t>
            </a:r>
          </a:p>
          <a:p>
            <a:r>
              <a:rPr lang="en-US" sz="2600"/>
              <a:t>When a coordinating conjunction is not paired with a comma that comes before it, that is considered a grammatical error. </a:t>
            </a:r>
          </a:p>
          <a:p>
            <a:endParaRPr lang="en-US" sz="2600"/>
          </a:p>
        </p:txBody>
      </p:sp>
    </p:spTree>
    <p:extLst>
      <p:ext uri="{BB962C8B-B14F-4D97-AF65-F5344CB8AC3E}">
        <p14:creationId xmlns:p14="http://schemas.microsoft.com/office/powerpoint/2010/main" val="13651805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8984" y="587540"/>
            <a:ext cx="4135184" cy="2058863"/>
          </a:xfrm>
        </p:spPr>
        <p:txBody>
          <a:bodyPr/>
          <a:lstStyle/>
          <a:p>
            <a:r>
              <a:rPr lang="en-US" b="1"/>
              <a:t>I went to the store and I bought eggs. </a:t>
            </a:r>
          </a:p>
        </p:txBody>
      </p:sp>
      <p:sp>
        <p:nvSpPr>
          <p:cNvPr id="3" name="Content Placeholder 2"/>
          <p:cNvSpPr>
            <a:spLocks noGrp="1"/>
          </p:cNvSpPr>
          <p:nvPr>
            <p:ph idx="1"/>
          </p:nvPr>
        </p:nvSpPr>
        <p:spPr>
          <a:xfrm>
            <a:off x="1789613" y="2842953"/>
            <a:ext cx="9601200" cy="3581400"/>
          </a:xfrm>
        </p:spPr>
        <p:txBody>
          <a:bodyPr>
            <a:normAutofit/>
          </a:bodyPr>
          <a:lstStyle/>
          <a:p>
            <a:r>
              <a:rPr lang="en-US" sz="2600"/>
              <a:t>Insert a comma before the coordinating conjunction like this:</a:t>
            </a:r>
          </a:p>
          <a:p>
            <a:pPr marL="0" indent="0">
              <a:buNone/>
            </a:pPr>
            <a:r>
              <a:rPr lang="en-US" sz="2600"/>
              <a:t>      I went to the store</a:t>
            </a:r>
            <a:r>
              <a:rPr lang="en-US" sz="2600" b="1"/>
              <a:t>,</a:t>
            </a:r>
            <a:r>
              <a:rPr lang="en-US" sz="2600"/>
              <a:t> and I bought eggs. </a:t>
            </a:r>
          </a:p>
          <a:p>
            <a:pPr marL="0" indent="0">
              <a:buNone/>
            </a:pPr>
            <a:r>
              <a:rPr lang="en-US" sz="2600"/>
              <a:t>      I don't want to argue with you</a:t>
            </a:r>
            <a:r>
              <a:rPr lang="en-US" sz="2600" b="1"/>
              <a:t>,</a:t>
            </a:r>
            <a:r>
              <a:rPr lang="en-US" sz="2600"/>
              <a:t> but I don't want to give in. </a:t>
            </a:r>
          </a:p>
          <a:p>
            <a:pPr marL="0" indent="0">
              <a:buNone/>
            </a:pPr>
            <a:r>
              <a:rPr lang="en-US" sz="2600"/>
              <a:t>      They didn't want to be late</a:t>
            </a:r>
            <a:r>
              <a:rPr lang="en-US" sz="2600" b="1"/>
              <a:t>,</a:t>
            </a:r>
            <a:r>
              <a:rPr lang="en-US" sz="2600"/>
              <a:t> so they hurried. </a:t>
            </a:r>
          </a:p>
        </p:txBody>
      </p:sp>
      <p:sp>
        <p:nvSpPr>
          <p:cNvPr id="5" name="TextBox 4"/>
          <p:cNvSpPr txBox="1"/>
          <p:nvPr/>
        </p:nvSpPr>
        <p:spPr>
          <a:xfrm>
            <a:off x="5296304" y="508385"/>
            <a:ext cx="6643314" cy="2123658"/>
          </a:xfrm>
          <a:prstGeom prst="rect">
            <a:avLst/>
          </a:prstGeom>
          <a:noFill/>
        </p:spPr>
        <p:txBody>
          <a:bodyPr wrap="square" rtlCol="0">
            <a:spAutoFit/>
          </a:bodyPr>
          <a:lstStyle/>
          <a:p>
            <a:r>
              <a:rPr lang="en-US" sz="4400" b="1"/>
              <a:t>I don't want to argue with you but I don't want to give in.</a:t>
            </a:r>
          </a:p>
        </p:txBody>
      </p:sp>
      <p:sp>
        <p:nvSpPr>
          <p:cNvPr id="6" name="TextBox 5"/>
          <p:cNvSpPr txBox="1"/>
          <p:nvPr/>
        </p:nvSpPr>
        <p:spPr>
          <a:xfrm>
            <a:off x="3552284" y="5188713"/>
            <a:ext cx="6075858" cy="1446550"/>
          </a:xfrm>
          <a:prstGeom prst="rect">
            <a:avLst/>
          </a:prstGeom>
          <a:noFill/>
        </p:spPr>
        <p:txBody>
          <a:bodyPr wrap="square" rtlCol="0">
            <a:spAutoFit/>
          </a:bodyPr>
          <a:lstStyle/>
          <a:p>
            <a:r>
              <a:rPr lang="en-US" sz="4400" b="1"/>
              <a:t>They didn't want to be late so they hurried. </a:t>
            </a:r>
            <a:endParaRPr lang="en-US" sz="4400"/>
          </a:p>
        </p:txBody>
      </p:sp>
    </p:spTree>
    <p:extLst>
      <p:ext uri="{BB962C8B-B14F-4D97-AF65-F5344CB8AC3E}">
        <p14:creationId xmlns:p14="http://schemas.microsoft.com/office/powerpoint/2010/main" val="1592594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Group Practice </a:t>
            </a:r>
          </a:p>
        </p:txBody>
      </p:sp>
      <p:sp>
        <p:nvSpPr>
          <p:cNvPr id="3" name="Content Placeholder 2"/>
          <p:cNvSpPr>
            <a:spLocks noGrp="1"/>
          </p:cNvSpPr>
          <p:nvPr>
            <p:ph idx="1"/>
          </p:nvPr>
        </p:nvSpPr>
        <p:spPr>
          <a:xfrm>
            <a:off x="1371600" y="1949948"/>
            <a:ext cx="10820400" cy="3581400"/>
          </a:xfrm>
        </p:spPr>
        <p:txBody>
          <a:bodyPr/>
          <a:lstStyle/>
          <a:p>
            <a:r>
              <a:rPr lang="en-US" b="1"/>
              <a:t>I had a cute puppy, I lost him. </a:t>
            </a:r>
          </a:p>
          <a:p>
            <a:pPr marL="0" indent="0">
              <a:buNone/>
            </a:pPr>
            <a:r>
              <a:rPr lang="en-US"/>
              <a:t>     (Insert an appropriate coordinating conjunction with the comma.)</a:t>
            </a:r>
          </a:p>
          <a:p>
            <a:r>
              <a:rPr lang="en-US" b="1"/>
              <a:t>Of course not all companies will survive, it is our goal to give the investing public accurate information on all companies profiled. </a:t>
            </a:r>
          </a:p>
          <a:p>
            <a:pPr marL="0" indent="0">
              <a:buNone/>
            </a:pPr>
            <a:r>
              <a:rPr lang="en-US"/>
              <a:t>     (Insert the correct comma, period, and capital letter.)</a:t>
            </a:r>
          </a:p>
          <a:p>
            <a:r>
              <a:rPr lang="en-US" b="1"/>
              <a:t>Several people have told me they want to buy a house before they are laid off, otherwise they won’t be able to get a loan. </a:t>
            </a:r>
          </a:p>
          <a:p>
            <a:pPr marL="0" indent="0">
              <a:buNone/>
            </a:pPr>
            <a:r>
              <a:rPr lang="en-US"/>
              <a:t>     (Insert the correct semi-colon and comma)</a:t>
            </a:r>
          </a:p>
          <a:p>
            <a:r>
              <a:rPr lang="en-US" b="1"/>
              <a:t>We can go to Disney Land or we can go to Sea World. </a:t>
            </a:r>
          </a:p>
          <a:p>
            <a:pPr marL="0" indent="0">
              <a:buNone/>
            </a:pPr>
            <a:r>
              <a:rPr lang="en-US"/>
              <a:t>     (Insert the comma.)</a:t>
            </a:r>
          </a:p>
        </p:txBody>
      </p:sp>
    </p:spTree>
    <p:extLst>
      <p:ext uri="{BB962C8B-B14F-4D97-AF65-F5344CB8AC3E}">
        <p14:creationId xmlns:p14="http://schemas.microsoft.com/office/powerpoint/2010/main" val="12662351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Group Practice Answers</a:t>
            </a:r>
          </a:p>
        </p:txBody>
      </p:sp>
      <p:sp>
        <p:nvSpPr>
          <p:cNvPr id="3" name="Content Placeholder 2"/>
          <p:cNvSpPr>
            <a:spLocks noGrp="1"/>
          </p:cNvSpPr>
          <p:nvPr>
            <p:ph idx="1"/>
          </p:nvPr>
        </p:nvSpPr>
        <p:spPr/>
        <p:txBody>
          <a:bodyPr>
            <a:normAutofit/>
          </a:bodyPr>
          <a:lstStyle/>
          <a:p>
            <a:r>
              <a:rPr lang="en-US" sz="2600"/>
              <a:t>I had a cute puppy</a:t>
            </a:r>
            <a:r>
              <a:rPr lang="en-US" sz="2600" b="1"/>
              <a:t>, but </a:t>
            </a:r>
            <a:r>
              <a:rPr lang="en-US" sz="2600"/>
              <a:t>I lost him. </a:t>
            </a:r>
          </a:p>
          <a:p>
            <a:r>
              <a:rPr lang="en-US" sz="2600"/>
              <a:t>Of course</a:t>
            </a:r>
            <a:r>
              <a:rPr lang="en-US" sz="2600" b="1"/>
              <a:t>,</a:t>
            </a:r>
            <a:r>
              <a:rPr lang="en-US" sz="2600"/>
              <a:t> not all companies will survive</a:t>
            </a:r>
            <a:r>
              <a:rPr lang="en-US" sz="2600" b="1"/>
              <a:t>. I</a:t>
            </a:r>
            <a:r>
              <a:rPr lang="en-US" sz="2600"/>
              <a:t>t is our goal to give the investing public accurate information on all companies profiled.</a:t>
            </a:r>
          </a:p>
          <a:p>
            <a:r>
              <a:rPr lang="en-US" sz="2600"/>
              <a:t>Several people have told me they want to buy a house before they are laid off</a:t>
            </a:r>
            <a:r>
              <a:rPr lang="en-US" sz="2600" b="1"/>
              <a:t>; </a:t>
            </a:r>
            <a:r>
              <a:rPr lang="en-US" sz="2600"/>
              <a:t>otherwise</a:t>
            </a:r>
            <a:r>
              <a:rPr lang="en-US" sz="2600" b="1"/>
              <a:t>, </a:t>
            </a:r>
            <a:r>
              <a:rPr lang="en-US" sz="2600"/>
              <a:t>they won’t be able to get a loan.</a:t>
            </a:r>
          </a:p>
          <a:p>
            <a:r>
              <a:rPr lang="en-US" sz="2600"/>
              <a:t>We can go to Disney Land</a:t>
            </a:r>
            <a:r>
              <a:rPr lang="en-US" sz="2600" b="1"/>
              <a:t>,</a:t>
            </a:r>
            <a:r>
              <a:rPr lang="en-US" sz="2600"/>
              <a:t> or we can go to Sea World.</a:t>
            </a:r>
          </a:p>
        </p:txBody>
      </p:sp>
    </p:spTree>
    <p:extLst>
      <p:ext uri="{BB962C8B-B14F-4D97-AF65-F5344CB8AC3E}">
        <p14:creationId xmlns:p14="http://schemas.microsoft.com/office/powerpoint/2010/main" val="18747990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majorFont>
      <a:minorFont>
        <a:latin typeface="Franklin Gothic Book"/>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87DF869A492CD4DA0B6C3E83BA9FFFD" ma:contentTypeVersion="0" ma:contentTypeDescription="Create a new document." ma:contentTypeScope="" ma:versionID="bfbd93018720b8065b498c782f9285e7">
  <xsd:schema xmlns:xsd="http://www.w3.org/2001/XMLSchema" xmlns:xs="http://www.w3.org/2001/XMLSchema" xmlns:p="http://schemas.microsoft.com/office/2006/metadata/properties" targetNamespace="http://schemas.microsoft.com/office/2006/metadata/properties" ma:root="true" ma:fieldsID="6c03c55d5486464d2f461330f4232c3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B5C4320-1A35-41EA-91C6-D27BE01664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B32A5947-C421-4843-A18F-7CA61BB3C815}">
  <ds:schemaRefs>
    <ds:schemaRef ds:uri="http://www.w3.org/XML/1998/namespace"/>
    <ds:schemaRef ds:uri="http://schemas.microsoft.com/office/2006/documentManagement/types"/>
    <ds:schemaRef ds:uri="http://purl.org/dc/dcmitype/"/>
    <ds:schemaRef ds:uri="http://schemas.openxmlformats.org/package/2006/metadata/core-properties"/>
    <ds:schemaRef ds:uri="http://purl.org/dc/elements/1.1/"/>
    <ds:schemaRef ds:uri="http://purl.org/dc/terms/"/>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Crop_16x9</Template>
  <TotalTime>241</TotalTime>
  <Words>1164</Words>
  <Application>Microsoft Office PowerPoint</Application>
  <PresentationFormat>Widescreen</PresentationFormat>
  <Paragraphs>108</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Franklin Gothic Book</vt:lpstr>
      <vt:lpstr>Wingdings</vt:lpstr>
      <vt:lpstr>Crop</vt:lpstr>
      <vt:lpstr>Commas</vt:lpstr>
      <vt:lpstr>Comma Splices</vt:lpstr>
      <vt:lpstr>Fanning the slice of pizza with a napkin, Jolene waited for it to cool, she had already burned the roof of her mouth with the fried cheese sticks. </vt:lpstr>
      <vt:lpstr>I completed my essay, I have not submitted it.</vt:lpstr>
      <vt:lpstr>Grandma still rides her Harley motorcycle, her toy poodle balances in a basket between the handlebars. </vt:lpstr>
      <vt:lpstr>Missing Comma with Coordinating Conjunction </vt:lpstr>
      <vt:lpstr>I went to the store and I bought eggs. </vt:lpstr>
      <vt:lpstr>Group Practice </vt:lpstr>
      <vt:lpstr>Group Practice Answers</vt:lpstr>
      <vt:lpstr>Examples from Standardized Tests</vt:lpstr>
      <vt:lpstr>Standardized Test Example Answers</vt:lpstr>
      <vt:lpstr>Examples from Standardized Tests</vt:lpstr>
      <vt:lpstr>Standardized Test Example Answers </vt:lpstr>
      <vt:lpstr>Examples from Standardized Tests</vt:lpstr>
      <vt:lpstr>Standardized Test Example Answers </vt:lpstr>
      <vt:lpstr>Links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Lepley, Karissa</dc:creator>
  <cp:lastModifiedBy>Reyes, Gina</cp:lastModifiedBy>
  <cp:revision>131</cp:revision>
  <dcterms:created xsi:type="dcterms:W3CDTF">2015-10-01T16:52:52Z</dcterms:created>
  <dcterms:modified xsi:type="dcterms:W3CDTF">2015-10-12T15:47:22Z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0x010100887DF869A492CD4DA0B6C3E83BA9FFFD</vt:lpwstr>
  </property>
</Properties>
</file>