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a Reyes" initials="" lastIdx="2" clrIdx="0"/>
  <p:cmAuthor id="1" name="John Young" initials="" lastIdx="2" clrIdx="1"/>
  <p:cmAuthor id="2" name="Joel Hornback" initials="" lastIdx="1" clrIdx="2"/>
  <p:cmAuthor id="3" name="Kyle Nutgrass"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40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23T19:03:46.731" idx="1">
    <p:pos x="6000" y="100"/>
    <p:text>Thanks lol</p:text>
  </p:cm>
  <p:cm authorId="1" dt="2018-04-23T19:04:19.012" idx="2">
    <p:pos x="6000" y="200"/>
    <p:text>RAWR XD</p:text>
  </p:cm>
  <p:cm authorId="2" dt="2018-04-23T19:05:05.971" idx="1">
    <p:pos x="6000" y="300"/>
    <p:text>Can we hit that yeet?</p:text>
  </p:cm>
  <p:cm authorId="3" dt="2018-04-23T19:06:24.669" idx="1">
    <p:pos x="6000" y="400"/>
    <p:text>Hey B Rey, you obviously didn’t try hard enough to get mom. I’m disappointed.</p:text>
  </p:cm>
  <p:cm authorId="0" dt="2018-04-23T19:49:46.161" idx="1">
    <p:pos x="6000" y="0"/>
    <p:text>looks good so far, group, but I want to see more on apostrophes-- what about compound subjects? Is it Ann's and Mary's homework or Ann and Mary's homework, for example? And what about joined with "or"-- Mary's or Ann's homework or Mary or Ann's homework? Be sure to review the textbook for other ideas.</p:text>
  </p:cm>
  <p:cm authorId="0" dt="2018-04-23T19:49:46.161" idx="2">
    <p:pos x="6000" y="500"/>
    <p:text>Kyle, I tried hard, but obviously she didn't want to have to deal with you all for an entire week...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tolearnenglish.com/exercises/exercise-english-2/exercise-english-105767.php" TargetMode="External"/><Relationship Id="rId3" Type="http://schemas.openxmlformats.org/officeDocument/2006/relationships/hyperlink" Target="http://www.classywriting.com/commonly-confused-words-apostrophes/" TargetMode="External"/><Relationship Id="rId7" Type="http://schemas.openxmlformats.org/officeDocument/2006/relationships/hyperlink" Target="https://journalism.ku.edu/node/276/take/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ecenglish.com/learnenglish/lessons/take-apostrophe-quiz" TargetMode="External"/><Relationship Id="rId5" Type="http://schemas.openxmlformats.org/officeDocument/2006/relationships/hyperlink" Target="https://www.grammarbook.com/grammar_quiz/apostrophes_1.asp" TargetMode="External"/><Relationship Id="rId4" Type="http://schemas.openxmlformats.org/officeDocument/2006/relationships/hyperlink" Target="https://www.hamilton.edu/academics/centers/writing/seven-sins-of-writing/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roprofs.com/quiz-school/story.php?title=use-apostrophes-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11706" y="994824"/>
            <a:ext cx="8520600" cy="2052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Apostrophes and Commonly Confused Words</a:t>
            </a:r>
            <a:endParaRPr/>
          </a:p>
        </p:txBody>
      </p:sp>
      <p:sp>
        <p:nvSpPr>
          <p:cNvPr id="129" name="Shape 129"/>
          <p:cNvSpPr txBox="1">
            <a:spLocks noGrp="1"/>
          </p:cNvSpPr>
          <p:nvPr>
            <p:ph type="subTitle" idx="1"/>
          </p:nvPr>
        </p:nvSpPr>
        <p:spPr>
          <a:xfrm>
            <a:off x="189135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Joel, Carson, Kyle, John, and Zach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Apart vs. a part</a:t>
            </a:r>
            <a:endParaRPr/>
          </a:p>
        </p:txBody>
      </p:sp>
      <p:sp>
        <p:nvSpPr>
          <p:cNvPr id="190" name="Shape 19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Apart means to be separated by a distance or by a certain amount of space.</a:t>
            </a:r>
            <a:endParaRPr/>
          </a:p>
          <a:p>
            <a:pPr marL="457200" lvl="0" indent="0" rtl="0">
              <a:spcBef>
                <a:spcPts val="1600"/>
              </a:spcBef>
              <a:spcAft>
                <a:spcPts val="0"/>
              </a:spcAft>
              <a:buNone/>
            </a:pPr>
            <a:r>
              <a:rPr lang="en"/>
              <a:t>Ex: The children stood an arm’s length apart from each other.</a:t>
            </a:r>
            <a:endParaRPr/>
          </a:p>
          <a:p>
            <a:pPr marL="0" lvl="0" indent="0" rtl="0">
              <a:spcBef>
                <a:spcPts val="1600"/>
              </a:spcBef>
              <a:spcAft>
                <a:spcPts val="0"/>
              </a:spcAft>
              <a:buNone/>
            </a:pPr>
            <a:r>
              <a:rPr lang="en"/>
              <a:t>A part is a piece or section of something.</a:t>
            </a:r>
            <a:endParaRPr/>
          </a:p>
          <a:p>
            <a:pPr marL="457200" lvl="0" indent="0" rtl="0">
              <a:spcBef>
                <a:spcPts val="1600"/>
              </a:spcBef>
              <a:spcAft>
                <a:spcPts val="0"/>
              </a:spcAft>
              <a:buNone/>
            </a:pPr>
            <a:r>
              <a:rPr lang="en"/>
              <a:t>Ex: I want to be a part of the group that gets a bad grade on this project.</a:t>
            </a:r>
            <a:endParaRPr/>
          </a:p>
          <a:p>
            <a:pPr marL="0" lvl="0" indent="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Then vs. Than</a:t>
            </a:r>
            <a:endParaRPr/>
          </a:p>
        </p:txBody>
      </p:sp>
      <p:sp>
        <p:nvSpPr>
          <p:cNvPr id="196" name="Shape 196"/>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Then is used as a transition in a sentence, indicating ones intentions/ actions after a first intention/ action is completed.</a:t>
            </a:r>
            <a:endParaRPr/>
          </a:p>
          <a:p>
            <a:pPr marL="457200" lvl="0" indent="0" rtl="0">
              <a:spcBef>
                <a:spcPts val="1600"/>
              </a:spcBef>
              <a:spcAft>
                <a:spcPts val="0"/>
              </a:spcAft>
              <a:buNone/>
            </a:pPr>
            <a:r>
              <a:rPr lang="en"/>
              <a:t>Ex: I will go to the store to get groceries, then I will stop to get gas.</a:t>
            </a:r>
            <a:endParaRPr/>
          </a:p>
          <a:p>
            <a:pPr marL="0" lvl="0" indent="0" rtl="0">
              <a:spcBef>
                <a:spcPts val="1600"/>
              </a:spcBef>
              <a:spcAft>
                <a:spcPts val="0"/>
              </a:spcAft>
              <a:buNone/>
            </a:pPr>
            <a:r>
              <a:rPr lang="en"/>
              <a:t>Than is used to show preference when using a comparison of two things.</a:t>
            </a:r>
            <a:endParaRPr/>
          </a:p>
          <a:p>
            <a:pPr marL="457200" lvl="0" indent="0">
              <a:spcBef>
                <a:spcPts val="1600"/>
              </a:spcBef>
              <a:spcAft>
                <a:spcPts val="1600"/>
              </a:spcAft>
              <a:buNone/>
            </a:pPr>
            <a:r>
              <a:rPr lang="en"/>
              <a:t>Ex: I would rather have a 93% in this class than a 90%.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 Their, and They’re</a:t>
            </a:r>
            <a:endParaRPr/>
          </a:p>
        </p:txBody>
      </p:sp>
      <p:sp>
        <p:nvSpPr>
          <p:cNvPr id="202" name="Shape 202"/>
          <p:cNvSpPr txBox="1">
            <a:spLocks noGrp="1"/>
          </p:cNvSpPr>
          <p:nvPr>
            <p:ph type="body" idx="1"/>
          </p:nvPr>
        </p:nvSpPr>
        <p:spPr>
          <a:xfrm>
            <a:off x="647400" y="1711763"/>
            <a:ext cx="7849200" cy="2351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These three words are commonly misused because they all sound the same no matter how they are used.</a:t>
            </a:r>
            <a:endParaRPr/>
          </a:p>
          <a:p>
            <a:pPr marL="0" lvl="0" indent="0">
              <a:spcBef>
                <a:spcPts val="1600"/>
              </a:spcBef>
              <a:spcAft>
                <a:spcPts val="0"/>
              </a:spcAft>
              <a:buNone/>
            </a:pPr>
            <a:r>
              <a:rPr lang="en"/>
              <a:t>“There” is used to reference a place or location, “their” is used to show possession, and “they’re” is used to say “they are”.</a:t>
            </a:r>
            <a:endParaRPr/>
          </a:p>
          <a:p>
            <a:pPr marL="0" lvl="0" indent="0">
              <a:spcBef>
                <a:spcPts val="1600"/>
              </a:spcBef>
              <a:spcAft>
                <a:spcPts val="0"/>
              </a:spcAft>
              <a:buNone/>
            </a:pPr>
            <a:r>
              <a:rPr lang="en"/>
              <a:t>There: “Go over there and sit in the corner.”</a:t>
            </a:r>
            <a:endParaRPr/>
          </a:p>
          <a:p>
            <a:pPr marL="0" lvl="0" indent="0">
              <a:spcBef>
                <a:spcPts val="1600"/>
              </a:spcBef>
              <a:spcAft>
                <a:spcPts val="0"/>
              </a:spcAft>
              <a:buNone/>
            </a:pPr>
            <a:r>
              <a:rPr lang="en"/>
              <a:t>Their: “Their dogs have rabies.”</a:t>
            </a:r>
            <a:endParaRPr/>
          </a:p>
          <a:p>
            <a:pPr marL="0" lvl="0" indent="0">
              <a:spcBef>
                <a:spcPts val="1600"/>
              </a:spcBef>
              <a:spcAft>
                <a:spcPts val="1600"/>
              </a:spcAft>
              <a:buNone/>
            </a:pPr>
            <a:r>
              <a:rPr lang="en"/>
              <a:t>They’re: “They’re going to the beach later.”</a:t>
            </a:r>
            <a:endParaRPr/>
          </a:p>
        </p:txBody>
      </p:sp>
      <p:pic>
        <p:nvPicPr>
          <p:cNvPr id="203" name="Shape 203"/>
          <p:cNvPicPr preferRelativeResize="0"/>
          <p:nvPr/>
        </p:nvPicPr>
        <p:blipFill>
          <a:blip r:embed="rId3">
            <a:alphaModFix/>
          </a:blip>
          <a:stretch>
            <a:fillRect/>
          </a:stretch>
        </p:blipFill>
        <p:spPr>
          <a:xfrm>
            <a:off x="4464674" y="2709498"/>
            <a:ext cx="3716801" cy="1858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You’re and Your</a:t>
            </a:r>
            <a:endParaRPr/>
          </a:p>
        </p:txBody>
      </p:sp>
      <p:sp>
        <p:nvSpPr>
          <p:cNvPr id="209" name="Shape 209"/>
          <p:cNvSpPr txBox="1">
            <a:spLocks noGrp="1"/>
          </p:cNvSpPr>
          <p:nvPr>
            <p:ph type="body" idx="1"/>
          </p:nvPr>
        </p:nvSpPr>
        <p:spPr>
          <a:xfrm>
            <a:off x="1082261" y="1800188"/>
            <a:ext cx="6979500" cy="208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You’re is a contraction for “you are”.</a:t>
            </a:r>
            <a:endParaRPr/>
          </a:p>
          <a:p>
            <a:pPr marL="457200" lvl="0" indent="0" rtl="0">
              <a:spcBef>
                <a:spcPts val="1600"/>
              </a:spcBef>
              <a:spcAft>
                <a:spcPts val="0"/>
              </a:spcAft>
              <a:buNone/>
            </a:pPr>
            <a:r>
              <a:rPr lang="en"/>
              <a:t>Ex: You’re good at chemistry.</a:t>
            </a:r>
            <a:endParaRPr/>
          </a:p>
          <a:p>
            <a:pPr marL="0" lvl="0" indent="0" rtl="0">
              <a:spcBef>
                <a:spcPts val="1600"/>
              </a:spcBef>
              <a:spcAft>
                <a:spcPts val="0"/>
              </a:spcAft>
              <a:buNone/>
            </a:pPr>
            <a:r>
              <a:rPr lang="en"/>
              <a:t>Your is the possessive form of “you”.</a:t>
            </a:r>
            <a:endParaRPr/>
          </a:p>
          <a:p>
            <a:pPr marL="457200" lvl="0" indent="0">
              <a:spcBef>
                <a:spcPts val="1600"/>
              </a:spcBef>
              <a:spcAft>
                <a:spcPts val="1600"/>
              </a:spcAft>
              <a:buNone/>
            </a:pPr>
            <a:r>
              <a:rPr lang="en"/>
              <a:t>Ex: Your shoe is untied.</a:t>
            </a:r>
            <a:endParaRPr/>
          </a:p>
        </p:txBody>
      </p:sp>
      <p:pic>
        <p:nvPicPr>
          <p:cNvPr id="210" name="Shape 210"/>
          <p:cNvPicPr preferRelativeResize="0"/>
          <p:nvPr/>
        </p:nvPicPr>
        <p:blipFill>
          <a:blip r:embed="rId3">
            <a:alphaModFix/>
          </a:blip>
          <a:stretch>
            <a:fillRect/>
          </a:stretch>
        </p:blipFill>
        <p:spPr>
          <a:xfrm>
            <a:off x="4431176" y="1171575"/>
            <a:ext cx="4000500" cy="280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Affect and Effect</a:t>
            </a:r>
            <a:endParaRPr/>
          </a:p>
        </p:txBody>
      </p:sp>
      <p:sp>
        <p:nvSpPr>
          <p:cNvPr id="216" name="Shape 216"/>
          <p:cNvSpPr txBox="1">
            <a:spLocks noGrp="1"/>
          </p:cNvSpPr>
          <p:nvPr>
            <p:ph type="body" idx="1"/>
          </p:nvPr>
        </p:nvSpPr>
        <p:spPr>
          <a:xfrm>
            <a:off x="720710" y="1930567"/>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Affect is a verb</a:t>
            </a:r>
            <a:endParaRPr/>
          </a:p>
          <a:p>
            <a:pPr marL="457200" lvl="0" indent="0" rtl="0">
              <a:spcBef>
                <a:spcPts val="1600"/>
              </a:spcBef>
              <a:spcAft>
                <a:spcPts val="0"/>
              </a:spcAft>
              <a:buNone/>
            </a:pPr>
            <a:r>
              <a:rPr lang="en"/>
              <a:t>Ex: “He was heavily affected by the devastating news.”</a:t>
            </a:r>
            <a:endParaRPr/>
          </a:p>
          <a:p>
            <a:pPr marL="0" lvl="0" indent="0">
              <a:spcBef>
                <a:spcPts val="1600"/>
              </a:spcBef>
              <a:spcAft>
                <a:spcPts val="0"/>
              </a:spcAft>
              <a:buNone/>
            </a:pPr>
            <a:r>
              <a:rPr lang="en"/>
              <a:t>Effect is a noun</a:t>
            </a:r>
            <a:endParaRPr/>
          </a:p>
          <a:p>
            <a:pPr marL="457200" lvl="0" indent="0">
              <a:spcBef>
                <a:spcPts val="1600"/>
              </a:spcBef>
              <a:spcAft>
                <a:spcPts val="0"/>
              </a:spcAft>
              <a:buNone/>
            </a:pPr>
            <a:r>
              <a:rPr lang="en"/>
              <a:t>Ex: “The effects of the attack will take a long time to fix.”</a:t>
            </a:r>
            <a:endParaRPr/>
          </a:p>
          <a:p>
            <a:pPr marL="0" lvl="0" indent="0">
              <a:spcBef>
                <a:spcPts val="1600"/>
              </a:spcBef>
              <a:spcAft>
                <a:spcPts val="1600"/>
              </a:spcAft>
              <a:buNone/>
            </a:pPr>
            <a:endParaRPr/>
          </a:p>
        </p:txBody>
      </p:sp>
      <p:pic>
        <p:nvPicPr>
          <p:cNvPr id="217" name="Shape 217"/>
          <p:cNvPicPr preferRelativeResize="0"/>
          <p:nvPr/>
        </p:nvPicPr>
        <p:blipFill>
          <a:blip r:embed="rId3">
            <a:alphaModFix/>
          </a:blip>
          <a:stretch>
            <a:fillRect/>
          </a:stretch>
        </p:blipFill>
        <p:spPr>
          <a:xfrm>
            <a:off x="5314278" y="413938"/>
            <a:ext cx="3374275" cy="2593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Who’s vs Whose</a:t>
            </a:r>
            <a:endParaRPr/>
          </a:p>
        </p:txBody>
      </p:sp>
      <p:sp>
        <p:nvSpPr>
          <p:cNvPr id="223" name="Shape 223"/>
          <p:cNvSpPr txBox="1">
            <a:spLocks noGrp="1"/>
          </p:cNvSpPr>
          <p:nvPr>
            <p:ph type="body" idx="1"/>
          </p:nvPr>
        </p:nvSpPr>
        <p:spPr>
          <a:xfrm>
            <a:off x="819150" y="2111041"/>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Who’s is a contraction meaning “who is” or “who has”.</a:t>
            </a:r>
            <a:endParaRPr/>
          </a:p>
          <a:p>
            <a:pPr marL="457200" lvl="0" indent="0" rtl="0">
              <a:spcBef>
                <a:spcPts val="1600"/>
              </a:spcBef>
              <a:spcAft>
                <a:spcPts val="0"/>
              </a:spcAft>
              <a:buNone/>
            </a:pPr>
            <a:r>
              <a:rPr lang="en"/>
              <a:t>Ex: Who’s ready for summer?</a:t>
            </a:r>
            <a:endParaRPr/>
          </a:p>
          <a:p>
            <a:pPr marL="0" lvl="0" indent="0" rtl="0">
              <a:spcBef>
                <a:spcPts val="1600"/>
              </a:spcBef>
              <a:spcAft>
                <a:spcPts val="0"/>
              </a:spcAft>
              <a:buNone/>
            </a:pPr>
            <a:r>
              <a:rPr lang="en"/>
              <a:t>Whose is the possessive form of who.</a:t>
            </a:r>
            <a:endParaRPr/>
          </a:p>
          <a:p>
            <a:pPr marL="457200" lvl="0" indent="0" rtl="0">
              <a:spcBef>
                <a:spcPts val="1600"/>
              </a:spcBef>
              <a:spcAft>
                <a:spcPts val="1600"/>
              </a:spcAft>
              <a:buNone/>
            </a:pPr>
            <a:r>
              <a:rPr lang="en"/>
              <a:t>Ex: Whose fault was the accident?</a:t>
            </a:r>
            <a:endParaRPr/>
          </a:p>
        </p:txBody>
      </p:sp>
      <p:pic>
        <p:nvPicPr>
          <p:cNvPr id="224" name="Shape 224"/>
          <p:cNvPicPr preferRelativeResize="0"/>
          <p:nvPr/>
        </p:nvPicPr>
        <p:blipFill>
          <a:blip r:embed="rId3">
            <a:alphaModFix/>
          </a:blip>
          <a:stretch>
            <a:fillRect/>
          </a:stretch>
        </p:blipFill>
        <p:spPr>
          <a:xfrm>
            <a:off x="5285927" y="1004563"/>
            <a:ext cx="3038926" cy="31343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Quizzes and Helpful Links</a:t>
            </a:r>
            <a:endParaRPr/>
          </a:p>
        </p:txBody>
      </p:sp>
      <p:sp>
        <p:nvSpPr>
          <p:cNvPr id="230" name="Shape 230"/>
          <p:cNvSpPr txBox="1">
            <a:spLocks noGrp="1"/>
          </p:cNvSpPr>
          <p:nvPr>
            <p:ph type="body" idx="1"/>
          </p:nvPr>
        </p:nvSpPr>
        <p:spPr>
          <a:xfrm>
            <a:off x="287949" y="1347755"/>
            <a:ext cx="76302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Helpful Links:</a:t>
            </a:r>
            <a:endParaRPr/>
          </a:p>
          <a:p>
            <a:pPr marL="0" lvl="0" indent="0">
              <a:spcBef>
                <a:spcPts val="1600"/>
              </a:spcBef>
              <a:spcAft>
                <a:spcPts val="0"/>
              </a:spcAft>
              <a:buNone/>
            </a:pPr>
            <a:r>
              <a:rPr lang="en" u="sng">
                <a:solidFill>
                  <a:schemeClr val="hlink"/>
                </a:solidFill>
                <a:hlinkClick r:id="rId3"/>
              </a:rPr>
              <a:t>http://www.classywriting.com/commonly-confused-words-apostrophes/</a:t>
            </a:r>
            <a:endParaRPr/>
          </a:p>
          <a:p>
            <a:pPr marL="0" lvl="0" indent="0">
              <a:spcBef>
                <a:spcPts val="1600"/>
              </a:spcBef>
              <a:spcAft>
                <a:spcPts val="0"/>
              </a:spcAft>
              <a:buNone/>
            </a:pPr>
            <a:r>
              <a:rPr lang="en" u="sng">
                <a:solidFill>
                  <a:schemeClr val="hlink"/>
                </a:solidFill>
                <a:hlinkClick r:id="rId4"/>
              </a:rPr>
              <a:t>https://www.hamilton.edu/academics/centers/writing/seven-sins-of-writing/4</a:t>
            </a:r>
            <a:endParaRPr/>
          </a:p>
          <a:p>
            <a:pPr marL="0" lvl="0" indent="0">
              <a:spcBef>
                <a:spcPts val="1600"/>
              </a:spcBef>
              <a:spcAft>
                <a:spcPts val="0"/>
              </a:spcAft>
              <a:buNone/>
            </a:pPr>
            <a:r>
              <a:rPr lang="en"/>
              <a:t>Games:</a:t>
            </a:r>
            <a:endParaRPr/>
          </a:p>
          <a:p>
            <a:pPr marL="0" lvl="0" indent="0">
              <a:spcBef>
                <a:spcPts val="1600"/>
              </a:spcBef>
              <a:spcAft>
                <a:spcPts val="0"/>
              </a:spcAft>
              <a:buNone/>
            </a:pPr>
            <a:r>
              <a:rPr lang="en" u="sng">
                <a:solidFill>
                  <a:schemeClr val="hlink"/>
                </a:solidFill>
                <a:hlinkClick r:id="rId5"/>
              </a:rPr>
              <a:t>https://www.grammarbook.com/grammar_quiz/apostrophes_1.asp</a:t>
            </a:r>
            <a:endParaRPr/>
          </a:p>
          <a:p>
            <a:pPr marL="0" lvl="0" indent="0">
              <a:spcBef>
                <a:spcPts val="1600"/>
              </a:spcBef>
              <a:spcAft>
                <a:spcPts val="0"/>
              </a:spcAft>
              <a:buNone/>
            </a:pPr>
            <a:r>
              <a:rPr lang="en" u="sng">
                <a:solidFill>
                  <a:schemeClr val="hlink"/>
                </a:solidFill>
                <a:hlinkClick r:id="rId6"/>
              </a:rPr>
              <a:t>https://www.ecenglish.com/learnenglish/lessons/take-apostrophe-quiz</a:t>
            </a:r>
            <a:endParaRPr/>
          </a:p>
          <a:p>
            <a:pPr marL="0" lvl="0" indent="0">
              <a:spcBef>
                <a:spcPts val="1600"/>
              </a:spcBef>
              <a:spcAft>
                <a:spcPts val="0"/>
              </a:spcAft>
              <a:buNone/>
            </a:pPr>
            <a:r>
              <a:rPr lang="en" u="sng">
                <a:solidFill>
                  <a:schemeClr val="hlink"/>
                </a:solidFill>
                <a:hlinkClick r:id="rId7"/>
              </a:rPr>
              <a:t>https://journalism.ku.edu/node/276/take/1</a:t>
            </a:r>
            <a:endParaRPr/>
          </a:p>
          <a:p>
            <a:pPr marL="0" lvl="0" indent="0">
              <a:spcBef>
                <a:spcPts val="1600"/>
              </a:spcBef>
              <a:spcAft>
                <a:spcPts val="0"/>
              </a:spcAft>
              <a:buNone/>
            </a:pPr>
            <a:r>
              <a:rPr lang="en" u="sng">
                <a:solidFill>
                  <a:schemeClr val="hlink"/>
                </a:solidFill>
                <a:hlinkClick r:id="rId8"/>
              </a:rPr>
              <a:t>https://www.tolearnenglish.com/exercises/exercise-english-2/exercise-english-105767.php</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Quizzes and Helpful Links (Continued)</a:t>
            </a:r>
            <a:endParaRPr/>
          </a:p>
        </p:txBody>
      </p:sp>
      <p:sp>
        <p:nvSpPr>
          <p:cNvPr id="236" name="Shape 236"/>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https://www.proprofs.com/quiz-school/story.php?title=use-apostrophes-2</a:t>
            </a:r>
            <a:endParaRPr/>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When to Use Apostrophes </a:t>
            </a:r>
            <a:r>
              <a:rPr lang="en" dirty="0" smtClean="0"/>
              <a:t>(or not)</a:t>
            </a:r>
            <a:endParaRPr dirty="0"/>
          </a:p>
        </p:txBody>
      </p:sp>
      <p:sp>
        <p:nvSpPr>
          <p:cNvPr id="135" name="Shape 135"/>
          <p:cNvSpPr txBox="1">
            <a:spLocks noGrp="1"/>
          </p:cNvSpPr>
          <p:nvPr>
            <p:ph type="body" idx="1"/>
          </p:nvPr>
        </p:nvSpPr>
        <p:spPr>
          <a:xfrm>
            <a:off x="972279" y="1968849"/>
            <a:ext cx="7663200" cy="24480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dirty="0"/>
              <a:t>Used to show possession Ex - Carson’s hockey stick.</a:t>
            </a:r>
            <a:endParaRPr sz="1500" dirty="0"/>
          </a:p>
          <a:p>
            <a:pPr marL="457200" lvl="0" indent="-323850" rtl="0">
              <a:spcBef>
                <a:spcPts val="0"/>
              </a:spcBef>
              <a:spcAft>
                <a:spcPts val="0"/>
              </a:spcAft>
              <a:buSzPts val="1500"/>
              <a:buChar char="●"/>
            </a:pPr>
            <a:r>
              <a:rPr lang="en" sz="1500" dirty="0"/>
              <a:t>Can be used to shorten words through contractions Ex - I don’t want to die.</a:t>
            </a:r>
            <a:endParaRPr sz="1500" dirty="0"/>
          </a:p>
          <a:p>
            <a:pPr marL="457200" lvl="0" indent="-323850" rtl="0">
              <a:spcBef>
                <a:spcPts val="0"/>
              </a:spcBef>
              <a:spcAft>
                <a:spcPts val="0"/>
              </a:spcAft>
              <a:buSzPts val="1500"/>
              <a:buChar char="●"/>
            </a:pPr>
            <a:r>
              <a:rPr lang="en" sz="1500" dirty="0"/>
              <a:t>Used in abbreviations Ex - They all received their PhD’s.</a:t>
            </a:r>
            <a:endParaRPr sz="1500" dirty="0"/>
          </a:p>
          <a:p>
            <a:pPr marL="457200" lvl="0" indent="-323850" rtl="0">
              <a:spcBef>
                <a:spcPts val="0"/>
              </a:spcBef>
              <a:spcAft>
                <a:spcPts val="0"/>
              </a:spcAft>
              <a:buSzPts val="1500"/>
              <a:buChar char="●"/>
            </a:pPr>
            <a:r>
              <a:rPr lang="en" sz="1500" dirty="0"/>
              <a:t>When using single letters Ex - I only take L’s.</a:t>
            </a:r>
            <a:endParaRPr sz="1500" dirty="0"/>
          </a:p>
          <a:p>
            <a:pPr marL="457200" lvl="0" indent="-323850">
              <a:spcBef>
                <a:spcPts val="0"/>
              </a:spcBef>
              <a:spcAft>
                <a:spcPts val="0"/>
              </a:spcAft>
              <a:buSzPts val="1500"/>
              <a:buChar char="●"/>
            </a:pPr>
            <a:r>
              <a:rPr lang="en" sz="1500" dirty="0" smtClean="0"/>
              <a:t>DO NOT USE THEM when </a:t>
            </a:r>
            <a:r>
              <a:rPr lang="en" sz="1500" dirty="0"/>
              <a:t>using </a:t>
            </a:r>
            <a:r>
              <a:rPr lang="en" sz="1500" dirty="0" smtClean="0"/>
              <a:t>numerals</a:t>
            </a:r>
          </a:p>
          <a:p>
            <a:pPr marL="133350" lvl="0" indent="0">
              <a:spcBef>
                <a:spcPts val="0"/>
              </a:spcBef>
              <a:spcAft>
                <a:spcPts val="0"/>
              </a:spcAft>
              <a:buSzPts val="1500"/>
              <a:buNone/>
            </a:pPr>
            <a:r>
              <a:rPr lang="en" sz="1500" dirty="0" smtClean="0"/>
              <a:t>WRONG</a:t>
            </a:r>
            <a:r>
              <a:rPr lang="en" sz="1500" dirty="0" smtClean="0"/>
              <a:t> </a:t>
            </a:r>
            <a:r>
              <a:rPr lang="en" sz="1500" dirty="0"/>
              <a:t>Ex - I was born in the 2000’s</a:t>
            </a:r>
            <a:r>
              <a:rPr lang="en" sz="1500" dirty="0" smtClean="0"/>
              <a:t>.</a:t>
            </a:r>
          </a:p>
          <a:p>
            <a:pPr marL="133350" lvl="0" indent="0">
              <a:spcBef>
                <a:spcPts val="0"/>
              </a:spcBef>
              <a:spcAft>
                <a:spcPts val="0"/>
              </a:spcAft>
              <a:buSzPts val="1500"/>
              <a:buNone/>
            </a:pPr>
            <a:r>
              <a:rPr lang="en" sz="1500" dirty="0" smtClean="0"/>
              <a:t>RIGHT Ex– I was born in the 2000s. </a:t>
            </a:r>
            <a:endParaRPr sz="1500" dirty="0"/>
          </a:p>
        </p:txBody>
      </p:sp>
      <p:pic>
        <p:nvPicPr>
          <p:cNvPr id="136" name="Shape 136"/>
          <p:cNvPicPr preferRelativeResize="0"/>
          <p:nvPr/>
        </p:nvPicPr>
        <p:blipFill>
          <a:blip r:embed="rId3">
            <a:alphaModFix/>
          </a:blip>
          <a:stretch>
            <a:fillRect/>
          </a:stretch>
        </p:blipFill>
        <p:spPr>
          <a:xfrm>
            <a:off x="6571872" y="2731045"/>
            <a:ext cx="1550200" cy="196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Possession vs. Contraction</a:t>
            </a:r>
            <a:endParaRPr/>
          </a:p>
        </p:txBody>
      </p:sp>
      <p:sp>
        <p:nvSpPr>
          <p:cNvPr id="142" name="Shape 142"/>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 can use apostrophes to show the possession of a noun. They can be put at the end of a word along with an “s” to show that it owns what it is describing.</a:t>
            </a:r>
            <a:endParaRPr/>
          </a:p>
          <a:p>
            <a:pPr marL="0" lvl="0" indent="0">
              <a:spcBef>
                <a:spcPts val="1600"/>
              </a:spcBef>
              <a:spcAft>
                <a:spcPts val="0"/>
              </a:spcAft>
              <a:buNone/>
            </a:pPr>
            <a:r>
              <a:rPr lang="en"/>
              <a:t>Example: The dog’s toy is red.</a:t>
            </a:r>
            <a:endParaRPr/>
          </a:p>
          <a:p>
            <a:pPr marL="0" lvl="0" indent="0">
              <a:spcBef>
                <a:spcPts val="1600"/>
              </a:spcBef>
              <a:spcAft>
                <a:spcPts val="0"/>
              </a:spcAft>
              <a:buNone/>
            </a:pPr>
            <a:r>
              <a:rPr lang="en"/>
              <a:t>An apostrophe can also be used to form contractions, which shorten two words such as could not, could have, or should have.</a:t>
            </a:r>
            <a:endParaRPr/>
          </a:p>
          <a:p>
            <a:pPr marL="0" lvl="0" indent="0">
              <a:spcBef>
                <a:spcPts val="1600"/>
              </a:spcBef>
              <a:spcAft>
                <a:spcPts val="1600"/>
              </a:spcAft>
              <a:buNone/>
            </a:pPr>
            <a:r>
              <a:rPr lang="en"/>
              <a:t>Example: I couldn’t have possibly moved that box.</a:t>
            </a:r>
            <a:endParaRPr/>
          </a:p>
        </p:txBody>
      </p:sp>
      <p:pic>
        <p:nvPicPr>
          <p:cNvPr id="143" name="Shape 143"/>
          <p:cNvPicPr preferRelativeResize="0"/>
          <p:nvPr/>
        </p:nvPicPr>
        <p:blipFill>
          <a:blip r:embed="rId3">
            <a:alphaModFix/>
          </a:blip>
          <a:stretch>
            <a:fillRect/>
          </a:stretch>
        </p:blipFill>
        <p:spPr>
          <a:xfrm>
            <a:off x="6430508" y="3237586"/>
            <a:ext cx="2158899" cy="162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Plural Apostrophes </a:t>
            </a:r>
            <a:endParaRPr/>
          </a:p>
        </p:txBody>
      </p:sp>
      <p:sp>
        <p:nvSpPr>
          <p:cNvPr id="149" name="Shape 14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 apostrophe and </a:t>
            </a:r>
            <a:r>
              <a:rPr lang="en" i="1"/>
              <a:t>s </a:t>
            </a:r>
            <a:r>
              <a:rPr lang="en"/>
              <a:t>do not necessarily make a noun plural. </a:t>
            </a:r>
            <a:endParaRPr/>
          </a:p>
          <a:p>
            <a:pPr marL="0" lvl="0" indent="0">
              <a:lnSpc>
                <a:spcPct val="100000"/>
              </a:lnSpc>
              <a:spcBef>
                <a:spcPts val="1600"/>
              </a:spcBef>
              <a:spcAft>
                <a:spcPts val="0"/>
              </a:spcAft>
              <a:buNone/>
            </a:pPr>
            <a:r>
              <a:rPr lang="en"/>
              <a:t>For example : I use many apostrophe’s. (This is using “apostrophes” in a possessive case)</a:t>
            </a:r>
            <a:endParaRPr/>
          </a:p>
          <a:p>
            <a:pPr marL="0" lvl="0" indent="0" rtl="0">
              <a:lnSpc>
                <a:spcPct val="100000"/>
              </a:lnSpc>
              <a:spcBef>
                <a:spcPts val="1600"/>
              </a:spcBef>
              <a:spcAft>
                <a:spcPts val="0"/>
              </a:spcAft>
              <a:buNone/>
            </a:pPr>
            <a:r>
              <a:rPr lang="en"/>
              <a:t>                         I use many apostrophes. (This uses the correct plural form)</a:t>
            </a:r>
            <a:endParaRPr/>
          </a:p>
          <a:p>
            <a:pPr marL="0" lvl="0" indent="0">
              <a:lnSpc>
                <a:spcPct val="100000"/>
              </a:lnSpc>
              <a:spcBef>
                <a:spcPts val="1600"/>
              </a:spcBef>
              <a:spcAft>
                <a:spcPts val="1600"/>
              </a:spcAft>
              <a:buNone/>
            </a:pPr>
            <a:r>
              <a:rPr lang="en"/>
              <a:t>Also, uncommon plural words such as “children” are already plural. So, “childrens’” is not correct and should be “children’s”.</a:t>
            </a:r>
            <a:endParaRPr/>
          </a:p>
        </p:txBody>
      </p:sp>
      <p:pic>
        <p:nvPicPr>
          <p:cNvPr id="150" name="Shape 150"/>
          <p:cNvPicPr preferRelativeResize="0"/>
          <p:nvPr/>
        </p:nvPicPr>
        <p:blipFill rotWithShape="1">
          <a:blip r:embed="rId3">
            <a:alphaModFix/>
          </a:blip>
          <a:srcRect l="20910" t="13753" r="15858" b="10803"/>
          <a:stretch/>
        </p:blipFill>
        <p:spPr>
          <a:xfrm>
            <a:off x="7065805" y="462778"/>
            <a:ext cx="1538838" cy="24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Using Apostrophes with words that end in “s”</a:t>
            </a:r>
            <a:endParaRPr/>
          </a:p>
        </p:txBody>
      </p:sp>
      <p:sp>
        <p:nvSpPr>
          <p:cNvPr id="156" name="Shape 156"/>
          <p:cNvSpPr txBox="1">
            <a:spLocks noGrp="1"/>
          </p:cNvSpPr>
          <p:nvPr>
            <p:ph type="body" idx="1"/>
          </p:nvPr>
        </p:nvSpPr>
        <p:spPr>
          <a:xfrm>
            <a:off x="819150" y="1979787"/>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There is no real “correct” way to show possession from words that end in “s”. Some believe there should simply be an apostrophe added to the end, while some think there should be an apostrophe and “s”.</a:t>
            </a:r>
            <a:endParaRPr dirty="0"/>
          </a:p>
          <a:p>
            <a:pPr marL="0" lvl="0" indent="0" rtl="0">
              <a:lnSpc>
                <a:spcPct val="100000"/>
              </a:lnSpc>
              <a:spcBef>
                <a:spcPts val="1600"/>
              </a:spcBef>
              <a:spcAft>
                <a:spcPts val="0"/>
              </a:spcAft>
              <a:buNone/>
            </a:pPr>
            <a:r>
              <a:rPr lang="en" dirty="0"/>
              <a:t>Example 1: They believe in Jesus’ death and resurrection.                                                                                         OR Example 2: They believe in Jesus’s death and resurrection.</a:t>
            </a:r>
            <a:endParaRPr dirty="0"/>
          </a:p>
          <a:p>
            <a:pPr marL="0" lvl="0" indent="0" rtl="0">
              <a:lnSpc>
                <a:spcPct val="100000"/>
              </a:lnSpc>
              <a:spcBef>
                <a:spcPts val="1600"/>
              </a:spcBef>
              <a:spcAft>
                <a:spcPts val="0"/>
              </a:spcAft>
              <a:buNone/>
            </a:pPr>
            <a:r>
              <a:rPr lang="en" dirty="0"/>
              <a:t>Remember that no matter what, if it is a noun that is formed by adding an “s”, putting the apostrophe before the “s” will be a singular possession while an apostrophe after the “s” will show plural possession.</a:t>
            </a:r>
            <a:endParaRPr dirty="0"/>
          </a:p>
          <a:p>
            <a:pPr marL="0" lvl="0" indent="0">
              <a:lnSpc>
                <a:spcPct val="100000"/>
              </a:lnSpc>
              <a:spcBef>
                <a:spcPts val="1600"/>
              </a:spcBef>
              <a:spcAft>
                <a:spcPts val="1600"/>
              </a:spcAft>
              <a:buNone/>
            </a:pPr>
            <a:r>
              <a:rPr lang="en" dirty="0"/>
              <a:t>Example 1: I like the boy’s hair. (A singular boy’s hair)                                                                                              Example 2: I like the boys</a:t>
            </a:r>
            <a:r>
              <a:rPr lang="en" dirty="0" smtClean="0"/>
              <a:t>’ </a:t>
            </a:r>
            <a:r>
              <a:rPr lang="en" dirty="0"/>
              <a:t>hair. (Multiple boys’ hair)</a:t>
            </a:r>
            <a:endParaRPr dirty="0"/>
          </a:p>
        </p:txBody>
      </p:sp>
      <p:pic>
        <p:nvPicPr>
          <p:cNvPr id="157" name="Shape 157"/>
          <p:cNvPicPr preferRelativeResize="0"/>
          <p:nvPr/>
        </p:nvPicPr>
        <p:blipFill rotWithShape="1">
          <a:blip r:embed="rId3">
            <a:alphaModFix/>
          </a:blip>
          <a:srcRect t="21266" r="5979" b="24961"/>
          <a:stretch/>
        </p:blipFill>
        <p:spPr>
          <a:xfrm>
            <a:off x="5004055" y="3840540"/>
            <a:ext cx="3179289" cy="95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Plural Possessive Apostrophes</a:t>
            </a:r>
            <a:endParaRPr/>
          </a:p>
        </p:txBody>
      </p:sp>
      <p:sp>
        <p:nvSpPr>
          <p:cNvPr id="163" name="Shape 16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To show possession in a proper, plural name add an “es” and an apostrophe. This will often result in an awkward looking word, nevertheless, this is the correct way to signify a possessive, plural, proper name.</a:t>
            </a:r>
            <a:endParaRPr/>
          </a:p>
          <a:p>
            <a:pPr marL="457200" lvl="0" indent="0" rtl="0">
              <a:spcBef>
                <a:spcPts val="1600"/>
              </a:spcBef>
              <a:spcAft>
                <a:spcPts val="0"/>
              </a:spcAft>
              <a:buNone/>
            </a:pPr>
            <a:r>
              <a:rPr lang="en"/>
              <a:t>Ex: If you wanted to talk about the house of a family with the last name Jones, you would say: The Joneses’ house</a:t>
            </a:r>
            <a:endParaRPr/>
          </a:p>
          <a:p>
            <a:pPr marL="457200" lvl="0" indent="0" rtl="0">
              <a:spcBef>
                <a:spcPts val="1600"/>
              </a:spcBef>
              <a:spcAft>
                <a:spcPts val="0"/>
              </a:spcAft>
              <a:buNone/>
            </a:pPr>
            <a:r>
              <a:rPr lang="en"/>
              <a:t>(Jones + es + apostrophe)</a:t>
            </a:r>
            <a:endParaRPr/>
          </a:p>
          <a:p>
            <a:pPr marL="457200" lvl="0" indent="0" rtl="0">
              <a:spcBef>
                <a:spcPts val="1600"/>
              </a:spcBef>
              <a:spcAft>
                <a:spcPts val="0"/>
              </a:spcAft>
              <a:buNone/>
            </a:pPr>
            <a:r>
              <a:rPr lang="en"/>
              <a:t>Incorrect: The Jones’ house</a:t>
            </a:r>
            <a:endParaRPr/>
          </a:p>
          <a:p>
            <a:pPr marL="457200" lvl="0" indent="0" rtl="0">
              <a:spcBef>
                <a:spcPts val="1600"/>
              </a:spcBef>
              <a:spcAft>
                <a:spcPts val="0"/>
              </a:spcAft>
              <a:buNone/>
            </a:pPr>
            <a:endParaRPr/>
          </a:p>
          <a:p>
            <a:pPr marL="457200" lvl="0" indent="0">
              <a:spcBef>
                <a:spcPts val="1600"/>
              </a:spcBef>
              <a:spcAft>
                <a:spcPts val="1600"/>
              </a:spcAft>
              <a:buNone/>
            </a:pPr>
            <a:endParaRPr/>
          </a:p>
        </p:txBody>
      </p:sp>
      <p:pic>
        <p:nvPicPr>
          <p:cNvPr id="164" name="Shape 164"/>
          <p:cNvPicPr preferRelativeResize="0"/>
          <p:nvPr/>
        </p:nvPicPr>
        <p:blipFill>
          <a:blip r:embed="rId3">
            <a:alphaModFix/>
          </a:blip>
          <a:stretch>
            <a:fillRect/>
          </a:stretch>
        </p:blipFill>
        <p:spPr>
          <a:xfrm>
            <a:off x="4499537" y="3273820"/>
            <a:ext cx="2857500" cy="14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It’s and Its</a:t>
            </a:r>
            <a:endParaRPr/>
          </a:p>
        </p:txBody>
      </p:sp>
      <p:sp>
        <p:nvSpPr>
          <p:cNvPr id="170" name="Shape 170"/>
          <p:cNvSpPr txBox="1">
            <a:spLocks noGrp="1"/>
          </p:cNvSpPr>
          <p:nvPr>
            <p:ph type="body" idx="1"/>
          </p:nvPr>
        </p:nvSpPr>
        <p:spPr>
          <a:xfrm>
            <a:off x="819150" y="196338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People often misuse its and it’s because the apostrophe rule for its and it’s is the opposite of the normal apostrophe rules.</a:t>
            </a:r>
            <a:endParaRPr dirty="0"/>
          </a:p>
          <a:p>
            <a:pPr marL="0" lvl="0" indent="0">
              <a:spcBef>
                <a:spcPts val="1600"/>
              </a:spcBef>
              <a:spcAft>
                <a:spcPts val="0"/>
              </a:spcAft>
              <a:buNone/>
            </a:pPr>
            <a:r>
              <a:rPr lang="en" dirty="0"/>
              <a:t>With its and it’s, the lack of an apostrophe shows possession and the use of an apostrophe means “it is”.</a:t>
            </a:r>
            <a:endParaRPr dirty="0"/>
          </a:p>
          <a:p>
            <a:pPr marL="0" lvl="0" indent="0">
              <a:spcBef>
                <a:spcPts val="1600"/>
              </a:spcBef>
              <a:spcAft>
                <a:spcPts val="0"/>
              </a:spcAft>
              <a:buNone/>
            </a:pPr>
            <a:r>
              <a:rPr lang="en" dirty="0"/>
              <a:t>Example 1: “It’s wrong to say mean things about other people.” </a:t>
            </a:r>
            <a:endParaRPr dirty="0"/>
          </a:p>
          <a:p>
            <a:pPr marL="0" lvl="0" indent="0">
              <a:spcBef>
                <a:spcPts val="1600"/>
              </a:spcBef>
              <a:spcAft>
                <a:spcPts val="0"/>
              </a:spcAft>
              <a:buNone/>
            </a:pPr>
            <a:r>
              <a:rPr lang="en" dirty="0"/>
              <a:t>Example 2: “The baby was all </a:t>
            </a:r>
            <a:r>
              <a:rPr lang="en" dirty="0" smtClean="0"/>
              <a:t>alone; </a:t>
            </a:r>
            <a:r>
              <a:rPr lang="en" dirty="0"/>
              <a:t>its mother was long gone.”</a:t>
            </a:r>
            <a:endParaRPr dirty="0"/>
          </a:p>
          <a:p>
            <a:pPr marL="0" lvl="0" indent="0">
              <a:spcBef>
                <a:spcPts val="1600"/>
              </a:spcBef>
              <a:spcAft>
                <a:spcPts val="1600"/>
              </a:spcAft>
              <a:buNone/>
            </a:pPr>
            <a:endParaRPr dirty="0"/>
          </a:p>
        </p:txBody>
      </p:sp>
      <p:pic>
        <p:nvPicPr>
          <p:cNvPr id="171" name="Shape 171"/>
          <p:cNvPicPr preferRelativeResize="0"/>
          <p:nvPr/>
        </p:nvPicPr>
        <p:blipFill>
          <a:blip r:embed="rId3">
            <a:alphaModFix/>
          </a:blip>
          <a:stretch>
            <a:fillRect/>
          </a:stretch>
        </p:blipFill>
        <p:spPr>
          <a:xfrm>
            <a:off x="6155487" y="3002416"/>
            <a:ext cx="1776925" cy="177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Farther vs. Further</a:t>
            </a:r>
            <a:endParaRPr/>
          </a:p>
        </p:txBody>
      </p:sp>
      <p:sp>
        <p:nvSpPr>
          <p:cNvPr id="177" name="Shape 17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Farther is used in reference to a large physical distance.</a:t>
            </a:r>
            <a:endParaRPr/>
          </a:p>
          <a:p>
            <a:pPr marL="0" lvl="0" indent="457200" rtl="0">
              <a:spcBef>
                <a:spcPts val="1600"/>
              </a:spcBef>
              <a:spcAft>
                <a:spcPts val="0"/>
              </a:spcAft>
              <a:buNone/>
            </a:pPr>
            <a:r>
              <a:rPr lang="en"/>
              <a:t>Ex: My locker is farther from the office than yours.</a:t>
            </a:r>
            <a:endParaRPr/>
          </a:p>
          <a:p>
            <a:pPr marL="0" lvl="0" indent="0" rtl="0">
              <a:spcBef>
                <a:spcPts val="1600"/>
              </a:spcBef>
              <a:spcAft>
                <a:spcPts val="0"/>
              </a:spcAft>
              <a:buNone/>
            </a:pPr>
            <a:r>
              <a:rPr lang="en"/>
              <a:t>Further is used to refer to a figurative distance or something that is additional. </a:t>
            </a:r>
            <a:endParaRPr/>
          </a:p>
          <a:p>
            <a:pPr marL="0" lvl="0" indent="0" rtl="0">
              <a:spcBef>
                <a:spcPts val="1600"/>
              </a:spcBef>
              <a:spcAft>
                <a:spcPts val="0"/>
              </a:spcAft>
              <a:buNone/>
            </a:pPr>
            <a:r>
              <a:rPr lang="en"/>
              <a:t>	Ex 1: We have much further to go before we arrive home.</a:t>
            </a:r>
            <a:endParaRPr/>
          </a:p>
          <a:p>
            <a:pPr marL="0" lvl="0" indent="457200" rtl="0">
              <a:spcBef>
                <a:spcPts val="1600"/>
              </a:spcBef>
              <a:spcAft>
                <a:spcPts val="0"/>
              </a:spcAft>
              <a:buNone/>
            </a:pPr>
            <a:r>
              <a:rPr lang="en"/>
              <a:t>Ex 2: He had no further comments.</a:t>
            </a:r>
            <a:endParaRPr/>
          </a:p>
          <a:p>
            <a:pPr marL="0" lvl="0" indent="0">
              <a:spcBef>
                <a:spcPts val="1600"/>
              </a:spcBef>
              <a:spcAft>
                <a:spcPts val="1600"/>
              </a:spcAft>
              <a:buNone/>
            </a:pPr>
            <a:endParaRPr/>
          </a:p>
        </p:txBody>
      </p:sp>
      <p:pic>
        <p:nvPicPr>
          <p:cNvPr id="178" name="Shape 178"/>
          <p:cNvPicPr preferRelativeResize="0"/>
          <p:nvPr/>
        </p:nvPicPr>
        <p:blipFill>
          <a:blip r:embed="rId3">
            <a:alphaModFix/>
          </a:blip>
          <a:stretch>
            <a:fillRect/>
          </a:stretch>
        </p:blipFill>
        <p:spPr>
          <a:xfrm>
            <a:off x="4999225" y="363350"/>
            <a:ext cx="3555750" cy="2399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Fewer vs. Less</a:t>
            </a:r>
            <a:endParaRPr/>
          </a:p>
        </p:txBody>
      </p:sp>
      <p:sp>
        <p:nvSpPr>
          <p:cNvPr id="184" name="Shape 184"/>
          <p:cNvSpPr txBox="1">
            <a:spLocks noGrp="1"/>
          </p:cNvSpPr>
          <p:nvPr>
            <p:ph type="body" idx="1"/>
          </p:nvPr>
        </p:nvSpPr>
        <p:spPr>
          <a:xfrm>
            <a:off x="933450" y="171767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Fewer means “not as many” and is used in reference to a countable noun.</a:t>
            </a:r>
            <a:endParaRPr/>
          </a:p>
          <a:p>
            <a:pPr marL="0" lvl="0" indent="0" rtl="0">
              <a:spcBef>
                <a:spcPts val="1600"/>
              </a:spcBef>
              <a:spcAft>
                <a:spcPts val="0"/>
              </a:spcAft>
              <a:buNone/>
            </a:pPr>
            <a:r>
              <a:rPr lang="en"/>
              <a:t>	Ex: Sally spent fewer hours on homework than me.</a:t>
            </a:r>
            <a:endParaRPr/>
          </a:p>
          <a:p>
            <a:pPr marL="0" lvl="0" indent="0" rtl="0">
              <a:spcBef>
                <a:spcPts val="1600"/>
              </a:spcBef>
              <a:spcAft>
                <a:spcPts val="0"/>
              </a:spcAft>
              <a:buNone/>
            </a:pPr>
            <a:r>
              <a:rPr lang="en"/>
              <a:t>Less means “not as much” and is used in reference to an uncountable noun.</a:t>
            </a:r>
            <a:endParaRPr/>
          </a:p>
          <a:p>
            <a:pPr marL="0" lvl="0" indent="0">
              <a:spcBef>
                <a:spcPts val="1600"/>
              </a:spcBef>
              <a:spcAft>
                <a:spcPts val="1600"/>
              </a:spcAft>
              <a:buNone/>
            </a:pPr>
            <a:r>
              <a:rPr lang="en"/>
              <a:t>	Ex: Bill made less money than Tom.</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1029</Words>
  <Application>Microsoft Office PowerPoint</Application>
  <PresentationFormat>On-screen Show (16:9)</PresentationFormat>
  <Paragraphs>100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Nunito</vt:lpstr>
      <vt:lpstr>Calibri</vt:lpstr>
      <vt:lpstr>Shift</vt:lpstr>
      <vt:lpstr>Apostrophes and Commonly Confused Words</vt:lpstr>
      <vt:lpstr>When to Use Apostrophes (or not)</vt:lpstr>
      <vt:lpstr>Possession vs. Contraction</vt:lpstr>
      <vt:lpstr>Plural Apostrophes </vt:lpstr>
      <vt:lpstr>Using Apostrophes with words that end in “s”</vt:lpstr>
      <vt:lpstr>Plural Possessive Apostrophes</vt:lpstr>
      <vt:lpstr>It’s and Its</vt:lpstr>
      <vt:lpstr>Farther vs. Further</vt:lpstr>
      <vt:lpstr>Fewer vs. Less</vt:lpstr>
      <vt:lpstr>Apart vs. a part</vt:lpstr>
      <vt:lpstr>Then vs. Than</vt:lpstr>
      <vt:lpstr>There, Their, and They’re</vt:lpstr>
      <vt:lpstr>You’re and Your</vt:lpstr>
      <vt:lpstr>Affect and Effect</vt:lpstr>
      <vt:lpstr>Who’s vs Whose</vt:lpstr>
      <vt:lpstr>Quizzes and Helpful Links</vt:lpstr>
      <vt:lpstr>Quizzes and Helpful Links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Apostrophes and Commonly Confused Words</dc:title>
  <dc:creator>Reyes, Gina</dc:creator>
  <cp:lastModifiedBy>Reyes, Gina</cp:lastModifiedBy>
  <cp:revision>3</cp:revision>
  <dcterms:modified xsi:type="dcterms:W3CDTF">2018-05-10T17:49:05Z</dcterms:modified>
</cp:coreProperties>
</file>