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Average" panose="020B0604020202020204" charset="0"/>
      <p:regular r:id="rId16"/>
    </p:embeddedFont>
    <p:embeddedFont>
      <p:font typeface="Oswald"/>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63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Shape 14"/>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Shape 15"/>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Shape 50"/>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Shape 5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Shape 42"/>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Shape 43"/>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open.lib.umn.edu/writingforsuccess/chapter/4-1-commonly-confused-words/" TargetMode="External"/><Relationship Id="rId3" Type="http://schemas.openxmlformats.org/officeDocument/2006/relationships/hyperlink" Target="http://highered.mheducation.com/sites/0073123587/student_view0/chapter5/commonly_confused_words_multiple-choice_exercise__extra_practice__group_2.html" TargetMode="External"/><Relationship Id="rId7" Type="http://schemas.openxmlformats.org/officeDocument/2006/relationships/hyperlink" Target="http://www.chompchomp.com/terms/apostrophe.htm"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hyperlink" Target="https://www.grammarbook.com/grammar_quiz/apostrophes_1.asp" TargetMode="External"/><Relationship Id="rId5" Type="http://schemas.openxmlformats.org/officeDocument/2006/relationships/hyperlink" Target="https://public.wsu.edu/~campbelld/amlit/quiz/usage.htm" TargetMode="External"/><Relationship Id="rId4" Type="http://schemas.openxmlformats.org/officeDocument/2006/relationships/hyperlink" Target="http://www.mhhe.com/socscience/english/langan/sentence_skills/exercises/ch29/p4exr.ht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11708" y="781525"/>
            <a:ext cx="8520600" cy="2052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900"/>
              <a:t>Apostrophes and Commonly Confused Words</a:t>
            </a:r>
            <a:endParaRPr sz="3900"/>
          </a:p>
        </p:txBody>
      </p:sp>
      <p:sp>
        <p:nvSpPr>
          <p:cNvPr id="60" name="Shape 60"/>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a:t>Jensen Brooks, Daña Travis, Wesley Frymire, Ray Hawn</a:t>
            </a:r>
            <a:endParaRPr sz="16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Apart Vs. A Part</a:t>
            </a:r>
            <a:endParaRPr/>
          </a:p>
        </p:txBody>
      </p:sp>
      <p:sp>
        <p:nvSpPr>
          <p:cNvPr id="122" name="Shape 1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“Apart” is mostly used as an adverb, denoting a separation between two or more things. “A part” (two words) means “a fraction of a whole,” or in theatre, “an actor’s role.” “Apart” from is a frequently used preposition.</a:t>
            </a:r>
            <a:endParaRPr/>
          </a:p>
          <a:p>
            <a:pPr marL="0" lvl="0" indent="0">
              <a:spcBef>
                <a:spcPts val="1600"/>
              </a:spcBef>
              <a:spcAft>
                <a:spcPts val="1600"/>
              </a:spcAft>
              <a:buNone/>
            </a:pPr>
            <a:r>
              <a:rPr lang="en"/>
              <a:t>The difference between “apart” and “a part” is that “apart” implies a separation between things (they are away from one another), and “a part” denotes that a thing is a share of another, bigger thing (there’s togetherness going on).</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Accept Vs Except</a:t>
            </a:r>
            <a:endParaRPr/>
          </a:p>
        </p:txBody>
      </p:sp>
      <p:sp>
        <p:nvSpPr>
          <p:cNvPr id="128" name="Shape 128"/>
          <p:cNvSpPr txBox="1">
            <a:spLocks noGrp="1"/>
          </p:cNvSpPr>
          <p:nvPr>
            <p:ph type="body" idx="1"/>
          </p:nvPr>
        </p:nvSpPr>
        <p:spPr>
          <a:xfrm>
            <a:off x="311700" y="1152475"/>
            <a:ext cx="8520600" cy="803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“Accept” is a verb meaning to be okay with, or to welcome something/someone. Except is a word that excludes something/someone, like saying “other than.”</a:t>
            </a:r>
            <a:endParaRPr/>
          </a:p>
        </p:txBody>
      </p:sp>
      <p:sp>
        <p:nvSpPr>
          <p:cNvPr id="129" name="Shape 129"/>
          <p:cNvSpPr txBox="1"/>
          <p:nvPr/>
        </p:nvSpPr>
        <p:spPr>
          <a:xfrm>
            <a:off x="311700" y="2170050"/>
            <a:ext cx="4304700" cy="2871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solidFill>
                  <a:schemeClr val="accent3"/>
                </a:solidFill>
                <a:latin typeface="Average"/>
                <a:ea typeface="Average"/>
                <a:cs typeface="Average"/>
                <a:sym typeface="Average"/>
              </a:rPr>
              <a:t>“I was </a:t>
            </a:r>
            <a:r>
              <a:rPr lang="en" sz="1800" b="1">
                <a:solidFill>
                  <a:schemeClr val="accent3"/>
                </a:solidFill>
                <a:latin typeface="Average"/>
                <a:ea typeface="Average"/>
                <a:cs typeface="Average"/>
                <a:sym typeface="Average"/>
              </a:rPr>
              <a:t>accepted</a:t>
            </a:r>
            <a:r>
              <a:rPr lang="en" sz="1800">
                <a:solidFill>
                  <a:schemeClr val="accent3"/>
                </a:solidFill>
                <a:latin typeface="Average"/>
                <a:ea typeface="Average"/>
                <a:cs typeface="Average"/>
                <a:sym typeface="Average"/>
              </a:rPr>
              <a:t> into college!”</a:t>
            </a:r>
            <a:endParaRPr sz="1800">
              <a:solidFill>
                <a:schemeClr val="accent3"/>
              </a:solidFill>
              <a:latin typeface="Average"/>
              <a:ea typeface="Average"/>
              <a:cs typeface="Average"/>
              <a:sym typeface="Average"/>
            </a:endParaRPr>
          </a:p>
          <a:p>
            <a:pPr marL="0" lvl="0" indent="0">
              <a:spcBef>
                <a:spcPts val="0"/>
              </a:spcBef>
              <a:spcAft>
                <a:spcPts val="0"/>
              </a:spcAft>
              <a:buNone/>
            </a:pPr>
            <a:endParaRPr sz="1800">
              <a:solidFill>
                <a:schemeClr val="accent3"/>
              </a:solidFill>
              <a:latin typeface="Average"/>
              <a:ea typeface="Average"/>
              <a:cs typeface="Average"/>
              <a:sym typeface="Average"/>
            </a:endParaRPr>
          </a:p>
          <a:p>
            <a:pPr marL="0" lvl="0" indent="0">
              <a:spcBef>
                <a:spcPts val="0"/>
              </a:spcBef>
              <a:spcAft>
                <a:spcPts val="0"/>
              </a:spcAft>
              <a:buNone/>
            </a:pPr>
            <a:r>
              <a:rPr lang="en" sz="1800">
                <a:solidFill>
                  <a:schemeClr val="accent3"/>
                </a:solidFill>
                <a:latin typeface="Average"/>
                <a:ea typeface="Average"/>
                <a:cs typeface="Average"/>
                <a:sym typeface="Average"/>
              </a:rPr>
              <a:t>“We </a:t>
            </a:r>
            <a:r>
              <a:rPr lang="en" sz="1800" b="1">
                <a:solidFill>
                  <a:schemeClr val="accent3"/>
                </a:solidFill>
                <a:latin typeface="Average"/>
                <a:ea typeface="Average"/>
                <a:cs typeface="Average"/>
                <a:sym typeface="Average"/>
              </a:rPr>
              <a:t>accepted</a:t>
            </a:r>
            <a:r>
              <a:rPr lang="en" sz="1800">
                <a:solidFill>
                  <a:schemeClr val="accent3"/>
                </a:solidFill>
                <a:latin typeface="Average"/>
                <a:ea typeface="Average"/>
                <a:cs typeface="Average"/>
                <a:sym typeface="Average"/>
              </a:rPr>
              <a:t> the stray dog into our home.”</a:t>
            </a:r>
            <a:endParaRPr sz="1800">
              <a:solidFill>
                <a:schemeClr val="accent3"/>
              </a:solidFill>
              <a:latin typeface="Average"/>
              <a:ea typeface="Average"/>
              <a:cs typeface="Average"/>
              <a:sym typeface="Average"/>
            </a:endParaRPr>
          </a:p>
          <a:p>
            <a:pPr marL="0" lvl="0" indent="0">
              <a:spcBef>
                <a:spcPts val="0"/>
              </a:spcBef>
              <a:spcAft>
                <a:spcPts val="0"/>
              </a:spcAft>
              <a:buNone/>
            </a:pPr>
            <a:endParaRPr sz="1800">
              <a:solidFill>
                <a:schemeClr val="accent3"/>
              </a:solidFill>
              <a:latin typeface="Average"/>
              <a:ea typeface="Average"/>
              <a:cs typeface="Average"/>
              <a:sym typeface="Average"/>
            </a:endParaRPr>
          </a:p>
          <a:p>
            <a:pPr marL="0" lvl="0" indent="0">
              <a:spcBef>
                <a:spcPts val="0"/>
              </a:spcBef>
              <a:spcAft>
                <a:spcPts val="0"/>
              </a:spcAft>
              <a:buNone/>
            </a:pPr>
            <a:r>
              <a:rPr lang="en" sz="1800">
                <a:solidFill>
                  <a:schemeClr val="accent3"/>
                </a:solidFill>
                <a:latin typeface="Average"/>
                <a:ea typeface="Average"/>
                <a:cs typeface="Average"/>
                <a:sym typeface="Average"/>
              </a:rPr>
              <a:t>“I have </a:t>
            </a:r>
            <a:r>
              <a:rPr lang="en" sz="1800" b="1">
                <a:solidFill>
                  <a:schemeClr val="accent3"/>
                </a:solidFill>
                <a:latin typeface="Average"/>
                <a:ea typeface="Average"/>
                <a:cs typeface="Average"/>
                <a:sym typeface="Average"/>
              </a:rPr>
              <a:t>accepted </a:t>
            </a:r>
            <a:r>
              <a:rPr lang="en" sz="1800">
                <a:solidFill>
                  <a:schemeClr val="accent3"/>
                </a:solidFill>
                <a:latin typeface="Average"/>
                <a:ea typeface="Average"/>
                <a:cs typeface="Average"/>
                <a:sym typeface="Average"/>
              </a:rPr>
              <a:t>that everyone has flaws.”</a:t>
            </a:r>
            <a:endParaRPr sz="1800">
              <a:solidFill>
                <a:schemeClr val="accent3"/>
              </a:solidFill>
              <a:latin typeface="Average"/>
              <a:ea typeface="Average"/>
              <a:cs typeface="Average"/>
              <a:sym typeface="Average"/>
            </a:endParaRPr>
          </a:p>
        </p:txBody>
      </p:sp>
      <p:sp>
        <p:nvSpPr>
          <p:cNvPr id="130" name="Shape 130"/>
          <p:cNvSpPr txBox="1"/>
          <p:nvPr/>
        </p:nvSpPr>
        <p:spPr>
          <a:xfrm>
            <a:off x="4616400" y="2170050"/>
            <a:ext cx="4215900" cy="2973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solidFill>
                  <a:schemeClr val="accent3"/>
                </a:solidFill>
                <a:latin typeface="Average"/>
                <a:ea typeface="Average"/>
                <a:cs typeface="Average"/>
                <a:sym typeface="Average"/>
              </a:rPr>
              <a:t>“I grabbed everything </a:t>
            </a:r>
            <a:r>
              <a:rPr lang="en" sz="1800" b="1">
                <a:solidFill>
                  <a:schemeClr val="accent3"/>
                </a:solidFill>
                <a:latin typeface="Average"/>
                <a:ea typeface="Average"/>
                <a:cs typeface="Average"/>
                <a:sym typeface="Average"/>
              </a:rPr>
              <a:t>except </a:t>
            </a:r>
            <a:r>
              <a:rPr lang="en" sz="1800">
                <a:solidFill>
                  <a:schemeClr val="accent3"/>
                </a:solidFill>
                <a:latin typeface="Average"/>
                <a:ea typeface="Average"/>
                <a:cs typeface="Average"/>
                <a:sym typeface="Average"/>
              </a:rPr>
              <a:t>my hairbrush.”</a:t>
            </a:r>
            <a:endParaRPr sz="1800">
              <a:solidFill>
                <a:schemeClr val="accent3"/>
              </a:solidFill>
              <a:latin typeface="Average"/>
              <a:ea typeface="Average"/>
              <a:cs typeface="Average"/>
              <a:sym typeface="Average"/>
            </a:endParaRPr>
          </a:p>
          <a:p>
            <a:pPr marL="0" lvl="0" indent="0">
              <a:spcBef>
                <a:spcPts val="0"/>
              </a:spcBef>
              <a:spcAft>
                <a:spcPts val="0"/>
              </a:spcAft>
              <a:buNone/>
            </a:pPr>
            <a:endParaRPr sz="1800">
              <a:solidFill>
                <a:schemeClr val="accent3"/>
              </a:solidFill>
              <a:latin typeface="Average"/>
              <a:ea typeface="Average"/>
              <a:cs typeface="Average"/>
              <a:sym typeface="Average"/>
            </a:endParaRPr>
          </a:p>
          <a:p>
            <a:pPr marL="0" lvl="0" indent="0">
              <a:spcBef>
                <a:spcPts val="0"/>
              </a:spcBef>
              <a:spcAft>
                <a:spcPts val="0"/>
              </a:spcAft>
              <a:buNone/>
            </a:pPr>
            <a:r>
              <a:rPr lang="en" sz="1800">
                <a:solidFill>
                  <a:schemeClr val="accent3"/>
                </a:solidFill>
                <a:latin typeface="Average"/>
                <a:ea typeface="Average"/>
                <a:cs typeface="Average"/>
                <a:sym typeface="Average"/>
              </a:rPr>
              <a:t>“I don't know anyone here </a:t>
            </a:r>
            <a:r>
              <a:rPr lang="en" sz="1800" b="1">
                <a:solidFill>
                  <a:schemeClr val="accent3"/>
                </a:solidFill>
                <a:latin typeface="Average"/>
                <a:ea typeface="Average"/>
                <a:cs typeface="Average"/>
                <a:sym typeface="Average"/>
              </a:rPr>
              <a:t>except </a:t>
            </a:r>
            <a:r>
              <a:rPr lang="en" sz="1800">
                <a:solidFill>
                  <a:schemeClr val="accent3"/>
                </a:solidFill>
                <a:latin typeface="Average"/>
                <a:ea typeface="Average"/>
                <a:cs typeface="Average"/>
                <a:sym typeface="Average"/>
              </a:rPr>
              <a:t>Jim Bob over there.”</a:t>
            </a:r>
            <a:endParaRPr sz="1800">
              <a:solidFill>
                <a:schemeClr val="accent3"/>
              </a:solidFill>
              <a:latin typeface="Average"/>
              <a:ea typeface="Average"/>
              <a:cs typeface="Average"/>
              <a:sym typeface="Average"/>
            </a:endParaRPr>
          </a:p>
          <a:p>
            <a:pPr marL="0" lvl="0" indent="0">
              <a:spcBef>
                <a:spcPts val="0"/>
              </a:spcBef>
              <a:spcAft>
                <a:spcPts val="0"/>
              </a:spcAft>
              <a:buNone/>
            </a:pPr>
            <a:endParaRPr sz="1800">
              <a:solidFill>
                <a:schemeClr val="accent3"/>
              </a:solidFill>
              <a:latin typeface="Average"/>
              <a:ea typeface="Average"/>
              <a:cs typeface="Average"/>
              <a:sym typeface="Average"/>
            </a:endParaRPr>
          </a:p>
          <a:p>
            <a:pPr marL="0" lvl="0" indent="0">
              <a:spcBef>
                <a:spcPts val="0"/>
              </a:spcBef>
              <a:spcAft>
                <a:spcPts val="0"/>
              </a:spcAft>
              <a:buNone/>
            </a:pPr>
            <a:r>
              <a:rPr lang="en" sz="1800">
                <a:solidFill>
                  <a:schemeClr val="accent3"/>
                </a:solidFill>
                <a:latin typeface="Average"/>
                <a:ea typeface="Average"/>
                <a:cs typeface="Average"/>
                <a:sym typeface="Average"/>
              </a:rPr>
              <a:t>“I basically like all foods </a:t>
            </a:r>
            <a:r>
              <a:rPr lang="en" sz="1800" b="1">
                <a:solidFill>
                  <a:schemeClr val="accent3"/>
                </a:solidFill>
                <a:latin typeface="Average"/>
                <a:ea typeface="Average"/>
                <a:cs typeface="Average"/>
                <a:sym typeface="Average"/>
              </a:rPr>
              <a:t>except </a:t>
            </a:r>
            <a:r>
              <a:rPr lang="en" sz="1800">
                <a:solidFill>
                  <a:schemeClr val="accent3"/>
                </a:solidFill>
                <a:latin typeface="Average"/>
                <a:ea typeface="Average"/>
                <a:cs typeface="Average"/>
                <a:sym typeface="Average"/>
              </a:rPr>
              <a:t>asparagus and oysters.”</a:t>
            </a:r>
            <a:endParaRPr sz="1800">
              <a:solidFill>
                <a:schemeClr val="accent3"/>
              </a:solidFill>
              <a:latin typeface="Average"/>
              <a:ea typeface="Average"/>
              <a:cs typeface="Average"/>
              <a:sym typeface="Averag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Good Vs. Well</a:t>
            </a:r>
            <a:endParaRPr/>
          </a:p>
        </p:txBody>
      </p:sp>
      <p:sp>
        <p:nvSpPr>
          <p:cNvPr id="136" name="Shape 136"/>
          <p:cNvSpPr txBox="1">
            <a:spLocks noGrp="1"/>
          </p:cNvSpPr>
          <p:nvPr>
            <p:ph type="body" idx="1"/>
          </p:nvPr>
        </p:nvSpPr>
        <p:spPr>
          <a:xfrm>
            <a:off x="311700" y="1146125"/>
            <a:ext cx="8520600" cy="1343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“Good” is an adjective. “Well” is an adverb describing how the job was performed. Rule: With the four senses—look, smell, taste, feel—discern if these words are being used actively to decide whether to follow them with good or well. (Hear is always used actively). If it is being used actively, use “well.”</a:t>
            </a:r>
            <a:endParaRPr/>
          </a:p>
          <a:p>
            <a:pPr marL="0" lvl="0" indent="0">
              <a:spcBef>
                <a:spcPts val="1600"/>
              </a:spcBef>
              <a:spcAft>
                <a:spcPts val="1600"/>
              </a:spcAft>
              <a:buNone/>
            </a:pPr>
            <a:endParaRPr/>
          </a:p>
        </p:txBody>
      </p:sp>
      <p:sp>
        <p:nvSpPr>
          <p:cNvPr id="137" name="Shape 137"/>
          <p:cNvSpPr txBox="1"/>
          <p:nvPr/>
        </p:nvSpPr>
        <p:spPr>
          <a:xfrm>
            <a:off x="311700" y="2617615"/>
            <a:ext cx="4311000" cy="2571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solidFill>
                  <a:schemeClr val="accent3"/>
                </a:solidFill>
                <a:latin typeface="Average"/>
                <a:ea typeface="Average"/>
                <a:cs typeface="Average"/>
                <a:sym typeface="Average"/>
              </a:rPr>
              <a:t>“I am doing very </a:t>
            </a:r>
            <a:r>
              <a:rPr lang="en" sz="1800" b="1">
                <a:solidFill>
                  <a:schemeClr val="accent3"/>
                </a:solidFill>
                <a:latin typeface="Average"/>
                <a:ea typeface="Average"/>
                <a:cs typeface="Average"/>
                <a:sym typeface="Average"/>
              </a:rPr>
              <a:t>well</a:t>
            </a:r>
            <a:r>
              <a:rPr lang="en" sz="1800">
                <a:solidFill>
                  <a:schemeClr val="accent3"/>
                </a:solidFill>
                <a:latin typeface="Average"/>
                <a:ea typeface="Average"/>
                <a:cs typeface="Average"/>
                <a:sym typeface="Average"/>
              </a:rPr>
              <a:t>, thank you.”</a:t>
            </a:r>
            <a:endParaRPr sz="1800">
              <a:solidFill>
                <a:schemeClr val="accent3"/>
              </a:solidFill>
              <a:latin typeface="Average"/>
              <a:ea typeface="Average"/>
              <a:cs typeface="Average"/>
              <a:sym typeface="Average"/>
            </a:endParaRPr>
          </a:p>
          <a:p>
            <a:pPr marL="0" lvl="0" indent="0">
              <a:spcBef>
                <a:spcPts val="0"/>
              </a:spcBef>
              <a:spcAft>
                <a:spcPts val="0"/>
              </a:spcAft>
              <a:buNone/>
            </a:pPr>
            <a:endParaRPr sz="1800">
              <a:solidFill>
                <a:schemeClr val="accent3"/>
              </a:solidFill>
              <a:latin typeface="Average"/>
              <a:ea typeface="Average"/>
              <a:cs typeface="Average"/>
              <a:sym typeface="Average"/>
            </a:endParaRPr>
          </a:p>
          <a:p>
            <a:pPr marL="0" lvl="0" indent="0">
              <a:spcBef>
                <a:spcPts val="0"/>
              </a:spcBef>
              <a:spcAft>
                <a:spcPts val="0"/>
              </a:spcAft>
              <a:buNone/>
            </a:pPr>
            <a:r>
              <a:rPr lang="en" sz="1800">
                <a:solidFill>
                  <a:schemeClr val="accent3"/>
                </a:solidFill>
                <a:latin typeface="Average"/>
                <a:ea typeface="Average"/>
                <a:cs typeface="Average"/>
                <a:sym typeface="Average"/>
              </a:rPr>
              <a:t>“I can hear you very </a:t>
            </a:r>
            <a:r>
              <a:rPr lang="en" sz="1800" b="1">
                <a:solidFill>
                  <a:schemeClr val="accent3"/>
                </a:solidFill>
                <a:latin typeface="Average"/>
                <a:ea typeface="Average"/>
                <a:cs typeface="Average"/>
                <a:sym typeface="Average"/>
              </a:rPr>
              <a:t>well</a:t>
            </a:r>
            <a:r>
              <a:rPr lang="en" sz="1800">
                <a:solidFill>
                  <a:schemeClr val="accent3"/>
                </a:solidFill>
                <a:latin typeface="Average"/>
                <a:ea typeface="Average"/>
                <a:cs typeface="Average"/>
                <a:sym typeface="Average"/>
              </a:rPr>
              <a:t>, no matter how quiet you are or how loud the room is.”</a:t>
            </a:r>
            <a:endParaRPr sz="1800">
              <a:solidFill>
                <a:schemeClr val="accent3"/>
              </a:solidFill>
              <a:latin typeface="Average"/>
              <a:ea typeface="Average"/>
              <a:cs typeface="Average"/>
              <a:sym typeface="Average"/>
            </a:endParaRPr>
          </a:p>
          <a:p>
            <a:pPr marL="0" lvl="0" indent="0">
              <a:spcBef>
                <a:spcPts val="0"/>
              </a:spcBef>
              <a:spcAft>
                <a:spcPts val="0"/>
              </a:spcAft>
              <a:buNone/>
            </a:pPr>
            <a:endParaRPr sz="1800">
              <a:solidFill>
                <a:schemeClr val="accent3"/>
              </a:solidFill>
              <a:latin typeface="Average"/>
              <a:ea typeface="Average"/>
              <a:cs typeface="Average"/>
              <a:sym typeface="Average"/>
            </a:endParaRPr>
          </a:p>
          <a:p>
            <a:pPr marL="0" lvl="0" indent="0">
              <a:spcBef>
                <a:spcPts val="0"/>
              </a:spcBef>
              <a:spcAft>
                <a:spcPts val="0"/>
              </a:spcAft>
              <a:buNone/>
            </a:pPr>
            <a:r>
              <a:rPr lang="en" sz="1800">
                <a:solidFill>
                  <a:schemeClr val="accent3"/>
                </a:solidFill>
                <a:latin typeface="Average"/>
                <a:ea typeface="Average"/>
                <a:cs typeface="Average"/>
                <a:sym typeface="Average"/>
              </a:rPr>
              <a:t>“She did the homework very well, so if you don't understand, ask her.”</a:t>
            </a:r>
            <a:endParaRPr sz="1800">
              <a:solidFill>
                <a:schemeClr val="accent3"/>
              </a:solidFill>
              <a:latin typeface="Average"/>
              <a:ea typeface="Average"/>
              <a:cs typeface="Average"/>
              <a:sym typeface="Average"/>
            </a:endParaRPr>
          </a:p>
        </p:txBody>
      </p:sp>
      <p:sp>
        <p:nvSpPr>
          <p:cNvPr id="138" name="Shape 138"/>
          <p:cNvSpPr txBox="1"/>
          <p:nvPr/>
        </p:nvSpPr>
        <p:spPr>
          <a:xfrm>
            <a:off x="4622700" y="2617625"/>
            <a:ext cx="4209600" cy="2526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solidFill>
                  <a:schemeClr val="accent3"/>
                </a:solidFill>
                <a:latin typeface="Average"/>
                <a:ea typeface="Average"/>
                <a:cs typeface="Average"/>
                <a:sym typeface="Average"/>
              </a:rPr>
              <a:t>“Dinner smells very </a:t>
            </a:r>
            <a:r>
              <a:rPr lang="en" sz="1800" b="1">
                <a:solidFill>
                  <a:schemeClr val="accent3"/>
                </a:solidFill>
                <a:latin typeface="Average"/>
                <a:ea typeface="Average"/>
                <a:cs typeface="Average"/>
                <a:sym typeface="Average"/>
              </a:rPr>
              <a:t>good</a:t>
            </a:r>
            <a:r>
              <a:rPr lang="en" sz="1800">
                <a:solidFill>
                  <a:schemeClr val="accent3"/>
                </a:solidFill>
                <a:latin typeface="Average"/>
                <a:ea typeface="Average"/>
                <a:cs typeface="Average"/>
                <a:sym typeface="Average"/>
              </a:rPr>
              <a:t>.”</a:t>
            </a:r>
            <a:endParaRPr sz="1800">
              <a:solidFill>
                <a:schemeClr val="accent3"/>
              </a:solidFill>
              <a:latin typeface="Average"/>
              <a:ea typeface="Average"/>
              <a:cs typeface="Average"/>
              <a:sym typeface="Average"/>
            </a:endParaRPr>
          </a:p>
          <a:p>
            <a:pPr marL="0" lvl="0" indent="0">
              <a:spcBef>
                <a:spcPts val="0"/>
              </a:spcBef>
              <a:spcAft>
                <a:spcPts val="0"/>
              </a:spcAft>
              <a:buNone/>
            </a:pPr>
            <a:endParaRPr sz="1800">
              <a:solidFill>
                <a:schemeClr val="accent3"/>
              </a:solidFill>
              <a:latin typeface="Average"/>
              <a:ea typeface="Average"/>
              <a:cs typeface="Average"/>
              <a:sym typeface="Average"/>
            </a:endParaRPr>
          </a:p>
          <a:p>
            <a:pPr marL="0" lvl="0" indent="0">
              <a:spcBef>
                <a:spcPts val="0"/>
              </a:spcBef>
              <a:spcAft>
                <a:spcPts val="0"/>
              </a:spcAft>
              <a:buNone/>
            </a:pPr>
            <a:r>
              <a:rPr lang="en" sz="1800">
                <a:solidFill>
                  <a:schemeClr val="accent3"/>
                </a:solidFill>
                <a:latin typeface="Average"/>
                <a:ea typeface="Average"/>
                <a:cs typeface="Average"/>
                <a:sym typeface="Average"/>
              </a:rPr>
              <a:t>“They look very </a:t>
            </a:r>
            <a:r>
              <a:rPr lang="en" sz="1800" b="1">
                <a:solidFill>
                  <a:schemeClr val="accent3"/>
                </a:solidFill>
                <a:latin typeface="Average"/>
                <a:ea typeface="Average"/>
                <a:cs typeface="Average"/>
                <a:sym typeface="Average"/>
              </a:rPr>
              <a:t>good </a:t>
            </a:r>
            <a:r>
              <a:rPr lang="en" sz="1800">
                <a:solidFill>
                  <a:schemeClr val="accent3"/>
                </a:solidFill>
                <a:latin typeface="Average"/>
                <a:ea typeface="Average"/>
                <a:cs typeface="Average"/>
                <a:sym typeface="Average"/>
              </a:rPr>
              <a:t>today.”</a:t>
            </a:r>
            <a:endParaRPr sz="1800">
              <a:solidFill>
                <a:schemeClr val="accent3"/>
              </a:solidFill>
              <a:latin typeface="Average"/>
              <a:ea typeface="Average"/>
              <a:cs typeface="Average"/>
              <a:sym typeface="Average"/>
            </a:endParaRPr>
          </a:p>
          <a:p>
            <a:pPr marL="0" lvl="0" indent="0">
              <a:spcBef>
                <a:spcPts val="0"/>
              </a:spcBef>
              <a:spcAft>
                <a:spcPts val="0"/>
              </a:spcAft>
              <a:buNone/>
            </a:pPr>
            <a:endParaRPr sz="1800">
              <a:solidFill>
                <a:schemeClr val="accent3"/>
              </a:solidFill>
              <a:latin typeface="Average"/>
              <a:ea typeface="Average"/>
              <a:cs typeface="Average"/>
              <a:sym typeface="Average"/>
            </a:endParaRPr>
          </a:p>
          <a:p>
            <a:pPr marL="0" lvl="0" indent="0">
              <a:spcBef>
                <a:spcPts val="0"/>
              </a:spcBef>
              <a:spcAft>
                <a:spcPts val="0"/>
              </a:spcAft>
              <a:buNone/>
            </a:pPr>
            <a:r>
              <a:rPr lang="en" sz="1800">
                <a:solidFill>
                  <a:schemeClr val="accent3"/>
                </a:solidFill>
                <a:latin typeface="Average"/>
                <a:ea typeface="Average"/>
                <a:cs typeface="Average"/>
                <a:sym typeface="Average"/>
              </a:rPr>
              <a:t>“The warmth feels very </a:t>
            </a:r>
            <a:r>
              <a:rPr lang="en" sz="1800" b="1">
                <a:solidFill>
                  <a:schemeClr val="accent3"/>
                </a:solidFill>
                <a:latin typeface="Average"/>
                <a:ea typeface="Average"/>
                <a:cs typeface="Average"/>
                <a:sym typeface="Average"/>
              </a:rPr>
              <a:t>good</a:t>
            </a:r>
            <a:r>
              <a:rPr lang="en" sz="1800">
                <a:solidFill>
                  <a:schemeClr val="accent3"/>
                </a:solidFill>
                <a:latin typeface="Average"/>
                <a:ea typeface="Average"/>
                <a:cs typeface="Average"/>
                <a:sym typeface="Average"/>
              </a:rPr>
              <a:t>.”</a:t>
            </a:r>
            <a:endParaRPr sz="1800">
              <a:solidFill>
                <a:schemeClr val="accent3"/>
              </a:solidFill>
              <a:latin typeface="Average"/>
              <a:ea typeface="Average"/>
              <a:cs typeface="Average"/>
              <a:sym typeface="Averag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Links for practice</a:t>
            </a:r>
            <a:endParaRPr/>
          </a:p>
        </p:txBody>
      </p:sp>
      <p:sp>
        <p:nvSpPr>
          <p:cNvPr id="144" name="Shape 144"/>
          <p:cNvSpPr txBox="1">
            <a:spLocks noGrp="1"/>
          </p:cNvSpPr>
          <p:nvPr>
            <p:ph type="body" idx="1"/>
          </p:nvPr>
        </p:nvSpPr>
        <p:spPr>
          <a:xfrm>
            <a:off x="311700" y="1017725"/>
            <a:ext cx="8397600" cy="39540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chemeClr val="hlink"/>
                </a:solidFill>
                <a:hlinkClick r:id="rId3"/>
              </a:rPr>
              <a:t>http://highered.mheducation.com/sites/0073123587/student_view0/chapter5/commonly_confused_words_multiple-choice_exercise__extra_practice__group_2.html</a:t>
            </a:r>
            <a:endParaRPr/>
          </a:p>
          <a:p>
            <a:pPr marL="0" lvl="0" indent="0">
              <a:spcBef>
                <a:spcPts val="1600"/>
              </a:spcBef>
              <a:spcAft>
                <a:spcPts val="0"/>
              </a:spcAft>
              <a:buNone/>
            </a:pPr>
            <a:r>
              <a:rPr lang="en" u="sng">
                <a:solidFill>
                  <a:schemeClr val="hlink"/>
                </a:solidFill>
                <a:hlinkClick r:id="rId4"/>
              </a:rPr>
              <a:t>http://www.mhhe.com/socscience/english/langan/sentence_skills/exercises/ch29/p4exr.htm</a:t>
            </a:r>
            <a:endParaRPr/>
          </a:p>
          <a:p>
            <a:pPr marL="0" lvl="0" indent="0">
              <a:spcBef>
                <a:spcPts val="1600"/>
              </a:spcBef>
              <a:spcAft>
                <a:spcPts val="0"/>
              </a:spcAft>
              <a:buNone/>
            </a:pPr>
            <a:r>
              <a:rPr lang="en" u="sng">
                <a:solidFill>
                  <a:schemeClr val="hlink"/>
                </a:solidFill>
                <a:hlinkClick r:id="rId5"/>
              </a:rPr>
              <a:t>https://public.wsu.edu/~campbelld/amlit/quiz/usage.htm</a:t>
            </a:r>
            <a:endParaRPr/>
          </a:p>
          <a:p>
            <a:pPr marL="0" lvl="0" indent="0">
              <a:spcBef>
                <a:spcPts val="1600"/>
              </a:spcBef>
              <a:spcAft>
                <a:spcPts val="0"/>
              </a:spcAft>
              <a:buNone/>
            </a:pPr>
            <a:r>
              <a:rPr lang="en" u="sng">
                <a:solidFill>
                  <a:schemeClr val="hlink"/>
                </a:solidFill>
                <a:hlinkClick r:id="rId6"/>
              </a:rPr>
              <a:t>https://www.grammarbook.com/grammar_quiz/apostrophes_1.asp</a:t>
            </a: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0"/>
              </a:spcAft>
              <a:buNone/>
            </a:pPr>
            <a:endParaRPr/>
          </a:p>
          <a:p>
            <a:pPr marL="0" lvl="0" indent="0">
              <a:spcBef>
                <a:spcPts val="1600"/>
              </a:spcBef>
              <a:spcAft>
                <a:spcPts val="1600"/>
              </a:spcAft>
              <a:buNone/>
            </a:pPr>
            <a:endParaRPr/>
          </a:p>
        </p:txBody>
      </p:sp>
      <p:sp>
        <p:nvSpPr>
          <p:cNvPr id="145" name="Shape 145"/>
          <p:cNvSpPr txBox="1"/>
          <p:nvPr/>
        </p:nvSpPr>
        <p:spPr>
          <a:xfrm>
            <a:off x="421575" y="3791925"/>
            <a:ext cx="7276500" cy="13515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solidFill>
                  <a:srgbClr val="FFFFFF"/>
                </a:solidFill>
              </a:rPr>
              <a:t>Information on apostrophes and commonly confused words</a:t>
            </a:r>
            <a:endParaRPr>
              <a:solidFill>
                <a:srgbClr val="FFFFFF"/>
              </a:solidFill>
            </a:endParaRPr>
          </a:p>
          <a:p>
            <a:pPr marL="0" lvl="0" indent="0">
              <a:spcBef>
                <a:spcPts val="0"/>
              </a:spcBef>
              <a:spcAft>
                <a:spcPts val="0"/>
              </a:spcAft>
              <a:buNone/>
            </a:pPr>
            <a:r>
              <a:rPr lang="en" u="sng">
                <a:solidFill>
                  <a:schemeClr val="hlink"/>
                </a:solidFill>
                <a:hlinkClick r:id="rId7"/>
              </a:rPr>
              <a:t>http://www.chompchomp.com/terms/apostrophe.htm</a:t>
            </a:r>
            <a:endParaRPr>
              <a:solidFill>
                <a:srgbClr val="FFFFFF"/>
              </a:solidFill>
            </a:endParaRPr>
          </a:p>
          <a:p>
            <a:pPr marL="0" lvl="0" indent="0">
              <a:spcBef>
                <a:spcPts val="0"/>
              </a:spcBef>
              <a:spcAft>
                <a:spcPts val="0"/>
              </a:spcAft>
              <a:buNone/>
            </a:pPr>
            <a:r>
              <a:rPr lang="en" u="sng">
                <a:solidFill>
                  <a:schemeClr val="hlink"/>
                </a:solidFill>
                <a:hlinkClick r:id="rId8"/>
              </a:rPr>
              <a:t>http://open.lib.umn.edu/writingforsuccess/chapter/4-1-commonly-confused-words/</a:t>
            </a:r>
            <a:endParaRPr>
              <a:solidFill>
                <a:srgbClr val="FFFFFF"/>
              </a:solidFill>
            </a:endParaRPr>
          </a:p>
          <a:p>
            <a:pPr marL="0" lvl="0" indent="0">
              <a:spcBef>
                <a:spcPts val="0"/>
              </a:spcBef>
              <a:spcAft>
                <a:spcPts val="0"/>
              </a:spcAft>
              <a:buNone/>
            </a:pPr>
            <a:endParaRPr>
              <a:solidFill>
                <a:srgbClr val="FFFFFF"/>
              </a:solidFill>
            </a:endParaRPr>
          </a:p>
          <a:p>
            <a:pPr marL="0" lvl="0" indent="0">
              <a:spcBef>
                <a:spcPts val="0"/>
              </a:spcBef>
              <a:spcAft>
                <a:spcPts val="0"/>
              </a:spcAft>
              <a:buNone/>
            </a:pPr>
            <a:endParaRPr>
              <a:solidFill>
                <a:srgbClr val="FFFFFF"/>
              </a:solidFill>
            </a:endParaRPr>
          </a:p>
          <a:p>
            <a:pPr marL="0" lvl="0" indent="0">
              <a:spcBef>
                <a:spcPts val="0"/>
              </a:spcBef>
              <a:spcAft>
                <a:spcPts val="0"/>
              </a:spcAft>
              <a:buNone/>
            </a:pP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607050" y="647374"/>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an Apostrophe?</a:t>
            </a:r>
            <a:endParaRPr/>
          </a:p>
        </p:txBody>
      </p:sp>
      <p:pic>
        <p:nvPicPr>
          <p:cNvPr id="66" name="Shape 66"/>
          <p:cNvPicPr preferRelativeResize="0"/>
          <p:nvPr/>
        </p:nvPicPr>
        <p:blipFill rotWithShape="1">
          <a:blip r:embed="rId3">
            <a:alphaModFix/>
          </a:blip>
          <a:srcRect l="14783" t="45840" r="16487" b="32974"/>
          <a:stretch/>
        </p:blipFill>
        <p:spPr>
          <a:xfrm>
            <a:off x="607050" y="1593746"/>
            <a:ext cx="7929902" cy="183332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Apostrophes </a:t>
            </a:r>
            <a:endParaRPr/>
          </a:p>
        </p:txBody>
      </p:sp>
      <p:sp>
        <p:nvSpPr>
          <p:cNvPr id="72" name="Shape 7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1600"/>
              <a:t>Apostrophes are used when you are mixing two words to make it a contraction, or when you are showing someone or something's possession of something.</a:t>
            </a:r>
            <a:endParaRPr sz="1600"/>
          </a:p>
        </p:txBody>
      </p:sp>
      <p:sp>
        <p:nvSpPr>
          <p:cNvPr id="73" name="Shape 7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t>“You </a:t>
            </a:r>
            <a:r>
              <a:rPr lang="en" sz="1800">
                <a:solidFill>
                  <a:srgbClr val="FFFF00"/>
                </a:solidFill>
              </a:rPr>
              <a:t>can’t</a:t>
            </a:r>
            <a:r>
              <a:rPr lang="en" sz="1800"/>
              <a:t> do that!” Can-not</a:t>
            </a:r>
            <a:endParaRPr sz="1800"/>
          </a:p>
          <a:p>
            <a:pPr marL="0" lvl="0" indent="0">
              <a:spcBef>
                <a:spcPts val="1600"/>
              </a:spcBef>
              <a:spcAft>
                <a:spcPts val="0"/>
              </a:spcAft>
              <a:buNone/>
            </a:pPr>
            <a:r>
              <a:rPr lang="en" sz="1800"/>
              <a:t>“</a:t>
            </a:r>
            <a:r>
              <a:rPr lang="en" sz="1800">
                <a:solidFill>
                  <a:srgbClr val="FFFF00"/>
                </a:solidFill>
              </a:rPr>
              <a:t>They’re</a:t>
            </a:r>
            <a:r>
              <a:rPr lang="en" sz="1800"/>
              <a:t> very upset.” They-are</a:t>
            </a:r>
            <a:endParaRPr sz="1800"/>
          </a:p>
          <a:p>
            <a:pPr marL="0" lvl="0" indent="0">
              <a:spcBef>
                <a:spcPts val="1600"/>
              </a:spcBef>
              <a:spcAft>
                <a:spcPts val="0"/>
              </a:spcAft>
              <a:buNone/>
            </a:pPr>
            <a:r>
              <a:rPr lang="en" sz="1800"/>
              <a:t>“</a:t>
            </a:r>
            <a:r>
              <a:rPr lang="en" sz="1800">
                <a:solidFill>
                  <a:srgbClr val="FFFF00"/>
                </a:solidFill>
              </a:rPr>
              <a:t>You’re</a:t>
            </a:r>
            <a:r>
              <a:rPr lang="en" sz="1800"/>
              <a:t> trying too hard.” You-are</a:t>
            </a:r>
            <a:endParaRPr sz="1800"/>
          </a:p>
          <a:p>
            <a:pPr marL="0" lvl="0" indent="0">
              <a:spcBef>
                <a:spcPts val="1600"/>
              </a:spcBef>
              <a:spcAft>
                <a:spcPts val="0"/>
              </a:spcAft>
              <a:buNone/>
            </a:pPr>
            <a:r>
              <a:rPr lang="en" sz="1800"/>
              <a:t>“I think </a:t>
            </a:r>
            <a:r>
              <a:rPr lang="en" sz="1800">
                <a:solidFill>
                  <a:srgbClr val="FFFF00"/>
                </a:solidFill>
              </a:rPr>
              <a:t>it’s</a:t>
            </a:r>
            <a:r>
              <a:rPr lang="en" sz="1800"/>
              <a:t> </a:t>
            </a:r>
            <a:r>
              <a:rPr lang="en" sz="1800">
                <a:solidFill>
                  <a:srgbClr val="FFFF00"/>
                </a:solidFill>
              </a:rPr>
              <a:t>Jessi’s</a:t>
            </a:r>
            <a:r>
              <a:rPr lang="en" sz="1800"/>
              <a:t>.” It-is; possessive</a:t>
            </a:r>
            <a:endParaRPr sz="1800"/>
          </a:p>
          <a:p>
            <a:pPr marL="0" lvl="0" indent="0">
              <a:spcBef>
                <a:spcPts val="1600"/>
              </a:spcBef>
              <a:spcAft>
                <a:spcPts val="0"/>
              </a:spcAft>
              <a:buNone/>
            </a:pPr>
            <a:r>
              <a:rPr lang="en" sz="1800"/>
              <a:t>“</a:t>
            </a:r>
            <a:r>
              <a:rPr lang="en" sz="1800">
                <a:solidFill>
                  <a:srgbClr val="FFFF00"/>
                </a:solidFill>
              </a:rPr>
              <a:t>Jack’s</a:t>
            </a:r>
            <a:r>
              <a:rPr lang="en" sz="1800"/>
              <a:t> dog is super cute.” Possessive</a:t>
            </a:r>
            <a:endParaRPr sz="1800"/>
          </a:p>
          <a:p>
            <a:pPr marL="0" lvl="0" indent="0">
              <a:spcBef>
                <a:spcPts val="1600"/>
              </a:spcBef>
              <a:spcAft>
                <a:spcPts val="0"/>
              </a:spcAft>
              <a:buNone/>
            </a:pPr>
            <a:r>
              <a:rPr lang="en" sz="1800"/>
              <a:t>“</a:t>
            </a:r>
            <a:r>
              <a:rPr lang="en" sz="1800">
                <a:solidFill>
                  <a:srgbClr val="FFFF00"/>
                </a:solidFill>
              </a:rPr>
              <a:t>Jeffrey’s</a:t>
            </a:r>
            <a:r>
              <a:rPr lang="en" sz="1800"/>
              <a:t> shirt’s color looks really cool.” Possessive</a:t>
            </a:r>
            <a:endParaRPr sz="1800"/>
          </a:p>
          <a:p>
            <a:pPr marL="0" lvl="0" indent="0">
              <a:spcBef>
                <a:spcPts val="1600"/>
              </a:spcBef>
              <a:spcAft>
                <a:spcPts val="1600"/>
              </a:spcAft>
              <a:buNone/>
            </a:pP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p>
            <a:pPr marL="0" lvl="0" indent="0" algn="ctr">
              <a:spcBef>
                <a:spcPts val="0"/>
              </a:spcBef>
              <a:spcAft>
                <a:spcPts val="0"/>
              </a:spcAft>
              <a:buNone/>
            </a:pPr>
            <a:r>
              <a:rPr lang="en"/>
              <a:t>There</a:t>
            </a:r>
            <a:endParaRPr/>
          </a:p>
        </p:txBody>
      </p:sp>
      <p:sp>
        <p:nvSpPr>
          <p:cNvPr id="79" name="Shape 79"/>
          <p:cNvSpPr txBox="1">
            <a:spLocks noGrp="1"/>
          </p:cNvSpPr>
          <p:nvPr>
            <p:ph type="body" idx="1"/>
          </p:nvPr>
        </p:nvSpPr>
        <p:spPr>
          <a:xfrm>
            <a:off x="311711" y="1311301"/>
            <a:ext cx="2808000" cy="31794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a:buNone/>
            </a:pPr>
            <a:r>
              <a:rPr lang="en" sz="1600"/>
              <a:t>“There” should be used when referring to a place, attracting one's attention, or to focus attention on a specific thing.</a:t>
            </a:r>
            <a:endParaRPr sz="1600"/>
          </a:p>
          <a:p>
            <a:pPr marL="0" lvl="0" indent="0" rtl="0">
              <a:lnSpc>
                <a:spcPct val="100000"/>
              </a:lnSpc>
              <a:spcBef>
                <a:spcPts val="1600"/>
              </a:spcBef>
              <a:spcAft>
                <a:spcPts val="0"/>
              </a:spcAft>
              <a:buClr>
                <a:schemeClr val="dk1"/>
              </a:buClr>
              <a:buSzPts val="1100"/>
              <a:buFont typeface="Arial"/>
              <a:buNone/>
            </a:pPr>
            <a:r>
              <a:rPr lang="en" sz="1600"/>
              <a:t>“It is over </a:t>
            </a:r>
            <a:r>
              <a:rPr lang="en" sz="1600" b="1"/>
              <a:t>there</a:t>
            </a:r>
            <a:r>
              <a:rPr lang="en" sz="1600"/>
              <a:t>.”</a:t>
            </a:r>
            <a:endParaRPr sz="1600"/>
          </a:p>
          <a:p>
            <a:pPr marL="0" lvl="0" indent="0">
              <a:spcBef>
                <a:spcPts val="1600"/>
              </a:spcBef>
              <a:spcAft>
                <a:spcPts val="0"/>
              </a:spcAft>
              <a:buClr>
                <a:schemeClr val="dk1"/>
              </a:buClr>
              <a:buSzPts val="1100"/>
              <a:buFont typeface="Arial"/>
              <a:buNone/>
            </a:pPr>
            <a:r>
              <a:rPr lang="en" sz="1600"/>
              <a:t>“Hello </a:t>
            </a:r>
            <a:r>
              <a:rPr lang="en" sz="1600" b="1"/>
              <a:t>there</a:t>
            </a:r>
            <a:r>
              <a:rPr lang="en" sz="1600"/>
              <a:t>!”</a:t>
            </a:r>
            <a:endParaRPr sz="1600"/>
          </a:p>
          <a:p>
            <a:pPr marL="0" lvl="0" indent="0">
              <a:spcBef>
                <a:spcPts val="1600"/>
              </a:spcBef>
              <a:spcAft>
                <a:spcPts val="1600"/>
              </a:spcAft>
              <a:buClr>
                <a:schemeClr val="dk1"/>
              </a:buClr>
              <a:buSzPts val="1100"/>
              <a:buFont typeface="Arial"/>
              <a:buNone/>
            </a:pPr>
            <a:r>
              <a:rPr lang="en" sz="1600"/>
              <a:t>“</a:t>
            </a:r>
            <a:r>
              <a:rPr lang="en" sz="1600" b="1"/>
              <a:t>There</a:t>
            </a:r>
            <a:r>
              <a:rPr lang="en" sz="1600"/>
              <a:t>, it’s done.”</a:t>
            </a:r>
            <a:endParaRPr sz="1600"/>
          </a:p>
        </p:txBody>
      </p:sp>
      <p:sp>
        <p:nvSpPr>
          <p:cNvPr id="80" name="Shape 80"/>
          <p:cNvSpPr txBox="1">
            <a:spLocks noGrp="1"/>
          </p:cNvSpPr>
          <p:nvPr>
            <p:ph type="title"/>
          </p:nvPr>
        </p:nvSpPr>
        <p:spPr>
          <a:xfrm>
            <a:off x="3168000" y="555600"/>
            <a:ext cx="2808000" cy="755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Their</a:t>
            </a:r>
            <a:endParaRPr/>
          </a:p>
        </p:txBody>
      </p:sp>
      <p:sp>
        <p:nvSpPr>
          <p:cNvPr id="81" name="Shape 81"/>
          <p:cNvSpPr txBox="1">
            <a:spLocks noGrp="1"/>
          </p:cNvSpPr>
          <p:nvPr>
            <p:ph type="title"/>
          </p:nvPr>
        </p:nvSpPr>
        <p:spPr>
          <a:xfrm>
            <a:off x="5976000" y="555600"/>
            <a:ext cx="2808000" cy="755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They're</a:t>
            </a:r>
            <a:endParaRPr/>
          </a:p>
        </p:txBody>
      </p:sp>
      <p:sp>
        <p:nvSpPr>
          <p:cNvPr id="82" name="Shape 82"/>
          <p:cNvSpPr txBox="1">
            <a:spLocks noGrp="1"/>
          </p:cNvSpPr>
          <p:nvPr>
            <p:ph type="body" idx="1"/>
          </p:nvPr>
        </p:nvSpPr>
        <p:spPr>
          <a:xfrm>
            <a:off x="3143853" y="1311302"/>
            <a:ext cx="2808000" cy="3179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600"/>
              <a:t>“Their” should be used when referring to the belongings of people or objects.</a:t>
            </a:r>
            <a:endParaRPr sz="1600"/>
          </a:p>
          <a:p>
            <a:pPr marL="0" lvl="0" indent="0">
              <a:spcBef>
                <a:spcPts val="1600"/>
              </a:spcBef>
              <a:spcAft>
                <a:spcPts val="0"/>
              </a:spcAft>
              <a:buNone/>
            </a:pPr>
            <a:r>
              <a:rPr lang="en" sz="1600"/>
              <a:t>“It is </a:t>
            </a:r>
            <a:r>
              <a:rPr lang="en" sz="1600" b="1"/>
              <a:t>their </a:t>
            </a:r>
            <a:r>
              <a:rPr lang="en" sz="1600"/>
              <a:t>job.”</a:t>
            </a:r>
            <a:endParaRPr sz="1600"/>
          </a:p>
          <a:p>
            <a:pPr marL="0" lvl="0" indent="0">
              <a:spcBef>
                <a:spcPts val="1600"/>
              </a:spcBef>
              <a:spcAft>
                <a:spcPts val="0"/>
              </a:spcAft>
              <a:buNone/>
            </a:pPr>
            <a:r>
              <a:rPr lang="en" sz="1600"/>
              <a:t>“I think it may be </a:t>
            </a:r>
            <a:r>
              <a:rPr lang="en" sz="1600" b="1"/>
              <a:t>theirs</a:t>
            </a:r>
            <a:r>
              <a:rPr lang="en" sz="1600"/>
              <a:t>.”</a:t>
            </a:r>
            <a:endParaRPr sz="1600"/>
          </a:p>
          <a:p>
            <a:pPr marL="0" lvl="0" indent="0">
              <a:spcBef>
                <a:spcPts val="1600"/>
              </a:spcBef>
              <a:spcAft>
                <a:spcPts val="0"/>
              </a:spcAft>
              <a:buNone/>
            </a:pPr>
            <a:r>
              <a:rPr lang="en" sz="1600"/>
              <a:t>“</a:t>
            </a:r>
            <a:r>
              <a:rPr lang="en" sz="1600" b="1"/>
              <a:t>Their </a:t>
            </a:r>
            <a:r>
              <a:rPr lang="en" sz="1600"/>
              <a:t>baby was screaming the entire time on the plane while I was trying to sleep on the eight hour flight!”</a:t>
            </a:r>
            <a:endParaRPr sz="1600"/>
          </a:p>
          <a:p>
            <a:pPr marL="0" lvl="0" indent="0" rtl="0">
              <a:spcBef>
                <a:spcPts val="1600"/>
              </a:spcBef>
              <a:spcAft>
                <a:spcPts val="1600"/>
              </a:spcAft>
              <a:buNone/>
            </a:pPr>
            <a:endParaRPr sz="1600" b="1"/>
          </a:p>
        </p:txBody>
      </p:sp>
      <p:sp>
        <p:nvSpPr>
          <p:cNvPr id="83" name="Shape 83"/>
          <p:cNvSpPr txBox="1">
            <a:spLocks noGrp="1"/>
          </p:cNvSpPr>
          <p:nvPr>
            <p:ph type="body" idx="1"/>
          </p:nvPr>
        </p:nvSpPr>
        <p:spPr>
          <a:xfrm>
            <a:off x="5976012" y="1311300"/>
            <a:ext cx="2808000" cy="31794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sz="1600"/>
              <a:t>“They're” should be used when you are joining the words “they” and “are.”</a:t>
            </a:r>
            <a:endParaRPr sz="1600"/>
          </a:p>
          <a:p>
            <a:pPr marL="0" lvl="0" indent="0">
              <a:spcBef>
                <a:spcPts val="1600"/>
              </a:spcBef>
              <a:spcAft>
                <a:spcPts val="0"/>
              </a:spcAft>
              <a:buClr>
                <a:schemeClr val="dk1"/>
              </a:buClr>
              <a:buSzPts val="1100"/>
              <a:buFont typeface="Arial"/>
              <a:buNone/>
            </a:pPr>
            <a:r>
              <a:rPr lang="en" sz="1600"/>
              <a:t>“</a:t>
            </a:r>
            <a:r>
              <a:rPr lang="en" sz="1600" b="1"/>
              <a:t>They're </a:t>
            </a:r>
            <a:r>
              <a:rPr lang="en" sz="1600"/>
              <a:t>over it.”</a:t>
            </a:r>
            <a:endParaRPr sz="1600"/>
          </a:p>
          <a:p>
            <a:pPr marL="0" lvl="0" indent="0">
              <a:spcBef>
                <a:spcPts val="1600"/>
              </a:spcBef>
              <a:spcAft>
                <a:spcPts val="0"/>
              </a:spcAft>
              <a:buClr>
                <a:schemeClr val="dk1"/>
              </a:buClr>
              <a:buSzPts val="1100"/>
              <a:buFont typeface="Arial"/>
              <a:buNone/>
            </a:pPr>
            <a:r>
              <a:rPr lang="en" sz="1600"/>
              <a:t>“I tried to help, but </a:t>
            </a:r>
            <a:r>
              <a:rPr lang="en" sz="1600" b="1"/>
              <a:t>they're </a:t>
            </a:r>
            <a:r>
              <a:rPr lang="en" sz="1600"/>
              <a:t>already finished.”</a:t>
            </a:r>
            <a:endParaRPr sz="1600"/>
          </a:p>
          <a:p>
            <a:pPr marL="0" lvl="0" indent="0" rtl="0">
              <a:spcBef>
                <a:spcPts val="1600"/>
              </a:spcBef>
              <a:spcAft>
                <a:spcPts val="1600"/>
              </a:spcAft>
              <a:buClr>
                <a:schemeClr val="dk1"/>
              </a:buClr>
              <a:buSzPts val="1100"/>
              <a:buFont typeface="Arial"/>
              <a:buNone/>
            </a:pPr>
            <a:r>
              <a:rPr lang="en" sz="1600"/>
              <a:t>“</a:t>
            </a:r>
            <a:r>
              <a:rPr lang="en" sz="1600" b="1"/>
              <a:t>They're </a:t>
            </a:r>
            <a:r>
              <a:rPr lang="en" sz="1600"/>
              <a:t>very confused about the English homework.”</a:t>
            </a: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Its Vs It’s</a:t>
            </a:r>
            <a:endParaRPr/>
          </a:p>
        </p:txBody>
      </p:sp>
      <p:sp>
        <p:nvSpPr>
          <p:cNvPr id="89" name="Shape 89"/>
          <p:cNvSpPr txBox="1">
            <a:spLocks noGrp="1"/>
          </p:cNvSpPr>
          <p:nvPr>
            <p:ph type="body" idx="1"/>
          </p:nvPr>
        </p:nvSpPr>
        <p:spPr>
          <a:xfrm>
            <a:off x="311700" y="1017725"/>
            <a:ext cx="4440900" cy="41259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2000" b="1" i="1"/>
              <a:t>Two Rules</a:t>
            </a:r>
            <a:r>
              <a:rPr lang="en"/>
              <a:t/>
            </a:r>
            <a:br>
              <a:rPr lang="en"/>
            </a:br>
            <a:r>
              <a:rPr lang="en"/>
              <a:t/>
            </a:r>
            <a:br>
              <a:rPr lang="en"/>
            </a:br>
            <a:r>
              <a:rPr lang="en"/>
              <a:t>Rule 1: When you mean “it is” or “it has,” use an apostrophe.</a:t>
            </a:r>
            <a:br>
              <a:rPr lang="en"/>
            </a:br>
            <a:r>
              <a:rPr lang="en"/>
              <a:t/>
            </a:r>
            <a:br>
              <a:rPr lang="en"/>
            </a:br>
            <a:r>
              <a:rPr lang="en"/>
              <a:t>Examples:</a:t>
            </a:r>
            <a:br>
              <a:rPr lang="en"/>
            </a:br>
            <a:r>
              <a:rPr lang="en"/>
              <a:t>It’s a nice day.</a:t>
            </a:r>
            <a:br>
              <a:rPr lang="en"/>
            </a:br>
            <a:r>
              <a:rPr lang="en"/>
              <a:t>It’s your right to refuse the invitation.</a:t>
            </a:r>
            <a:br>
              <a:rPr lang="en"/>
            </a:br>
            <a:r>
              <a:rPr lang="en"/>
              <a:t>It’s been great getting to know you.</a:t>
            </a:r>
            <a:br>
              <a:rPr lang="en"/>
            </a:br>
            <a:r>
              <a:rPr lang="en"/>
              <a:t/>
            </a:r>
            <a:br>
              <a:rPr lang="en"/>
            </a:br>
            <a:endParaRPr/>
          </a:p>
        </p:txBody>
      </p:sp>
      <p:sp>
        <p:nvSpPr>
          <p:cNvPr id="90" name="Shape 90"/>
          <p:cNvSpPr txBox="1"/>
          <p:nvPr/>
        </p:nvSpPr>
        <p:spPr>
          <a:xfrm>
            <a:off x="4752600" y="1017725"/>
            <a:ext cx="4249200" cy="41259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1600"/>
              </a:spcAft>
              <a:buClr>
                <a:schemeClr val="dk1"/>
              </a:buClr>
              <a:buSzPts val="1100"/>
              <a:buFont typeface="Arial"/>
              <a:buNone/>
            </a:pPr>
            <a:r>
              <a:rPr lang="en" sz="1800">
                <a:solidFill>
                  <a:schemeClr val="accent3"/>
                </a:solidFill>
                <a:latin typeface="Average"/>
                <a:ea typeface="Average"/>
                <a:cs typeface="Average"/>
                <a:sym typeface="Average"/>
              </a:rPr>
              <a:t>Rule 2: When you are using “its” as a possessive, don’t use the apostrophe.</a:t>
            </a:r>
            <a:br>
              <a:rPr lang="en" sz="1800">
                <a:solidFill>
                  <a:schemeClr val="accent3"/>
                </a:solidFill>
                <a:latin typeface="Average"/>
                <a:ea typeface="Average"/>
                <a:cs typeface="Average"/>
                <a:sym typeface="Average"/>
              </a:rPr>
            </a:br>
            <a:r>
              <a:rPr lang="en" sz="1800">
                <a:solidFill>
                  <a:schemeClr val="accent3"/>
                </a:solidFill>
                <a:latin typeface="Average"/>
                <a:ea typeface="Average"/>
                <a:cs typeface="Average"/>
                <a:sym typeface="Average"/>
              </a:rPr>
              <a:t/>
            </a:r>
            <a:br>
              <a:rPr lang="en" sz="1800">
                <a:solidFill>
                  <a:schemeClr val="accent3"/>
                </a:solidFill>
                <a:latin typeface="Average"/>
                <a:ea typeface="Average"/>
                <a:cs typeface="Average"/>
                <a:sym typeface="Average"/>
              </a:rPr>
            </a:br>
            <a:r>
              <a:rPr lang="en" sz="1800">
                <a:solidFill>
                  <a:schemeClr val="accent3"/>
                </a:solidFill>
                <a:latin typeface="Average"/>
                <a:ea typeface="Average"/>
                <a:cs typeface="Average"/>
                <a:sym typeface="Average"/>
              </a:rPr>
              <a:t>Examples:</a:t>
            </a:r>
            <a:br>
              <a:rPr lang="en" sz="1800">
                <a:solidFill>
                  <a:schemeClr val="accent3"/>
                </a:solidFill>
                <a:latin typeface="Average"/>
                <a:ea typeface="Average"/>
                <a:cs typeface="Average"/>
                <a:sym typeface="Average"/>
              </a:rPr>
            </a:br>
            <a:r>
              <a:rPr lang="en" sz="1800">
                <a:solidFill>
                  <a:schemeClr val="accent3"/>
                </a:solidFill>
                <a:latin typeface="Average"/>
                <a:ea typeface="Average"/>
                <a:cs typeface="Average"/>
                <a:sym typeface="Average"/>
              </a:rPr>
              <a:t>The cat hurt its paw.</a:t>
            </a:r>
            <a:br>
              <a:rPr lang="en" sz="1800">
                <a:solidFill>
                  <a:schemeClr val="accent3"/>
                </a:solidFill>
                <a:latin typeface="Average"/>
                <a:ea typeface="Average"/>
                <a:cs typeface="Average"/>
                <a:sym typeface="Average"/>
              </a:rPr>
            </a:br>
            <a:r>
              <a:rPr lang="en" sz="1800">
                <a:solidFill>
                  <a:schemeClr val="accent3"/>
                </a:solidFill>
                <a:latin typeface="Average"/>
                <a:ea typeface="Average"/>
                <a:cs typeface="Average"/>
                <a:sym typeface="Average"/>
              </a:rPr>
              <a:t>The furniture store celebrated its tenth anniversary.</a:t>
            </a:r>
            <a:endParaRPr>
              <a:solidFill>
                <a:schemeClr val="accent3"/>
              </a:solidFill>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Then Vs. Than</a:t>
            </a:r>
            <a:endParaRPr/>
          </a:p>
        </p:txBody>
      </p:sp>
      <p:sp>
        <p:nvSpPr>
          <p:cNvPr id="96" name="Shape 96"/>
          <p:cNvSpPr txBox="1">
            <a:spLocks noGrp="1"/>
          </p:cNvSpPr>
          <p:nvPr>
            <p:ph type="body" idx="1"/>
          </p:nvPr>
        </p:nvSpPr>
        <p:spPr>
          <a:xfrm>
            <a:off x="273441" y="1017733"/>
            <a:ext cx="8597100" cy="3747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“Than” is a conjunction that is used for making comparisons between elements, objects, people, etc.</a:t>
            </a:r>
            <a:br>
              <a:rPr lang="en"/>
            </a:br>
            <a:r>
              <a:rPr lang="en"/>
              <a:t/>
            </a:r>
            <a:br>
              <a:rPr lang="en"/>
            </a:br>
            <a:r>
              <a:rPr lang="en"/>
              <a:t>He is taller than I am.</a:t>
            </a:r>
            <a:br>
              <a:rPr lang="en"/>
            </a:br>
            <a:r>
              <a:rPr lang="en"/>
              <a:t>She can run faster than I can.</a:t>
            </a:r>
            <a:br>
              <a:rPr lang="en"/>
            </a:br>
            <a:r>
              <a:rPr lang="en"/>
              <a:t>Your meal looks better than mine does.</a:t>
            </a:r>
            <a:br>
              <a:rPr lang="en"/>
            </a:br>
            <a:r>
              <a:rPr lang="en"/>
              <a:t>Coca-Cola is better than Pepsi.</a:t>
            </a:r>
            <a:br>
              <a:rPr lang="en"/>
            </a:br>
            <a:endParaRPr/>
          </a:p>
          <a:p>
            <a:pPr marL="0" lvl="0" indent="0">
              <a:spcBef>
                <a:spcPts val="1600"/>
              </a:spcBef>
              <a:spcAft>
                <a:spcPts val="1600"/>
              </a:spcAft>
              <a:buNone/>
            </a:pPr>
            <a:r>
              <a:rPr lang="en"/>
              <a:t>In all of these examples, “than” is used to introduce a comparison between two things. This is important to keep in mind. No matter what you are comparing, whether it be time, money, speed, if a comparison is taking place, “than” is the correct word choice.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Farther Vs. Further</a:t>
            </a:r>
            <a:endParaRPr/>
          </a:p>
        </p:txBody>
      </p:sp>
      <p:sp>
        <p:nvSpPr>
          <p:cNvPr id="102" name="Shape 102"/>
          <p:cNvSpPr txBox="1">
            <a:spLocks noGrp="1"/>
          </p:cNvSpPr>
          <p:nvPr>
            <p:ph type="body" idx="1"/>
          </p:nvPr>
        </p:nvSpPr>
        <p:spPr>
          <a:xfrm>
            <a:off x="311700" y="1152475"/>
            <a:ext cx="8520600" cy="10383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quick and dirty tip is to use “farther” for physical distance and “further” for metaphorical, or figurative, distance. It's easy to remember because “farther” has the word “far” in it, and “far” relates to physical distance.</a:t>
            </a:r>
            <a:endParaRPr/>
          </a:p>
          <a:p>
            <a:pPr marL="0" lvl="0" indent="0">
              <a:spcBef>
                <a:spcPts val="1600"/>
              </a:spcBef>
              <a:spcAft>
                <a:spcPts val="1600"/>
              </a:spcAft>
              <a:buNone/>
            </a:pPr>
            <a:endParaRPr/>
          </a:p>
        </p:txBody>
      </p:sp>
      <p:sp>
        <p:nvSpPr>
          <p:cNvPr id="103" name="Shape 103"/>
          <p:cNvSpPr txBox="1"/>
          <p:nvPr/>
        </p:nvSpPr>
        <p:spPr>
          <a:xfrm>
            <a:off x="311700" y="2325525"/>
            <a:ext cx="4279200" cy="27699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 sz="1800">
                <a:solidFill>
                  <a:schemeClr val="accent3"/>
                </a:solidFill>
                <a:latin typeface="Average"/>
                <a:ea typeface="Average"/>
                <a:cs typeface="Average"/>
                <a:sym typeface="Average"/>
              </a:rPr>
              <a:t>“This child has gone </a:t>
            </a:r>
            <a:r>
              <a:rPr lang="en" sz="1800" b="1">
                <a:solidFill>
                  <a:schemeClr val="accent3"/>
                </a:solidFill>
                <a:latin typeface="Average"/>
                <a:ea typeface="Average"/>
                <a:cs typeface="Average"/>
                <a:sym typeface="Average"/>
              </a:rPr>
              <a:t>further</a:t>
            </a:r>
            <a:r>
              <a:rPr lang="en" sz="1800">
                <a:solidFill>
                  <a:schemeClr val="accent3"/>
                </a:solidFill>
                <a:latin typeface="Average"/>
                <a:ea typeface="Average"/>
                <a:cs typeface="Average"/>
                <a:sym typeface="Average"/>
              </a:rPr>
              <a:t> than the others in the lesson.”</a:t>
            </a:r>
            <a:endParaRPr sz="1800">
              <a:solidFill>
                <a:schemeClr val="accent3"/>
              </a:solidFill>
              <a:latin typeface="Average"/>
              <a:ea typeface="Average"/>
              <a:cs typeface="Average"/>
              <a:sym typeface="Average"/>
            </a:endParaRPr>
          </a:p>
          <a:p>
            <a:pPr marL="0" lvl="0" indent="0" rtl="0">
              <a:lnSpc>
                <a:spcPct val="115000"/>
              </a:lnSpc>
              <a:spcBef>
                <a:spcPts val="1600"/>
              </a:spcBef>
              <a:spcAft>
                <a:spcPts val="0"/>
              </a:spcAft>
              <a:buNone/>
            </a:pPr>
            <a:r>
              <a:rPr lang="en" sz="1800">
                <a:solidFill>
                  <a:schemeClr val="accent3"/>
                </a:solidFill>
                <a:latin typeface="Average"/>
                <a:ea typeface="Average"/>
                <a:cs typeface="Average"/>
                <a:sym typeface="Average"/>
              </a:rPr>
              <a:t>“I have read </a:t>
            </a:r>
            <a:r>
              <a:rPr lang="en" sz="1800" b="1">
                <a:solidFill>
                  <a:schemeClr val="accent3"/>
                </a:solidFill>
                <a:latin typeface="Average"/>
                <a:ea typeface="Average"/>
                <a:cs typeface="Average"/>
                <a:sym typeface="Average"/>
              </a:rPr>
              <a:t>further </a:t>
            </a:r>
            <a:r>
              <a:rPr lang="en" sz="1800">
                <a:solidFill>
                  <a:schemeClr val="accent3"/>
                </a:solidFill>
                <a:latin typeface="Average"/>
                <a:ea typeface="Average"/>
                <a:cs typeface="Average"/>
                <a:sym typeface="Average"/>
              </a:rPr>
              <a:t>than that.” </a:t>
            </a:r>
            <a:endParaRPr sz="1800">
              <a:solidFill>
                <a:schemeClr val="accent3"/>
              </a:solidFill>
              <a:latin typeface="Average"/>
              <a:ea typeface="Average"/>
              <a:cs typeface="Average"/>
              <a:sym typeface="Average"/>
            </a:endParaRPr>
          </a:p>
          <a:p>
            <a:pPr marL="0" lvl="0" indent="0" rtl="0">
              <a:lnSpc>
                <a:spcPct val="115000"/>
              </a:lnSpc>
              <a:spcBef>
                <a:spcPts val="1600"/>
              </a:spcBef>
              <a:spcAft>
                <a:spcPts val="1600"/>
              </a:spcAft>
              <a:buNone/>
            </a:pPr>
            <a:r>
              <a:rPr lang="en" sz="1800">
                <a:solidFill>
                  <a:schemeClr val="accent3"/>
                </a:solidFill>
                <a:latin typeface="Average"/>
                <a:ea typeface="Average"/>
                <a:cs typeface="Average"/>
                <a:sym typeface="Average"/>
              </a:rPr>
              <a:t>“I have fallen </a:t>
            </a:r>
            <a:r>
              <a:rPr lang="en" sz="1800" b="1">
                <a:solidFill>
                  <a:schemeClr val="accent3"/>
                </a:solidFill>
                <a:latin typeface="Average"/>
                <a:ea typeface="Average"/>
                <a:cs typeface="Average"/>
                <a:sym typeface="Average"/>
              </a:rPr>
              <a:t>further </a:t>
            </a:r>
            <a:r>
              <a:rPr lang="en" sz="1800">
                <a:solidFill>
                  <a:schemeClr val="accent3"/>
                </a:solidFill>
                <a:latin typeface="Average"/>
                <a:ea typeface="Average"/>
                <a:cs typeface="Average"/>
                <a:sym typeface="Average"/>
              </a:rPr>
              <a:t>into the hole of forgetting homework.”</a:t>
            </a:r>
            <a:endParaRPr/>
          </a:p>
        </p:txBody>
      </p:sp>
      <p:sp>
        <p:nvSpPr>
          <p:cNvPr id="104" name="Shape 104"/>
          <p:cNvSpPr txBox="1"/>
          <p:nvPr/>
        </p:nvSpPr>
        <p:spPr>
          <a:xfrm>
            <a:off x="4502000" y="2325675"/>
            <a:ext cx="4241400" cy="2769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solidFill>
                  <a:schemeClr val="accent3"/>
                </a:solidFill>
                <a:latin typeface="Average"/>
                <a:ea typeface="Average"/>
                <a:cs typeface="Average"/>
                <a:sym typeface="Average"/>
              </a:rPr>
              <a:t>“I ran </a:t>
            </a:r>
            <a:r>
              <a:rPr lang="en" sz="1800" b="1">
                <a:solidFill>
                  <a:schemeClr val="accent3"/>
                </a:solidFill>
                <a:latin typeface="Average"/>
                <a:ea typeface="Average"/>
                <a:cs typeface="Average"/>
                <a:sym typeface="Average"/>
              </a:rPr>
              <a:t>farther</a:t>
            </a:r>
            <a:r>
              <a:rPr lang="en" sz="1800">
                <a:solidFill>
                  <a:schemeClr val="accent3"/>
                </a:solidFill>
                <a:latin typeface="Average"/>
                <a:ea typeface="Average"/>
                <a:cs typeface="Average"/>
                <a:sym typeface="Average"/>
              </a:rPr>
              <a:t> than he did.”</a:t>
            </a:r>
            <a:endParaRPr sz="1800">
              <a:solidFill>
                <a:schemeClr val="accent3"/>
              </a:solidFill>
              <a:latin typeface="Average"/>
              <a:ea typeface="Average"/>
              <a:cs typeface="Average"/>
              <a:sym typeface="Average"/>
            </a:endParaRPr>
          </a:p>
          <a:p>
            <a:pPr marL="0" lvl="0" indent="0">
              <a:spcBef>
                <a:spcPts val="0"/>
              </a:spcBef>
              <a:spcAft>
                <a:spcPts val="0"/>
              </a:spcAft>
              <a:buNone/>
            </a:pPr>
            <a:endParaRPr sz="1800">
              <a:solidFill>
                <a:schemeClr val="accent3"/>
              </a:solidFill>
              <a:latin typeface="Average"/>
              <a:ea typeface="Average"/>
              <a:cs typeface="Average"/>
              <a:sym typeface="Average"/>
            </a:endParaRPr>
          </a:p>
          <a:p>
            <a:pPr marL="0" lvl="0" indent="0">
              <a:spcBef>
                <a:spcPts val="0"/>
              </a:spcBef>
              <a:spcAft>
                <a:spcPts val="0"/>
              </a:spcAft>
              <a:buNone/>
            </a:pPr>
            <a:r>
              <a:rPr lang="en" sz="1800">
                <a:solidFill>
                  <a:schemeClr val="accent3"/>
                </a:solidFill>
                <a:latin typeface="Average"/>
                <a:ea typeface="Average"/>
                <a:cs typeface="Average"/>
                <a:sym typeface="Average"/>
              </a:rPr>
              <a:t>“The lake is farther than it seems.”</a:t>
            </a:r>
            <a:endParaRPr sz="1800">
              <a:solidFill>
                <a:schemeClr val="accent3"/>
              </a:solidFill>
              <a:latin typeface="Average"/>
              <a:ea typeface="Average"/>
              <a:cs typeface="Average"/>
              <a:sym typeface="Average"/>
            </a:endParaRPr>
          </a:p>
          <a:p>
            <a:pPr marL="0" lvl="0" indent="0">
              <a:spcBef>
                <a:spcPts val="0"/>
              </a:spcBef>
              <a:spcAft>
                <a:spcPts val="0"/>
              </a:spcAft>
              <a:buNone/>
            </a:pPr>
            <a:endParaRPr sz="1800">
              <a:solidFill>
                <a:schemeClr val="accent3"/>
              </a:solidFill>
              <a:latin typeface="Average"/>
              <a:ea typeface="Average"/>
              <a:cs typeface="Average"/>
              <a:sym typeface="Average"/>
            </a:endParaRPr>
          </a:p>
          <a:p>
            <a:pPr marL="0" lvl="0" indent="0">
              <a:spcBef>
                <a:spcPts val="0"/>
              </a:spcBef>
              <a:spcAft>
                <a:spcPts val="0"/>
              </a:spcAft>
              <a:buNone/>
            </a:pPr>
            <a:r>
              <a:rPr lang="en" sz="1800">
                <a:solidFill>
                  <a:schemeClr val="accent3"/>
                </a:solidFill>
                <a:latin typeface="Average"/>
                <a:ea typeface="Average"/>
                <a:cs typeface="Average"/>
                <a:sym typeface="Average"/>
              </a:rPr>
              <a:t>“We drove farther than we needed to.”</a:t>
            </a:r>
            <a:endParaRPr sz="1800">
              <a:solidFill>
                <a:schemeClr val="accent3"/>
              </a:solidFill>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23850" y="313275"/>
            <a:ext cx="2958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Fewer Vs. Less</a:t>
            </a:r>
            <a:endParaRPr/>
          </a:p>
        </p:txBody>
      </p:sp>
      <p:sp>
        <p:nvSpPr>
          <p:cNvPr id="110" name="Shape 110"/>
          <p:cNvSpPr txBox="1">
            <a:spLocks noGrp="1"/>
          </p:cNvSpPr>
          <p:nvPr>
            <p:ph type="body" idx="1"/>
          </p:nvPr>
        </p:nvSpPr>
        <p:spPr>
          <a:xfrm>
            <a:off x="323850" y="885975"/>
            <a:ext cx="8158200" cy="36231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“Fewer” is only to be used when discussing countable things, while “less” is used for singular mass nouns. For example, you can have fewer ingredients, dollars, people, or puppies, but less salt, money, honesty, or love. If you can count it, go for fewer. If you can’t, opt for less.</a:t>
            </a:r>
            <a:br>
              <a:rPr lang="en"/>
            </a:br>
            <a:r>
              <a:rPr lang="en"/>
              <a:t/>
            </a:r>
            <a:br>
              <a:rPr lang="en"/>
            </a:b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Affect Vs. Effect</a:t>
            </a:r>
            <a:endParaRPr/>
          </a:p>
        </p:txBody>
      </p:sp>
      <p:sp>
        <p:nvSpPr>
          <p:cNvPr id="116" name="Shape 1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Think of Edgar Allan Poe and his RAVEN: Remember Affect Verb Effect Noun. You can't affect the creepy poem by reading it, but you can enjoy the effect of a talking bird.</a:t>
            </a:r>
            <a:endParaRPr/>
          </a:p>
          <a:p>
            <a:pPr marL="0" lvl="0" indent="0">
              <a:spcBef>
                <a:spcPts val="1600"/>
              </a:spcBef>
              <a:spcAft>
                <a:spcPts val="0"/>
              </a:spcAft>
              <a:buNone/>
            </a:pPr>
            <a:r>
              <a:rPr lang="en"/>
              <a:t>“Affect” is most often used as a verb meaning “to have an impact on,”</a:t>
            </a:r>
            <a:endParaRPr/>
          </a:p>
          <a:p>
            <a:pPr marL="0" lvl="0" indent="0">
              <a:spcBef>
                <a:spcPts val="1600"/>
              </a:spcBef>
              <a:spcAft>
                <a:spcPts val="1600"/>
              </a:spcAft>
              <a:buNone/>
            </a:pPr>
            <a:r>
              <a:rPr lang="en"/>
              <a:t>“Effect” is the result of an action, as in “cause and effect”</a:t>
            </a:r>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925</Words>
  <Application>Microsoft Office PowerPoint</Application>
  <PresentationFormat>On-screen Show (16:9)</PresentationFormat>
  <Paragraphs>86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Average</vt:lpstr>
      <vt:lpstr>Arial</vt:lpstr>
      <vt:lpstr>Oswald</vt:lpstr>
      <vt:lpstr>Slate</vt:lpstr>
      <vt:lpstr>Apostrophes and Commonly Confused Words</vt:lpstr>
      <vt:lpstr>What is an Apostrophe?</vt:lpstr>
      <vt:lpstr>Apostrophes </vt:lpstr>
      <vt:lpstr>There</vt:lpstr>
      <vt:lpstr>Its Vs It’s</vt:lpstr>
      <vt:lpstr>Then Vs. Than</vt:lpstr>
      <vt:lpstr>Farther Vs. Further</vt:lpstr>
      <vt:lpstr>Fewer Vs. Less</vt:lpstr>
      <vt:lpstr>Affect Vs. Effect</vt:lpstr>
      <vt:lpstr>Apart Vs. A Part</vt:lpstr>
      <vt:lpstr>Accept Vs Except</vt:lpstr>
      <vt:lpstr>Good Vs. Well</vt:lpstr>
      <vt:lpstr>Links for practice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Apostrophes and Commonly Confused Words</dc:title>
  <dc:creator>Reyes, Gina</dc:creator>
  <cp:lastModifiedBy>Reyes, Gina</cp:lastModifiedBy>
  <cp:revision>1</cp:revision>
  <dcterms:modified xsi:type="dcterms:W3CDTF">2018-05-14T12:26:04Z</dcterms:modified>
</cp:coreProperties>
</file>