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sldIdLst>
    <p:sldId id="256" r:id="rId2"/>
    <p:sldId id="259" r:id="rId3"/>
    <p:sldId id="257" r:id="rId4"/>
    <p:sldId id="258" r:id="rId5"/>
    <p:sldId id="266" r:id="rId6"/>
    <p:sldId id="265" r:id="rId7"/>
    <p:sldId id="260" r:id="rId8"/>
    <p:sldId id="261" r:id="rId9"/>
    <p:sldId id="262" r:id="rId10"/>
    <p:sldId id="264" r:id="rId11"/>
    <p:sldId id="267" r:id="rId12"/>
    <p:sldId id="268" r:id="rId13"/>
    <p:sldId id="269" r:id="rId14"/>
    <p:sldId id="270" r:id="rId15"/>
    <p:sldId id="263"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8" d="100"/>
          <a:sy n="98" d="100"/>
        </p:scale>
        <p:origin x="76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October 12,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October 12,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October 12,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October 12,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October 12,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October 12,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October 12, 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October 12, 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October 12, 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October 12, 2015</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October 12,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October 12, 2015</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www.sheppardsoftware.com/grammar/punctuation.html" TargetMode="External"/><Relationship Id="rId7" Type="http://schemas.openxmlformats.org/officeDocument/2006/relationships/image" Target="../media/image6.png"/><Relationship Id="rId2" Type="http://schemas.openxmlformats.org/officeDocument/2006/relationships/hyperlink" Target="http://www.softschools.com/quizzes/language_arts/punctuation_comma/quiz2140.html" TargetMode="External"/><Relationship Id="rId1" Type="http://schemas.openxmlformats.org/officeDocument/2006/relationships/slideLayout" Target="../slideLayouts/slideLayout2.xml"/><Relationship Id="rId6" Type="http://schemas.openxmlformats.org/officeDocument/2006/relationships/hyperlink" Target="http://www.grammarbook.com/punctuation/comma.asp" TargetMode="External"/><Relationship Id="rId5" Type="http://schemas.openxmlformats.org/officeDocument/2006/relationships/hyperlink" Target="http://www.quia.com/rr/82028.html" TargetMode="External"/><Relationship Id="rId4" Type="http://schemas.openxmlformats.org/officeDocument/2006/relationships/hyperlink" Target="http://www.savethecomma.com/ga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use commas</a:t>
            </a:r>
            <a:endParaRPr lang="en-US" dirty="0"/>
          </a:p>
        </p:txBody>
      </p:sp>
      <p:sp>
        <p:nvSpPr>
          <p:cNvPr id="3" name="Subtitle 2"/>
          <p:cNvSpPr>
            <a:spLocks noGrp="1"/>
          </p:cNvSpPr>
          <p:nvPr>
            <p:ph type="subTitle" idx="1"/>
          </p:nvPr>
        </p:nvSpPr>
        <p:spPr/>
        <p:txBody>
          <a:bodyPr/>
          <a:lstStyle/>
          <a:p>
            <a:r>
              <a:rPr lang="en-US" dirty="0" smtClean="0"/>
              <a:t>By: The greatest Group Ever</a:t>
            </a:r>
            <a:endParaRPr lang="en-US" dirty="0"/>
          </a:p>
        </p:txBody>
      </p:sp>
      <p:pic>
        <p:nvPicPr>
          <p:cNvPr id="4" name="Picture 3" descr="comma_jok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00892" y="2570316"/>
            <a:ext cx="3524451" cy="3883693"/>
          </a:xfrm>
          <a:prstGeom prst="rect">
            <a:avLst/>
          </a:prstGeom>
        </p:spPr>
      </p:pic>
    </p:spTree>
    <p:extLst>
      <p:ext uri="{BB962C8B-B14F-4D97-AF65-F5344CB8AC3E}">
        <p14:creationId xmlns:p14="http://schemas.microsoft.com/office/powerpoint/2010/main" val="41572195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will you see this on the </a:t>
            </a:r>
            <a:r>
              <a:rPr lang="en-US" dirty="0" err="1" smtClean="0"/>
              <a:t>Psat</a:t>
            </a:r>
            <a:r>
              <a:rPr lang="en-US" dirty="0" smtClean="0"/>
              <a:t>? Pt. 1</a:t>
            </a:r>
            <a:endParaRPr lang="en-US" dirty="0"/>
          </a:p>
        </p:txBody>
      </p:sp>
      <p:sp>
        <p:nvSpPr>
          <p:cNvPr id="3" name="Content Placeholder 2"/>
          <p:cNvSpPr>
            <a:spLocks noGrp="1"/>
          </p:cNvSpPr>
          <p:nvPr>
            <p:ph idx="1"/>
          </p:nvPr>
        </p:nvSpPr>
        <p:spPr>
          <a:xfrm>
            <a:off x="822960" y="1100628"/>
            <a:ext cx="7520940" cy="4024704"/>
          </a:xfrm>
        </p:spPr>
        <p:txBody>
          <a:bodyPr>
            <a:normAutofit fontScale="85000" lnSpcReduction="20000"/>
          </a:bodyPr>
          <a:lstStyle/>
          <a:p>
            <a:r>
              <a:rPr lang="en-US" dirty="0" smtClean="0"/>
              <a:t>There are sections in the PSAT devoted entirely to the proper use of commas. Here are some examples:</a:t>
            </a:r>
          </a:p>
          <a:p>
            <a:endParaRPr lang="en-US" dirty="0"/>
          </a:p>
          <a:p>
            <a:r>
              <a:rPr lang="en-US" dirty="0" smtClean="0"/>
              <a:t>Select the underlined word or phrase that needs to be changed to make the sentence correct.</a:t>
            </a:r>
          </a:p>
          <a:p>
            <a:r>
              <a:rPr lang="en-US" u="sng" dirty="0" smtClean="0"/>
              <a:t>Anna, questioning</a:t>
            </a:r>
            <a:r>
              <a:rPr lang="en-US" dirty="0" smtClean="0"/>
              <a:t> her </a:t>
            </a:r>
            <a:r>
              <a:rPr lang="en-US" u="sng" dirty="0" smtClean="0"/>
              <a:t>decision, looked</a:t>
            </a:r>
            <a:r>
              <a:rPr lang="en-US" dirty="0" smtClean="0"/>
              <a:t> to her </a:t>
            </a:r>
            <a:r>
              <a:rPr lang="en-US" u="sng" dirty="0" smtClean="0"/>
              <a:t>brother, however</a:t>
            </a:r>
            <a:r>
              <a:rPr lang="en-US" dirty="0" smtClean="0"/>
              <a:t> he wouldn’t meet her eye. </a:t>
            </a:r>
            <a:r>
              <a:rPr lang="en-US" u="sng" dirty="0" smtClean="0"/>
              <a:t>No error.</a:t>
            </a:r>
          </a:p>
          <a:p>
            <a:r>
              <a:rPr lang="en-US" dirty="0" smtClean="0"/>
              <a:t>Possible answers:</a:t>
            </a:r>
          </a:p>
          <a:p>
            <a:pPr>
              <a:buAutoNum type="alphaUcParenR"/>
            </a:pPr>
            <a:r>
              <a:rPr lang="en-US" dirty="0" smtClean="0"/>
              <a:t>Anna, questioning</a:t>
            </a:r>
          </a:p>
          <a:p>
            <a:pPr>
              <a:buAutoNum type="alphaUcParenR"/>
            </a:pPr>
            <a:r>
              <a:rPr lang="en-US" dirty="0" smtClean="0"/>
              <a:t>Decision, looked</a:t>
            </a:r>
          </a:p>
          <a:p>
            <a:pPr>
              <a:buAutoNum type="alphaUcParenR"/>
            </a:pPr>
            <a:r>
              <a:rPr lang="en-US" dirty="0" smtClean="0"/>
              <a:t>Brother, however</a:t>
            </a:r>
          </a:p>
          <a:p>
            <a:pPr>
              <a:buAutoNum type="alphaUcParenR"/>
            </a:pPr>
            <a:r>
              <a:rPr lang="en-US" dirty="0" smtClean="0"/>
              <a:t>No error</a:t>
            </a:r>
          </a:p>
          <a:p>
            <a:pPr>
              <a:buAutoNum type="alphaUcParenR"/>
            </a:pPr>
            <a:r>
              <a:rPr lang="en-US" dirty="0" smtClean="0"/>
              <a:t>Wouldn’t meet</a:t>
            </a:r>
          </a:p>
          <a:p>
            <a:pPr marL="0" indent="0"/>
            <a:endParaRPr lang="en-US" dirty="0"/>
          </a:p>
          <a:p>
            <a:pPr marL="0" indent="0"/>
            <a:r>
              <a:rPr lang="en-US" dirty="0" smtClean="0"/>
              <a:t>Correct answer: C) Brother, however. Explanation: The clause, “however, he wouldn’t meet her eye,” is an independent clause and must be separated by a semicolon or a coordinating conjunction.</a:t>
            </a:r>
          </a:p>
          <a:p>
            <a:pPr marL="0" indent="0"/>
            <a:endParaRPr lang="en-US" dirty="0"/>
          </a:p>
          <a:p>
            <a:endParaRPr lang="en-US" b="0" dirty="0" smtClean="0"/>
          </a:p>
          <a:p>
            <a:endParaRPr lang="en-US" dirty="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519071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will you see this on the </a:t>
            </a:r>
            <a:r>
              <a:rPr lang="en-US" dirty="0" err="1"/>
              <a:t>Psat</a:t>
            </a:r>
            <a:r>
              <a:rPr lang="en-US" dirty="0"/>
              <a:t>? Pt. </a:t>
            </a:r>
            <a:r>
              <a:rPr lang="en-US" dirty="0" smtClean="0"/>
              <a:t>2</a:t>
            </a:r>
            <a:endParaRPr lang="en-US" dirty="0"/>
          </a:p>
        </p:txBody>
      </p:sp>
      <p:sp>
        <p:nvSpPr>
          <p:cNvPr id="3" name="Content Placeholder 2"/>
          <p:cNvSpPr>
            <a:spLocks noGrp="1"/>
          </p:cNvSpPr>
          <p:nvPr>
            <p:ph idx="1"/>
          </p:nvPr>
        </p:nvSpPr>
        <p:spPr/>
        <p:txBody>
          <a:bodyPr/>
          <a:lstStyle/>
          <a:p>
            <a:r>
              <a:rPr lang="en-US" dirty="0" smtClean="0"/>
              <a:t>Choose the option that best reflects the proper usage of the comma in the sentence.</a:t>
            </a:r>
          </a:p>
          <a:p>
            <a:r>
              <a:rPr lang="en-US" dirty="0" smtClean="0"/>
              <a:t>“Oh </a:t>
            </a:r>
            <a:r>
              <a:rPr lang="en-US" dirty="0"/>
              <a:t>I forgot to bring the cookies</a:t>
            </a:r>
            <a:r>
              <a:rPr lang="en-US" dirty="0" smtClean="0"/>
              <a:t>.”</a:t>
            </a:r>
            <a:endParaRPr lang="en-US" dirty="0"/>
          </a:p>
          <a:p>
            <a:r>
              <a:rPr lang="en-US" dirty="0"/>
              <a:t>A. Oh, </a:t>
            </a:r>
          </a:p>
          <a:p>
            <a:r>
              <a:rPr lang="en-US" dirty="0"/>
              <a:t>B. I, forgot </a:t>
            </a:r>
          </a:p>
          <a:p>
            <a:r>
              <a:rPr lang="en-US" dirty="0"/>
              <a:t>C. to, bring </a:t>
            </a:r>
          </a:p>
          <a:p>
            <a:r>
              <a:rPr lang="en-US" dirty="0"/>
              <a:t>D. No error	</a:t>
            </a:r>
            <a:endParaRPr lang="en-US" dirty="0" smtClean="0"/>
          </a:p>
          <a:p>
            <a:endParaRPr lang="en-US" dirty="0"/>
          </a:p>
          <a:p>
            <a:r>
              <a:rPr lang="en-US" dirty="0" smtClean="0"/>
              <a:t>Answer: A</a:t>
            </a:r>
            <a:r>
              <a:rPr lang="en-US" dirty="0"/>
              <a:t>: A comma should follow an interjection like "Oh" at the beginning of a sentence. (In some sentences, other punctuation like an exclamation point is acceptable.) A comma between subject and verb (B) is incorrect. A comma in the middle of an infinitive (C) is incorrect.</a:t>
            </a:r>
          </a:p>
          <a:p>
            <a:endParaRPr lang="en-US" dirty="0"/>
          </a:p>
        </p:txBody>
      </p:sp>
    </p:spTree>
    <p:extLst>
      <p:ext uri="{BB962C8B-B14F-4D97-AF65-F5344CB8AC3E}">
        <p14:creationId xmlns:p14="http://schemas.microsoft.com/office/powerpoint/2010/main" val="2175572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will we see this on the PSAT Pt. </a:t>
            </a:r>
            <a:r>
              <a:rPr lang="en-US" dirty="0"/>
              <a:t>3</a:t>
            </a:r>
          </a:p>
        </p:txBody>
      </p:sp>
      <p:sp>
        <p:nvSpPr>
          <p:cNvPr id="3" name="Content Placeholder 2"/>
          <p:cNvSpPr>
            <a:spLocks noGrp="1"/>
          </p:cNvSpPr>
          <p:nvPr>
            <p:ph idx="1"/>
          </p:nvPr>
        </p:nvSpPr>
        <p:spPr/>
        <p:txBody>
          <a:bodyPr>
            <a:normAutofit lnSpcReduction="10000"/>
          </a:bodyPr>
          <a:lstStyle/>
          <a:p>
            <a:r>
              <a:rPr lang="en-US" dirty="0"/>
              <a:t>Choose the option that best reflects the proper usage of the comma in the sentence</a:t>
            </a:r>
            <a:r>
              <a:rPr lang="en-US" dirty="0" smtClean="0"/>
              <a:t>.</a:t>
            </a:r>
          </a:p>
          <a:p>
            <a:r>
              <a:rPr lang="en-US" dirty="0" smtClean="0"/>
              <a:t>This </a:t>
            </a:r>
            <a:r>
              <a:rPr lang="en-US" dirty="0"/>
              <a:t>fishing pole Nathan, has seen better days.</a:t>
            </a:r>
          </a:p>
          <a:p>
            <a:r>
              <a:rPr lang="en-US" dirty="0"/>
              <a:t>A. pole, Nathan, </a:t>
            </a:r>
          </a:p>
          <a:p>
            <a:r>
              <a:rPr lang="en-US" dirty="0"/>
              <a:t>B. has, seen </a:t>
            </a:r>
          </a:p>
          <a:p>
            <a:r>
              <a:rPr lang="en-US" dirty="0"/>
              <a:t>C. Nathan </a:t>
            </a:r>
          </a:p>
          <a:p>
            <a:r>
              <a:rPr lang="en-US" dirty="0"/>
              <a:t>D. No </a:t>
            </a:r>
            <a:r>
              <a:rPr lang="en-US" dirty="0" smtClean="0"/>
              <a:t>error</a:t>
            </a:r>
          </a:p>
          <a:p>
            <a:endParaRPr lang="en-US" dirty="0"/>
          </a:p>
          <a:p>
            <a:r>
              <a:rPr lang="en-US" dirty="0" smtClean="0"/>
              <a:t>Answer: A</a:t>
            </a:r>
            <a:r>
              <a:rPr lang="en-US" dirty="0"/>
              <a:t>: The comma after "Nathan" is correct, but there should also be another comma before it. When an address to someone by name is inserted mid-sentence-here between subject and object-it should be set off by commas on both sides. There should not be a comma between auxiliary verb and verb (B). Having no commas to set off the inserted name (C) is incorrect.	</a:t>
            </a:r>
          </a:p>
          <a:p>
            <a:endParaRPr lang="en-US" dirty="0"/>
          </a:p>
        </p:txBody>
      </p:sp>
    </p:spTree>
    <p:extLst>
      <p:ext uri="{BB962C8B-B14F-4D97-AF65-F5344CB8AC3E}">
        <p14:creationId xmlns:p14="http://schemas.microsoft.com/office/powerpoint/2010/main" val="3512597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will we see this on the PSAT Pt.4</a:t>
            </a:r>
            <a:endParaRPr lang="en-US" dirty="0"/>
          </a:p>
        </p:txBody>
      </p:sp>
      <p:sp>
        <p:nvSpPr>
          <p:cNvPr id="3" name="Content Placeholder 2"/>
          <p:cNvSpPr>
            <a:spLocks noGrp="1"/>
          </p:cNvSpPr>
          <p:nvPr>
            <p:ph idx="1"/>
          </p:nvPr>
        </p:nvSpPr>
        <p:spPr/>
        <p:txBody>
          <a:bodyPr>
            <a:normAutofit fontScale="92500" lnSpcReduction="10000"/>
          </a:bodyPr>
          <a:lstStyle/>
          <a:p>
            <a:pPr marL="0" indent="0"/>
            <a:r>
              <a:rPr lang="en-US" dirty="0"/>
              <a:t>Choose the option that best reflects the proper usage of the comma in the sentence</a:t>
            </a:r>
            <a:r>
              <a:rPr lang="en-US" dirty="0" smtClean="0"/>
              <a:t>.</a:t>
            </a:r>
          </a:p>
          <a:p>
            <a:pPr marL="0" indent="0"/>
            <a:r>
              <a:rPr lang="en-US" dirty="0" smtClean="0"/>
              <a:t>For </a:t>
            </a:r>
            <a:r>
              <a:rPr lang="en-US" dirty="0"/>
              <a:t>the Thanksgiving reunion, relatives were sitting in the dining room, on the porch, and in the </a:t>
            </a:r>
            <a:r>
              <a:rPr lang="en-US" dirty="0" smtClean="0"/>
              <a:t>carport</a:t>
            </a:r>
            <a:r>
              <a:rPr lang="en-US" dirty="0"/>
              <a:t>.</a:t>
            </a:r>
            <a:endParaRPr lang="en-US" u="sng" dirty="0"/>
          </a:p>
          <a:p>
            <a:r>
              <a:rPr lang="en-US" dirty="0" smtClean="0"/>
              <a:t>A</a:t>
            </a:r>
            <a:r>
              <a:rPr lang="en-US" dirty="0"/>
              <a:t>. Thanksgiving, reunion </a:t>
            </a:r>
          </a:p>
          <a:p>
            <a:r>
              <a:rPr lang="en-US" dirty="0"/>
              <a:t>B. were, sitting </a:t>
            </a:r>
          </a:p>
          <a:p>
            <a:r>
              <a:rPr lang="en-US" dirty="0"/>
              <a:t>C. porch and </a:t>
            </a:r>
          </a:p>
          <a:p>
            <a:r>
              <a:rPr lang="en-US" dirty="0"/>
              <a:t>D. No error	</a:t>
            </a:r>
          </a:p>
          <a:p>
            <a:endParaRPr lang="en-US" dirty="0" smtClean="0"/>
          </a:p>
          <a:p>
            <a:r>
              <a:rPr lang="en-US" dirty="0" smtClean="0"/>
              <a:t>Answer: D</a:t>
            </a:r>
            <a:r>
              <a:rPr lang="en-US" dirty="0"/>
              <a:t>: No error. There is a comma after the initial modifying prepositional phrase and after the first and second modifying prepositional phrases in the series of three. No comma belongs between an adjective and the noun it modifies (A), or between an auxiliary verb and verb (B). Omitting the second comma setting off the first modifying prepositional phrase (C) is wrong.</a:t>
            </a:r>
          </a:p>
        </p:txBody>
      </p:sp>
    </p:spTree>
    <p:extLst>
      <p:ext uri="{BB962C8B-B14F-4D97-AF65-F5344CB8AC3E}">
        <p14:creationId xmlns:p14="http://schemas.microsoft.com/office/powerpoint/2010/main" val="3642446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Will we see this on the PSAT PT. 5</a:t>
            </a:r>
            <a:endParaRPr lang="en-US" dirty="0"/>
          </a:p>
        </p:txBody>
      </p:sp>
      <p:sp>
        <p:nvSpPr>
          <p:cNvPr id="3" name="Content Placeholder 2"/>
          <p:cNvSpPr>
            <a:spLocks noGrp="1"/>
          </p:cNvSpPr>
          <p:nvPr>
            <p:ph idx="1"/>
          </p:nvPr>
        </p:nvSpPr>
        <p:spPr/>
        <p:txBody>
          <a:bodyPr/>
          <a:lstStyle/>
          <a:p>
            <a:r>
              <a:rPr lang="en-US" dirty="0"/>
              <a:t>Choose the option that best reflects the proper usage of the comma in the sentence</a:t>
            </a:r>
            <a:r>
              <a:rPr lang="en-US" dirty="0" smtClean="0"/>
              <a:t>.</a:t>
            </a:r>
          </a:p>
          <a:p>
            <a:r>
              <a:rPr lang="en-US" dirty="0" smtClean="0"/>
              <a:t>The </a:t>
            </a:r>
            <a:r>
              <a:rPr lang="en-US" dirty="0"/>
              <a:t>badger, a shy animal sometimes makes friends with a coyote.</a:t>
            </a:r>
          </a:p>
          <a:p>
            <a:r>
              <a:rPr lang="en-US" dirty="0"/>
              <a:t>A. sometimes, makes </a:t>
            </a:r>
          </a:p>
          <a:p>
            <a:r>
              <a:rPr lang="en-US" dirty="0"/>
              <a:t>B. friends, with </a:t>
            </a:r>
          </a:p>
          <a:p>
            <a:r>
              <a:rPr lang="en-US" dirty="0"/>
              <a:t>C. a shy animal, </a:t>
            </a:r>
          </a:p>
          <a:p>
            <a:r>
              <a:rPr lang="en-US" dirty="0"/>
              <a:t>D. No error	</a:t>
            </a:r>
          </a:p>
          <a:p>
            <a:endParaRPr lang="en-US" dirty="0" smtClean="0"/>
          </a:p>
          <a:p>
            <a:r>
              <a:rPr lang="en-US" dirty="0" smtClean="0"/>
              <a:t>Answer: C</a:t>
            </a:r>
            <a:r>
              <a:rPr lang="en-US" dirty="0"/>
              <a:t>: A modifying phrase between subject and predicate should be set off by commas on both sides. Putting a comma between adverb and verb (A) or between object and preposition (B) is incorrect.</a:t>
            </a:r>
          </a:p>
        </p:txBody>
      </p:sp>
    </p:spTree>
    <p:extLst>
      <p:ext uri="{BB962C8B-B14F-4D97-AF65-F5344CB8AC3E}">
        <p14:creationId xmlns:p14="http://schemas.microsoft.com/office/powerpoint/2010/main" val="228600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Helpful Links</a:t>
            </a:r>
            <a:endParaRPr lang="en-US" dirty="0"/>
          </a:p>
        </p:txBody>
      </p:sp>
      <p:sp>
        <p:nvSpPr>
          <p:cNvPr id="3" name="Content Placeholder 2"/>
          <p:cNvSpPr>
            <a:spLocks noGrp="1"/>
          </p:cNvSpPr>
          <p:nvPr>
            <p:ph idx="1"/>
          </p:nvPr>
        </p:nvSpPr>
        <p:spPr/>
        <p:txBody>
          <a:bodyPr/>
          <a:lstStyle/>
          <a:p>
            <a:r>
              <a:rPr lang="en-US" dirty="0" smtClean="0">
                <a:hlinkClick r:id="rId2"/>
              </a:rPr>
              <a:t>http://www.softschools.com/quizzes/language_arts/punctuation_comma/quiz2140.html</a:t>
            </a:r>
            <a:r>
              <a:rPr lang="en-US" dirty="0" smtClean="0"/>
              <a:t> </a:t>
            </a:r>
          </a:p>
          <a:p>
            <a:r>
              <a:rPr lang="en-US" dirty="0" smtClean="0">
                <a:hlinkClick r:id="rId3"/>
              </a:rPr>
              <a:t>http://www.sheppardsoftware.com/grammar/punctuation.html</a:t>
            </a:r>
            <a:endParaRPr lang="en-US" dirty="0" smtClean="0"/>
          </a:p>
          <a:p>
            <a:r>
              <a:rPr lang="en-US" dirty="0" smtClean="0">
                <a:hlinkClick r:id="rId4"/>
              </a:rPr>
              <a:t>http://www.savethecomma.com/game</a:t>
            </a:r>
            <a:endParaRPr lang="en-US" dirty="0" smtClean="0"/>
          </a:p>
          <a:p>
            <a:r>
              <a:rPr lang="en-US" dirty="0" smtClean="0">
                <a:hlinkClick r:id="rId5"/>
              </a:rPr>
              <a:t>http://www.quia.com/rr/82028.html</a:t>
            </a:r>
            <a:endParaRPr lang="en-US" dirty="0" smtClean="0"/>
          </a:p>
          <a:p>
            <a:r>
              <a:rPr lang="en-US" dirty="0" smtClean="0">
                <a:hlinkClick r:id="rId6"/>
              </a:rPr>
              <a:t>http://www.grammarbook.com/punctuation/comma.asp</a:t>
            </a:r>
            <a:endParaRPr lang="en-US" dirty="0" smtClean="0"/>
          </a:p>
          <a:p>
            <a:endParaRPr lang="en-US" dirty="0"/>
          </a:p>
        </p:txBody>
      </p:sp>
      <p:pic>
        <p:nvPicPr>
          <p:cNvPr id="4" name="Picture 3" descr="Screen Shot 2015-10-01 at 9.29.52 PM.png"/>
          <p:cNvPicPr>
            <a:picLocks noChangeAspect="1"/>
          </p:cNvPicPr>
          <p:nvPr/>
        </p:nvPicPr>
        <p:blipFill>
          <a:blip r:embed="rId7" cstate="email">
            <a:extLst>
              <a:ext uri="{28A0092B-C50C-407E-A947-70E740481C1C}">
                <a14:useLocalDpi xmlns:a14="http://schemas.microsoft.com/office/drawing/2010/main" val="0"/>
              </a:ext>
            </a:extLst>
          </a:blip>
          <a:stretch>
            <a:fillRect/>
          </a:stretch>
        </p:blipFill>
        <p:spPr>
          <a:xfrm>
            <a:off x="5186893" y="3264529"/>
            <a:ext cx="3417118" cy="3409878"/>
          </a:xfrm>
          <a:prstGeom prst="rect">
            <a:avLst/>
          </a:prstGeom>
        </p:spPr>
      </p:pic>
      <p:pic>
        <p:nvPicPr>
          <p:cNvPr id="5" name="Picture 4" descr="Screen Shot 2015-10-01 at 9.31.49 PM.png"/>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822960" y="3474494"/>
            <a:ext cx="3075414" cy="3062215"/>
          </a:xfrm>
          <a:prstGeom prst="rect">
            <a:avLst/>
          </a:prstGeom>
        </p:spPr>
      </p:pic>
    </p:spTree>
    <p:extLst>
      <p:ext uri="{BB962C8B-B14F-4D97-AF65-F5344CB8AC3E}">
        <p14:creationId xmlns:p14="http://schemas.microsoft.com/office/powerpoint/2010/main" val="17349536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mistakes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Commas seem to be a touchy subject. Oftentimes students overuse or underuse commas because they don</a:t>
            </a:r>
            <a:r>
              <a:rPr lang="fr-FR" dirty="0" smtClean="0"/>
              <a:t>’</a:t>
            </a:r>
            <a:r>
              <a:rPr lang="en-US" dirty="0" smtClean="0"/>
              <a:t>t understand the rules that comes with it.</a:t>
            </a:r>
          </a:p>
          <a:p>
            <a:r>
              <a:rPr lang="en-US" u="sng" dirty="0" smtClean="0"/>
              <a:t>Unnecessary comma:</a:t>
            </a:r>
          </a:p>
          <a:p>
            <a:r>
              <a:rPr lang="en-US" dirty="0" smtClean="0"/>
              <a:t>Pepe the frog, went to the store.</a:t>
            </a:r>
          </a:p>
          <a:p>
            <a:r>
              <a:rPr lang="en-US" dirty="0" smtClean="0">
                <a:solidFill>
                  <a:srgbClr val="FF0000"/>
                </a:solidFill>
              </a:rPr>
              <a:t>There is no reason to add a comma in this sentence.</a:t>
            </a:r>
          </a:p>
          <a:p>
            <a:r>
              <a:rPr lang="en-US" u="sng" dirty="0" smtClean="0"/>
              <a:t>Comma splice:</a:t>
            </a:r>
          </a:p>
          <a:p>
            <a:r>
              <a:rPr lang="en-US" dirty="0" smtClean="0"/>
              <a:t>Tom read the novel, his friend saw the movie</a:t>
            </a:r>
          </a:p>
          <a:p>
            <a:r>
              <a:rPr lang="en-US" dirty="0" smtClean="0">
                <a:solidFill>
                  <a:srgbClr val="FF0000"/>
                </a:solidFill>
              </a:rPr>
              <a:t>Two separate clauses, use a different form of punctuation or a conjunction.</a:t>
            </a:r>
            <a:endParaRPr lang="en-US" dirty="0">
              <a:solidFill>
                <a:srgbClr val="FF0000"/>
              </a:solidFill>
            </a:endParaRPr>
          </a:p>
          <a:p>
            <a:r>
              <a:rPr lang="en-US" u="sng" dirty="0" smtClean="0"/>
              <a:t>Too many commas:</a:t>
            </a:r>
          </a:p>
          <a:p>
            <a:r>
              <a:rPr lang="en-US" dirty="0" smtClean="0"/>
              <a:t>I, went to the store, yesterday, to get some water, for my flowers, Bob and Jim.</a:t>
            </a:r>
          </a:p>
          <a:p>
            <a:r>
              <a:rPr lang="en-US" dirty="0" smtClean="0">
                <a:solidFill>
                  <a:srgbClr val="FF0000"/>
                </a:solidFill>
              </a:rPr>
              <a:t>Every instance where a comma is used equals the death of an innocent sentence. There is no reason to add a comma to any part of this sentence.</a:t>
            </a:r>
            <a:endParaRPr lang="en-US" dirty="0">
              <a:solidFill>
                <a:srgbClr val="FF0000"/>
              </a:solidFill>
            </a:endParaRPr>
          </a:p>
          <a:p>
            <a:r>
              <a:rPr lang="en-US" u="sng" dirty="0" smtClean="0"/>
              <a:t>What on God’s green earth?:</a:t>
            </a:r>
          </a:p>
          <a:p>
            <a:r>
              <a:rPr lang="en-US" dirty="0" smtClean="0"/>
              <a:t>T,o,d,a,y,,I,,W,e,n,t,,</a:t>
            </a:r>
            <a:r>
              <a:rPr lang="en-US" dirty="0" err="1" smtClean="0"/>
              <a:t>f,I,s,h,I,n,g</a:t>
            </a:r>
            <a:r>
              <a:rPr lang="en-US" dirty="0" smtClean="0"/>
              <a:t>,,.</a:t>
            </a:r>
          </a:p>
          <a:p>
            <a:r>
              <a:rPr lang="en-US" dirty="0" smtClean="0">
                <a:solidFill>
                  <a:srgbClr val="FF0000"/>
                </a:solidFill>
              </a:rPr>
              <a:t>Commas are not used as spaces or letter separation. </a:t>
            </a:r>
            <a:endParaRPr lang="en-US" dirty="0">
              <a:solidFill>
                <a:srgbClr val="FF0000"/>
              </a:solidFill>
            </a:endParaRPr>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3111443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makes commas so hard to utilize?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Commas serve the purpose of separating, introducing, omitting, and emphasizing.</a:t>
            </a:r>
          </a:p>
          <a:p>
            <a:endParaRPr lang="en-US" dirty="0"/>
          </a:p>
          <a:p>
            <a:r>
              <a:rPr lang="en-US" dirty="0" smtClean="0"/>
              <a:t>Rules regarding commas can often be very flexible, however they almost always follow specific rules</a:t>
            </a:r>
            <a:r>
              <a:rPr lang="en-US" dirty="0"/>
              <a:t>.</a:t>
            </a:r>
            <a:r>
              <a:rPr lang="en-US" dirty="0" smtClean="0"/>
              <a:t> Using a comma the wrong way, is annoying like in this sentence.</a:t>
            </a:r>
          </a:p>
          <a:p>
            <a:endParaRPr lang="en-US" dirty="0" smtClean="0"/>
          </a:p>
          <a:p>
            <a:r>
              <a:rPr lang="en-US" dirty="0" smtClean="0"/>
              <a:t>The most useful aspect of the comma is to join two or more kinds of clauses</a:t>
            </a:r>
            <a:r>
              <a:rPr lang="en-US" dirty="0"/>
              <a:t> </a:t>
            </a:r>
            <a:r>
              <a:rPr lang="en-US" dirty="0" smtClean="0"/>
              <a:t>together.</a:t>
            </a:r>
          </a:p>
          <a:p>
            <a:endParaRPr lang="en-US" dirty="0" smtClean="0"/>
          </a:p>
          <a:p>
            <a:r>
              <a:rPr lang="en-US" dirty="0" smtClean="0"/>
              <a:t>Often times, students simply create run on sentences, or even worse: use the comma incorrectly.</a:t>
            </a:r>
          </a:p>
          <a:p>
            <a:endParaRPr lang="en-US" dirty="0" smtClean="0"/>
          </a:p>
          <a:p>
            <a:r>
              <a:rPr lang="en-US" dirty="0" smtClean="0"/>
              <a:t>When separating two thoughts sometimes people put a comma before and after the conjunction. Using a comma in this way is rare, and well, annoying. (That previous sentence is an exception.) We have three words for this: “Could you not?”</a:t>
            </a:r>
          </a:p>
          <a:p>
            <a:endParaRPr lang="en-US" dirty="0"/>
          </a:p>
          <a:p>
            <a:endParaRPr lang="en-US" dirty="0"/>
          </a:p>
          <a:p>
            <a:endParaRPr lang="en-US" dirty="0"/>
          </a:p>
        </p:txBody>
      </p:sp>
      <p:pic>
        <p:nvPicPr>
          <p:cNvPr id="4" name="Picture 3" descr="images-4.jpe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420222" y="5157743"/>
            <a:ext cx="2302127" cy="1531961"/>
          </a:xfrm>
          <a:prstGeom prst="rect">
            <a:avLst/>
          </a:prstGeom>
        </p:spPr>
      </p:pic>
    </p:spTree>
    <p:extLst>
      <p:ext uri="{BB962C8B-B14F-4D97-AF65-F5344CB8AC3E}">
        <p14:creationId xmlns:p14="http://schemas.microsoft.com/office/powerpoint/2010/main" val="2219182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use Commas</a:t>
            </a:r>
            <a:endParaRPr lang="en-US" dirty="0"/>
          </a:p>
        </p:txBody>
      </p:sp>
      <p:sp>
        <p:nvSpPr>
          <p:cNvPr id="3" name="Content Placeholder 2"/>
          <p:cNvSpPr>
            <a:spLocks noGrp="1"/>
          </p:cNvSpPr>
          <p:nvPr>
            <p:ph idx="1"/>
          </p:nvPr>
        </p:nvSpPr>
        <p:spPr>
          <a:xfrm>
            <a:off x="822960" y="1100628"/>
            <a:ext cx="7520940" cy="3822863"/>
          </a:xfrm>
        </p:spPr>
        <p:txBody>
          <a:bodyPr>
            <a:normAutofit fontScale="77500" lnSpcReduction="20000"/>
          </a:bodyPr>
          <a:lstStyle/>
          <a:p>
            <a:r>
              <a:rPr lang="en-US" dirty="0" smtClean="0"/>
              <a:t>Ex #1:</a:t>
            </a:r>
          </a:p>
          <a:p>
            <a:r>
              <a:rPr lang="en-US" dirty="0" smtClean="0"/>
              <a:t>	Let’s eat, grandma. OR Let’s eat grandma.</a:t>
            </a:r>
          </a:p>
          <a:p>
            <a:r>
              <a:rPr lang="en-US" dirty="0" smtClean="0"/>
              <a:t>In this example, the comma separates the verb from the object/audience.</a:t>
            </a:r>
          </a:p>
          <a:p>
            <a:r>
              <a:rPr lang="en-US" dirty="0" smtClean="0"/>
              <a:t>Ex #2:</a:t>
            </a:r>
          </a:p>
          <a:p>
            <a:r>
              <a:rPr lang="en-US" dirty="0"/>
              <a:t>	</a:t>
            </a:r>
            <a:r>
              <a:rPr lang="en-US" dirty="0" smtClean="0"/>
              <a:t>I like cake, strawberries and icing. OR I like cake, strawberries, and icing.</a:t>
            </a:r>
          </a:p>
          <a:p>
            <a:r>
              <a:rPr lang="en-US" dirty="0" smtClean="0"/>
              <a:t>This example uses the oxford comma. The oxford comma separates unlike things in a list.</a:t>
            </a:r>
          </a:p>
          <a:p>
            <a:r>
              <a:rPr lang="en-US" dirty="0" smtClean="0"/>
              <a:t>Ex #3:</a:t>
            </a:r>
          </a:p>
          <a:p>
            <a:r>
              <a:rPr lang="en-US" dirty="0"/>
              <a:t>	</a:t>
            </a:r>
            <a:r>
              <a:rPr lang="en-US" dirty="0" smtClean="0"/>
              <a:t>John </a:t>
            </a:r>
            <a:r>
              <a:rPr lang="en-US" dirty="0" err="1" smtClean="0"/>
              <a:t>Cena</a:t>
            </a:r>
            <a:r>
              <a:rPr lang="en-US" dirty="0" smtClean="0"/>
              <a:t> may be a fake wrestler, but he makes a good meme.</a:t>
            </a:r>
          </a:p>
          <a:p>
            <a:r>
              <a:rPr lang="en-US" dirty="0" smtClean="0"/>
              <a:t>In this example the comma is used to separate two complete thoughts with a conjunction.</a:t>
            </a:r>
          </a:p>
          <a:p>
            <a:r>
              <a:rPr lang="en-US" dirty="0" smtClean="0"/>
              <a:t>These are known as independent clauses. (Remember F.A.N.B.O.Y.S)</a:t>
            </a:r>
          </a:p>
          <a:p>
            <a:r>
              <a:rPr lang="en-US" dirty="0" smtClean="0"/>
              <a:t>Ex #4:</a:t>
            </a:r>
          </a:p>
          <a:p>
            <a:r>
              <a:rPr lang="en-US" dirty="0"/>
              <a:t>	</a:t>
            </a:r>
            <a:r>
              <a:rPr lang="en-US" dirty="0" err="1" smtClean="0"/>
              <a:t>Gah</a:t>
            </a:r>
            <a:r>
              <a:rPr lang="en-US" dirty="0" smtClean="0"/>
              <a:t>, there’s nothing to do!</a:t>
            </a:r>
          </a:p>
          <a:p>
            <a:r>
              <a:rPr lang="en-US" dirty="0" smtClean="0"/>
              <a:t>Whenever you use an interjection always follow it with its proper punctuation. This example uses a comma but it might not necessarily use one.</a:t>
            </a:r>
            <a:endParaRPr lang="en-US" dirty="0"/>
          </a:p>
          <a:p>
            <a:r>
              <a:rPr lang="en-US" dirty="0" smtClean="0"/>
              <a:t>A good tip for commas is to say it aloud. Pause for a second to hear how it sounds in your head.</a:t>
            </a:r>
            <a:r>
              <a:rPr lang="en-US" dirty="0"/>
              <a:t>	</a:t>
            </a:r>
            <a:endParaRPr lang="en-US" dirty="0" smtClean="0"/>
          </a:p>
          <a:p>
            <a:endParaRPr lang="en-US" dirty="0"/>
          </a:p>
        </p:txBody>
      </p:sp>
    </p:spTree>
    <p:extLst>
      <p:ext uri="{BB962C8B-B14F-4D97-AF65-F5344CB8AC3E}">
        <p14:creationId xmlns:p14="http://schemas.microsoft.com/office/powerpoint/2010/main" val="1309455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use commas: Comma Splices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Comma splices are the incorrect way of joining two independent clauses. </a:t>
            </a:r>
            <a:endParaRPr lang="en-US" dirty="0"/>
          </a:p>
          <a:p>
            <a:r>
              <a:rPr lang="en-US" dirty="0" smtClean="0"/>
              <a:t>Ex: It is nearly half past five, we cannot reach town before dark.</a:t>
            </a:r>
          </a:p>
          <a:p>
            <a:endParaRPr lang="en-US" dirty="0" smtClean="0"/>
          </a:p>
          <a:p>
            <a:r>
              <a:rPr lang="en-US" dirty="0" smtClean="0"/>
              <a:t>Instead of using a stronger form of punctuation, like a semicolon, colon, or dash, we simply place a comma between the two and hope for the best.</a:t>
            </a:r>
          </a:p>
          <a:p>
            <a:endParaRPr lang="en-US" dirty="0"/>
          </a:p>
          <a:p>
            <a:r>
              <a:rPr lang="en-US" dirty="0" smtClean="0"/>
              <a:t>The correct way to punctuate this example is to either to add a coordinating conjunction or put a different punctuation in its place. (Reminder: Coordinating conjunctions are for, and,</a:t>
            </a:r>
            <a:r>
              <a:rPr lang="en-US" dirty="0"/>
              <a:t> </a:t>
            </a:r>
            <a:r>
              <a:rPr lang="en-US" dirty="0" smtClean="0"/>
              <a:t>nor, but, yet, so) (Different punctuation can be a period, semi-colon, colon, or dash.)</a:t>
            </a:r>
          </a:p>
          <a:p>
            <a:r>
              <a:rPr lang="en-US" dirty="0" smtClean="0"/>
              <a:t>Corrected: It is nearly half past five; we cannot reach town before dark.</a:t>
            </a:r>
          </a:p>
          <a:p>
            <a:r>
              <a:rPr lang="en-US" dirty="0"/>
              <a:t>	</a:t>
            </a:r>
            <a:r>
              <a:rPr lang="en-US" dirty="0" smtClean="0"/>
              <a:t>	It is nearly half past five. We won’t reach town before dark.</a:t>
            </a:r>
          </a:p>
          <a:p>
            <a:r>
              <a:rPr lang="en-US" dirty="0"/>
              <a:t>	</a:t>
            </a:r>
            <a:r>
              <a:rPr lang="en-US" dirty="0" smtClean="0"/>
              <a:t>	It is nearly half past five, so we cannot reach town before dark.</a:t>
            </a:r>
            <a:endParaRPr lang="en-US" dirty="0"/>
          </a:p>
        </p:txBody>
      </p:sp>
    </p:spTree>
    <p:extLst>
      <p:ext uri="{BB962C8B-B14F-4D97-AF65-F5344CB8AC3E}">
        <p14:creationId xmlns:p14="http://schemas.microsoft.com/office/powerpoint/2010/main" val="1423840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avoid using commas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If you don</a:t>
            </a:r>
            <a:r>
              <a:rPr lang="fr-FR" dirty="0" smtClean="0"/>
              <a:t>’</a:t>
            </a:r>
            <a:r>
              <a:rPr lang="en-US" dirty="0" smtClean="0"/>
              <a:t>t do something; you won’t mess up. This is a boring approach, but effective nonetheless.</a:t>
            </a:r>
          </a:p>
          <a:p>
            <a:endParaRPr lang="en-US" u="sng" dirty="0" smtClean="0"/>
          </a:p>
          <a:p>
            <a:pPr marL="0" indent="0"/>
            <a:r>
              <a:rPr lang="en-US" u="sng" dirty="0" smtClean="0"/>
              <a:t>1) Simply use a period between two independent clauses:</a:t>
            </a:r>
          </a:p>
          <a:p>
            <a:pPr marL="0" indent="0"/>
            <a:r>
              <a:rPr lang="en-US" dirty="0" smtClean="0"/>
              <a:t>Jordan is going to whip some fools, then she will go eat some ice-cream.</a:t>
            </a:r>
          </a:p>
          <a:p>
            <a:r>
              <a:rPr lang="en-US" dirty="0" smtClean="0"/>
              <a:t>Jordan is going to whip some fools. She will then go eat some ice-cream.</a:t>
            </a:r>
            <a:br>
              <a:rPr lang="en-US" dirty="0" smtClean="0"/>
            </a:br>
            <a:endParaRPr lang="en-US" dirty="0" smtClean="0"/>
          </a:p>
          <a:p>
            <a:r>
              <a:rPr lang="en-US" u="sng" dirty="0" smtClean="0"/>
              <a:t>2) Offsetting the dependent clause:</a:t>
            </a:r>
          </a:p>
          <a:p>
            <a:r>
              <a:rPr lang="en-US" dirty="0" smtClean="0"/>
              <a:t>She jogged for 30 minutes, and she walked for 20 minutes.</a:t>
            </a:r>
          </a:p>
          <a:p>
            <a:r>
              <a:rPr lang="en-US" dirty="0" smtClean="0"/>
              <a:t>She jogged and walked for 50 minutes.</a:t>
            </a:r>
          </a:p>
          <a:p>
            <a:endParaRPr lang="en-US" dirty="0"/>
          </a:p>
          <a:p>
            <a:r>
              <a:rPr lang="en-US" u="sng" dirty="0" smtClean="0"/>
              <a:t>3) Use more apt punctuation:</a:t>
            </a:r>
          </a:p>
          <a:p>
            <a:r>
              <a:rPr lang="en-US" dirty="0" smtClean="0"/>
              <a:t>I will not go to the dinner party, everyone will make fun of me.</a:t>
            </a:r>
          </a:p>
          <a:p>
            <a:r>
              <a:rPr lang="en-US" dirty="0" smtClean="0"/>
              <a:t>I will not go to the dinner party; everyone will make fun of me.</a:t>
            </a:r>
          </a:p>
          <a:p>
            <a:r>
              <a:rPr lang="en-US" dirty="0" smtClean="0"/>
              <a:t>I will not go to the dinner party for this reason: everyone will make fun of me.</a:t>
            </a:r>
          </a:p>
          <a:p>
            <a:r>
              <a:rPr lang="en-US" dirty="0" smtClean="0"/>
              <a:t>I will not go to the dinner party. Everyone will make fun of me.</a:t>
            </a:r>
          </a:p>
          <a:p>
            <a:endParaRPr lang="en-US" dirty="0" smtClean="0"/>
          </a:p>
          <a:p>
            <a:endParaRPr lang="en-US" dirty="0"/>
          </a:p>
        </p:txBody>
      </p:sp>
      <p:pic>
        <p:nvPicPr>
          <p:cNvPr id="4" name="Picture 3" descr="images-3.jpe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374825" y="5292607"/>
            <a:ext cx="2425911" cy="1358510"/>
          </a:xfrm>
          <a:prstGeom prst="rect">
            <a:avLst/>
          </a:prstGeom>
        </p:spPr>
      </p:pic>
    </p:spTree>
    <p:extLst>
      <p:ext uri="{BB962C8B-B14F-4D97-AF65-F5344CB8AC3E}">
        <p14:creationId xmlns:p14="http://schemas.microsoft.com/office/powerpoint/2010/main" val="1660931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Parentheticals and clauses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parenthetical is additional information that adds to a sentence. You can remove it and the sentence do not losing much besides details.</a:t>
            </a:r>
          </a:p>
          <a:p>
            <a:r>
              <a:rPr lang="en-US" dirty="0" smtClean="0"/>
              <a:t>	</a:t>
            </a:r>
          </a:p>
          <a:p>
            <a:r>
              <a:rPr lang="en-US" dirty="0"/>
              <a:t>	</a:t>
            </a:r>
            <a:r>
              <a:rPr lang="en-US" dirty="0" smtClean="0"/>
              <a:t>Kanye West, a famous pop icon, is running for president in 2020.</a:t>
            </a:r>
          </a:p>
          <a:p>
            <a:endParaRPr lang="en-US" dirty="0"/>
          </a:p>
          <a:p>
            <a:r>
              <a:rPr lang="en-US" dirty="0" smtClean="0"/>
              <a:t>Clauses also tend to be messy. An independent clause is a complete thought that can stand by itself as a sentence. Dependent clauses are not complete thoughts and rely on an </a:t>
            </a:r>
            <a:r>
              <a:rPr lang="en-US" dirty="0"/>
              <a:t>i</a:t>
            </a:r>
            <a:r>
              <a:rPr lang="en-US" dirty="0" smtClean="0"/>
              <a:t>ndependent clause to facilitate them.</a:t>
            </a:r>
          </a:p>
          <a:p>
            <a:r>
              <a:rPr lang="en-US" sz="1200" dirty="0" smtClean="0"/>
              <a:t>     </a:t>
            </a:r>
            <a:r>
              <a:rPr lang="en-US" sz="1200" dirty="0" smtClean="0">
                <a:solidFill>
                  <a:srgbClr val="FF0000"/>
                </a:solidFill>
              </a:rPr>
              <a:t>This is one independent clause.      This is another independent clause.</a:t>
            </a:r>
            <a:endParaRPr lang="en-US" sz="1200" dirty="0"/>
          </a:p>
          <a:p>
            <a:r>
              <a:rPr lang="en-US" dirty="0" smtClean="0"/>
              <a:t> You can’t stump the Trump™, but you can feel the Bern©.*</a:t>
            </a:r>
          </a:p>
          <a:p>
            <a:r>
              <a:rPr lang="en-US" dirty="0" smtClean="0">
                <a:solidFill>
                  <a:srgbClr val="FF0000"/>
                </a:solidFill>
              </a:rPr>
              <a:t>	       </a:t>
            </a:r>
            <a:r>
              <a:rPr lang="en-US" sz="1200" dirty="0" smtClean="0">
                <a:solidFill>
                  <a:srgbClr val="FF0000"/>
                </a:solidFill>
              </a:rPr>
              <a:t>This is a dependent clause and a parenthetical.</a:t>
            </a:r>
            <a:endParaRPr lang="en-US" dirty="0" smtClean="0">
              <a:solidFill>
                <a:srgbClr val="FF0000"/>
              </a:solidFill>
            </a:endParaRPr>
          </a:p>
          <a:p>
            <a:r>
              <a:rPr lang="en-US" dirty="0" smtClean="0"/>
              <a:t>Broccoli, which people often leave uneaten, is very nutritious.</a:t>
            </a:r>
          </a:p>
          <a:p>
            <a:endParaRPr lang="en-US" dirty="0" smtClean="0"/>
          </a:p>
          <a:p>
            <a:r>
              <a:rPr lang="en-US" dirty="0" smtClean="0"/>
              <a:t>This last sentence also serves as a parenthetical.</a:t>
            </a:r>
            <a:endParaRPr lang="en-US" dirty="0"/>
          </a:p>
        </p:txBody>
      </p:sp>
      <p:sp>
        <p:nvSpPr>
          <p:cNvPr id="4" name="TextBox 3"/>
          <p:cNvSpPr txBox="1"/>
          <p:nvPr/>
        </p:nvSpPr>
        <p:spPr>
          <a:xfrm>
            <a:off x="474318" y="6318693"/>
            <a:ext cx="8216403" cy="276999"/>
          </a:xfrm>
          <a:prstGeom prst="rect">
            <a:avLst/>
          </a:prstGeom>
          <a:noFill/>
        </p:spPr>
        <p:txBody>
          <a:bodyPr wrap="square" rtlCol="0">
            <a:spAutoFit/>
          </a:bodyPr>
          <a:lstStyle/>
          <a:p>
            <a:r>
              <a:rPr lang="en-US" sz="1200" dirty="0" smtClean="0"/>
              <a:t>*Disclaimer: This sentence is TOTALLY not sponsored in any way whatsoever. On a non-related note: vote Donald Trump!</a:t>
            </a:r>
            <a:endParaRPr lang="en-US" sz="1200" dirty="0"/>
          </a:p>
        </p:txBody>
      </p:sp>
    </p:spTree>
    <p:extLst>
      <p:ext uri="{BB962C8B-B14F-4D97-AF65-F5344CB8AC3E}">
        <p14:creationId xmlns:p14="http://schemas.microsoft.com/office/powerpoint/2010/main" val="333079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p:txBody>
          <a:bodyPr/>
          <a:lstStyle/>
          <a:p>
            <a:r>
              <a:rPr lang="en-US" u="sng" dirty="0" smtClean="0"/>
              <a:t>Put a comma in the right spot.</a:t>
            </a:r>
          </a:p>
          <a:p>
            <a:pPr>
              <a:buAutoNum type="arabicParenR"/>
            </a:pPr>
            <a:r>
              <a:rPr lang="en-US" dirty="0" smtClean="0"/>
              <a:t>One does not simply walk into </a:t>
            </a:r>
            <a:r>
              <a:rPr lang="en-US" dirty="0" err="1" smtClean="0"/>
              <a:t>Mordor</a:t>
            </a:r>
            <a:r>
              <a:rPr lang="en-US" dirty="0" smtClean="0"/>
              <a:t> but Frodo did it anyway.</a:t>
            </a:r>
          </a:p>
          <a:p>
            <a:pPr>
              <a:buAutoNum type="arabicParenR"/>
            </a:pPr>
            <a:r>
              <a:rPr lang="en-US" dirty="0" smtClean="0"/>
              <a:t>People lace up your roller skates.</a:t>
            </a:r>
          </a:p>
          <a:p>
            <a:pPr>
              <a:buAutoNum type="arabicParenR"/>
            </a:pPr>
            <a:r>
              <a:rPr lang="en-US" dirty="0" smtClean="0"/>
              <a:t>Who would cross the Bridge of Death must answer these questions three ere the other side he see.</a:t>
            </a:r>
          </a:p>
          <a:p>
            <a:pPr marL="0" indent="0"/>
            <a:r>
              <a:rPr lang="en-US" u="sng" dirty="0" smtClean="0"/>
              <a:t>Join two clauses with a comma and conjunction. (Remember F.A.N.B.O.Y.S.)</a:t>
            </a:r>
          </a:p>
          <a:p>
            <a:pPr>
              <a:buAutoNum type="arabicParenR"/>
            </a:pPr>
            <a:r>
              <a:rPr lang="en-US" dirty="0" smtClean="0"/>
              <a:t>Henry said it’s game day. Jacquelyn ignored him because her Sims needed her.</a:t>
            </a:r>
          </a:p>
          <a:p>
            <a:pPr>
              <a:buAutoNum type="arabicParenR"/>
            </a:pPr>
            <a:r>
              <a:rPr lang="en-US" dirty="0" smtClean="0"/>
              <a:t>Douglas lost his sketchbook. He doesn’t give up hope.</a:t>
            </a:r>
          </a:p>
          <a:p>
            <a:pPr>
              <a:buAutoNum type="arabicParenR"/>
            </a:pPr>
            <a:r>
              <a:rPr lang="en-US" dirty="0" smtClean="0"/>
              <a:t>John-Parker is a meme lord. He also owns the rarest Pepe.</a:t>
            </a:r>
          </a:p>
          <a:p>
            <a:pPr marL="0" indent="0"/>
            <a:r>
              <a:rPr lang="en-US" u="sng" dirty="0" smtClean="0"/>
              <a:t>Create your own conjunction sentence.</a:t>
            </a:r>
          </a:p>
          <a:p>
            <a:pPr marL="0" indent="0"/>
            <a:endParaRPr lang="en-US" dirty="0" smtClean="0"/>
          </a:p>
          <a:p>
            <a:pPr marL="0" indent="0"/>
            <a:endParaRPr lang="en-US" dirty="0" smtClean="0"/>
          </a:p>
          <a:p>
            <a:pPr>
              <a:buAutoNum type="arabicParenR"/>
            </a:pPr>
            <a:endParaRPr lang="en-US" dirty="0" smtClean="0"/>
          </a:p>
          <a:p>
            <a:pPr>
              <a:buAutoNum type="arabicParenR"/>
            </a:pPr>
            <a:endParaRPr lang="en-US" dirty="0"/>
          </a:p>
        </p:txBody>
      </p:sp>
    </p:spTree>
    <p:extLst>
      <p:ext uri="{BB962C8B-B14F-4D97-AF65-F5344CB8AC3E}">
        <p14:creationId xmlns:p14="http://schemas.microsoft.com/office/powerpoint/2010/main" val="2850607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Answers</a:t>
            </a:r>
            <a:endParaRPr lang="en-US" dirty="0"/>
          </a:p>
        </p:txBody>
      </p:sp>
      <p:sp>
        <p:nvSpPr>
          <p:cNvPr id="3" name="Content Placeholder 2"/>
          <p:cNvSpPr>
            <a:spLocks noGrp="1"/>
          </p:cNvSpPr>
          <p:nvPr>
            <p:ph idx="1"/>
          </p:nvPr>
        </p:nvSpPr>
        <p:spPr/>
        <p:txBody>
          <a:bodyPr/>
          <a:lstStyle/>
          <a:p>
            <a:pPr marL="0" indent="0"/>
            <a:r>
              <a:rPr lang="en-US" dirty="0" smtClean="0"/>
              <a:t>1) One </a:t>
            </a:r>
            <a:r>
              <a:rPr lang="en-US" dirty="0"/>
              <a:t>does not simply walk into </a:t>
            </a:r>
            <a:r>
              <a:rPr lang="en-US" dirty="0" err="1" smtClean="0"/>
              <a:t>Mordor</a:t>
            </a:r>
            <a:r>
              <a:rPr lang="en-US" dirty="0" smtClean="0"/>
              <a:t>, </a:t>
            </a:r>
            <a:r>
              <a:rPr lang="en-US" dirty="0"/>
              <a:t>but Frodo did it anyway.</a:t>
            </a:r>
          </a:p>
          <a:p>
            <a:pPr marL="0" indent="0"/>
            <a:r>
              <a:rPr lang="en-US" dirty="0" smtClean="0"/>
              <a:t>2) People, </a:t>
            </a:r>
            <a:r>
              <a:rPr lang="en-US" dirty="0"/>
              <a:t>lace up your roller skates.</a:t>
            </a:r>
          </a:p>
          <a:p>
            <a:pPr marL="0" indent="0"/>
            <a:r>
              <a:rPr lang="en-US" dirty="0" smtClean="0"/>
              <a:t>3) Who </a:t>
            </a:r>
            <a:r>
              <a:rPr lang="en-US" dirty="0"/>
              <a:t>would cross the Bridge of Death must answer these questions </a:t>
            </a:r>
            <a:r>
              <a:rPr lang="en-US" dirty="0" smtClean="0"/>
              <a:t>three, </a:t>
            </a:r>
            <a:r>
              <a:rPr lang="en-US" dirty="0"/>
              <a:t>ere the other side he see</a:t>
            </a:r>
            <a:r>
              <a:rPr lang="en-US" dirty="0" smtClean="0"/>
              <a:t>.</a:t>
            </a:r>
          </a:p>
          <a:p>
            <a:pPr marL="0" indent="0"/>
            <a:r>
              <a:rPr lang="en-US" dirty="0" smtClean="0"/>
              <a:t>4) Henry </a:t>
            </a:r>
            <a:r>
              <a:rPr lang="en-US" dirty="0"/>
              <a:t>said it’s game </a:t>
            </a:r>
            <a:r>
              <a:rPr lang="en-US" dirty="0" smtClean="0"/>
              <a:t>day, but </a:t>
            </a:r>
            <a:r>
              <a:rPr lang="en-US" dirty="0"/>
              <a:t>Jacquelyn ignored him because her Sims needed her.</a:t>
            </a:r>
          </a:p>
          <a:p>
            <a:pPr marL="0" indent="0"/>
            <a:r>
              <a:rPr lang="en-US" dirty="0" smtClean="0"/>
              <a:t>5) Douglas </a:t>
            </a:r>
            <a:r>
              <a:rPr lang="en-US" dirty="0"/>
              <a:t>lost his </a:t>
            </a:r>
            <a:r>
              <a:rPr lang="en-US" dirty="0" smtClean="0"/>
              <a:t>sketchbook, yet he </a:t>
            </a:r>
            <a:r>
              <a:rPr lang="en-US" dirty="0"/>
              <a:t>doesn’t give up hope.</a:t>
            </a:r>
          </a:p>
          <a:p>
            <a:pPr marL="0" indent="0"/>
            <a:r>
              <a:rPr lang="en-US" dirty="0" smtClean="0"/>
              <a:t>6) John</a:t>
            </a:r>
            <a:r>
              <a:rPr lang="en-US" dirty="0"/>
              <a:t>-Parker is a meme </a:t>
            </a:r>
            <a:r>
              <a:rPr lang="en-US" dirty="0" smtClean="0"/>
              <a:t>lord, and he </a:t>
            </a:r>
            <a:r>
              <a:rPr lang="en-US" dirty="0"/>
              <a:t>also owns the rarest Pepe.</a:t>
            </a:r>
          </a:p>
          <a:p>
            <a:pPr marL="0" indent="0"/>
            <a:endParaRPr lang="en-US" dirty="0"/>
          </a:p>
          <a:p>
            <a:endParaRPr lang="en-US" dirty="0"/>
          </a:p>
        </p:txBody>
      </p:sp>
    </p:spTree>
    <p:extLst>
      <p:ext uri="{BB962C8B-B14F-4D97-AF65-F5344CB8AC3E}">
        <p14:creationId xmlns:p14="http://schemas.microsoft.com/office/powerpoint/2010/main" val="3158650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2475</TotalTime>
  <Words>1236</Words>
  <Application>Microsoft Office PowerPoint</Application>
  <PresentationFormat>On-screen Show (4:3)</PresentationFormat>
  <Paragraphs>163</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Franklin Gothic Book</vt:lpstr>
      <vt:lpstr>Franklin Gothic Medium</vt:lpstr>
      <vt:lpstr>Tunga</vt:lpstr>
      <vt:lpstr>Wingdings</vt:lpstr>
      <vt:lpstr>Angles</vt:lpstr>
      <vt:lpstr>How To use commas</vt:lpstr>
      <vt:lpstr>Common mistakes</vt:lpstr>
      <vt:lpstr>What makes commas so hard to utilize?</vt:lpstr>
      <vt:lpstr>How to use Commas</vt:lpstr>
      <vt:lpstr>How to use commas: Comma Splices</vt:lpstr>
      <vt:lpstr>How to avoid using commas</vt:lpstr>
      <vt:lpstr>Parentheticals and clauses</vt:lpstr>
      <vt:lpstr>Practice</vt:lpstr>
      <vt:lpstr>Possible Answers</vt:lpstr>
      <vt:lpstr>Where will you see this on the Psat? Pt. 1</vt:lpstr>
      <vt:lpstr>Where will you see this on the Psat? Pt. 2</vt:lpstr>
      <vt:lpstr>Where will we see this on the PSAT Pt. 3</vt:lpstr>
      <vt:lpstr>Where will we see this on the PSAT Pt.4</vt:lpstr>
      <vt:lpstr>Where Will we see this on the PSAT PT. 5</vt:lpstr>
      <vt:lpstr>Helpful Links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use commas</dc:title>
  <dc:creator>Douglas Williams</dc:creator>
  <cp:lastModifiedBy>Reyes, Gina</cp:lastModifiedBy>
  <cp:revision>26</cp:revision>
  <dcterms:created xsi:type="dcterms:W3CDTF">2015-09-29T09:03:41Z</dcterms:created>
  <dcterms:modified xsi:type="dcterms:W3CDTF">2015-10-12T15:32:46Z</dcterms:modified>
</cp:coreProperties>
</file>