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Proxima Nova" panose="020B0604020202020204" charset="0"/>
      <p:regular r:id="rId21"/>
      <p:bold r:id="rId22"/>
      <p:italic r:id="rId23"/>
      <p:boldItalic r:id="rId2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10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194670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6260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71535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86137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48872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68908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5518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99343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33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73192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24409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1324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69937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74661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73379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86700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323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57343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42268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cxnSp>
        <p:nvCxnSpPr>
          <p:cNvPr id="9" name="Shape 9"/>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0" name="Shape 10"/>
          <p:cNvSpPr txBox="1">
            <a:spLocks noGrp="1"/>
          </p:cNvSpPr>
          <p:nvPr>
            <p:ph type="ctrTitle"/>
          </p:nvPr>
        </p:nvSpPr>
        <p:spPr>
          <a:xfrm>
            <a:off x="510450" y="1257300"/>
            <a:ext cx="8123100" cy="1588500"/>
          </a:xfrm>
          <a:prstGeom prst="rect">
            <a:avLst/>
          </a:prstGeom>
        </p:spPr>
        <p:txBody>
          <a:bodyPr lIns="91425" tIns="91425" rIns="91425" bIns="91425" anchor="b"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11" name="Shape 11"/>
          <p:cNvSpPr txBox="1">
            <a:spLocks noGrp="1"/>
          </p:cNvSpPr>
          <p:nvPr>
            <p:ph type="subTitle" idx="1"/>
          </p:nvPr>
        </p:nvSpPr>
        <p:spPr>
          <a:xfrm>
            <a:off x="510450" y="3182312"/>
            <a:ext cx="8123100" cy="629999"/>
          </a:xfrm>
          <a:prstGeom prst="rect">
            <a:avLst/>
          </a:prstGeom>
        </p:spPr>
        <p:txBody>
          <a:bodyPr lIns="91425" tIns="91425" rIns="91425" bIns="91425" anchor="t" anchorCtr="0"/>
          <a:lstStyle>
            <a:lvl1pPr>
              <a:lnSpc>
                <a:spcPct val="100000"/>
              </a:lnSpc>
              <a:spcBef>
                <a:spcPts val="0"/>
              </a:spcBef>
              <a:spcAft>
                <a:spcPts val="0"/>
              </a:spcAft>
              <a:buClr>
                <a:schemeClr val="lt1"/>
              </a:buClr>
              <a:buSzPct val="100000"/>
              <a:buNone/>
              <a:defRPr sz="2400">
                <a:solidFill>
                  <a:schemeClr val="lt1"/>
                </a:solidFill>
              </a:defRPr>
            </a:lvl1pPr>
            <a:lvl2pPr>
              <a:lnSpc>
                <a:spcPct val="100000"/>
              </a:lnSpc>
              <a:spcBef>
                <a:spcPts val="0"/>
              </a:spcBef>
              <a:spcAft>
                <a:spcPts val="0"/>
              </a:spcAft>
              <a:buClr>
                <a:schemeClr val="lt1"/>
              </a:buClr>
              <a:buSzPct val="100000"/>
              <a:buNone/>
              <a:defRPr sz="2400">
                <a:solidFill>
                  <a:schemeClr val="lt1"/>
                </a:solidFill>
              </a:defRPr>
            </a:lvl2pPr>
            <a:lvl3pPr>
              <a:lnSpc>
                <a:spcPct val="100000"/>
              </a:lnSpc>
              <a:spcBef>
                <a:spcPts val="0"/>
              </a:spcBef>
              <a:spcAft>
                <a:spcPts val="0"/>
              </a:spcAft>
              <a:buClr>
                <a:schemeClr val="lt1"/>
              </a:buClr>
              <a:buSzPct val="100000"/>
              <a:buNone/>
              <a:defRPr sz="2400">
                <a:solidFill>
                  <a:schemeClr val="lt1"/>
                </a:solidFill>
              </a:defRPr>
            </a:lvl3pPr>
            <a:lvl4pPr>
              <a:lnSpc>
                <a:spcPct val="100000"/>
              </a:lnSpc>
              <a:spcBef>
                <a:spcPts val="0"/>
              </a:spcBef>
              <a:spcAft>
                <a:spcPts val="0"/>
              </a:spcAft>
              <a:buClr>
                <a:schemeClr val="lt1"/>
              </a:buClr>
              <a:buSzPct val="100000"/>
              <a:buNone/>
              <a:defRPr sz="2400">
                <a:solidFill>
                  <a:schemeClr val="lt1"/>
                </a:solidFill>
              </a:defRPr>
            </a:lvl4pPr>
            <a:lvl5pPr>
              <a:lnSpc>
                <a:spcPct val="100000"/>
              </a:lnSpc>
              <a:spcBef>
                <a:spcPts val="0"/>
              </a:spcBef>
              <a:spcAft>
                <a:spcPts val="0"/>
              </a:spcAft>
              <a:buClr>
                <a:schemeClr val="lt1"/>
              </a:buClr>
              <a:buSzPct val="100000"/>
              <a:buNone/>
              <a:defRPr sz="2400">
                <a:solidFill>
                  <a:schemeClr val="lt1"/>
                </a:solidFill>
              </a:defRPr>
            </a:lvl5pPr>
            <a:lvl6pPr>
              <a:lnSpc>
                <a:spcPct val="100000"/>
              </a:lnSpc>
              <a:spcBef>
                <a:spcPts val="0"/>
              </a:spcBef>
              <a:spcAft>
                <a:spcPts val="0"/>
              </a:spcAft>
              <a:buClr>
                <a:schemeClr val="lt1"/>
              </a:buClr>
              <a:buSzPct val="100000"/>
              <a:buNone/>
              <a:defRPr sz="2400">
                <a:solidFill>
                  <a:schemeClr val="lt1"/>
                </a:solidFill>
              </a:defRPr>
            </a:lvl6pPr>
            <a:lvl7pPr>
              <a:lnSpc>
                <a:spcPct val="100000"/>
              </a:lnSpc>
              <a:spcBef>
                <a:spcPts val="0"/>
              </a:spcBef>
              <a:spcAft>
                <a:spcPts val="0"/>
              </a:spcAft>
              <a:buClr>
                <a:schemeClr val="lt1"/>
              </a:buClr>
              <a:buSzPct val="100000"/>
              <a:buNone/>
              <a:defRPr sz="2400">
                <a:solidFill>
                  <a:schemeClr val="lt1"/>
                </a:solidFill>
              </a:defRPr>
            </a:lvl7pPr>
            <a:lvl8pPr>
              <a:lnSpc>
                <a:spcPct val="100000"/>
              </a:lnSpc>
              <a:spcBef>
                <a:spcPts val="0"/>
              </a:spcBef>
              <a:spcAft>
                <a:spcPts val="0"/>
              </a:spcAft>
              <a:buClr>
                <a:schemeClr val="lt1"/>
              </a:buClr>
              <a:buSzPct val="100000"/>
              <a:buNone/>
              <a:defRPr sz="2400">
                <a:solidFill>
                  <a:schemeClr val="lt1"/>
                </a:solidFill>
              </a:defRPr>
            </a:lvl8pPr>
            <a:lvl9pPr>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49" name="Shape 49"/>
          <p:cNvSpPr txBox="1">
            <a:spLocks noGrp="1"/>
          </p:cNvSpPr>
          <p:nvPr>
            <p:ph type="title"/>
          </p:nvPr>
        </p:nvSpPr>
        <p:spPr>
          <a:xfrm>
            <a:off x="311700" y="991475"/>
            <a:ext cx="8520599" cy="1917899"/>
          </a:xfrm>
          <a:prstGeom prst="rect">
            <a:avLst/>
          </a:prstGeom>
        </p:spPr>
        <p:txBody>
          <a:bodyPr lIns="91425" tIns="91425" rIns="91425" bIns="91425" anchor="ctr" anchorCtr="0"/>
          <a:lstStyle>
            <a:lvl1pPr algn="ctr">
              <a:spcBef>
                <a:spcPts val="0"/>
              </a:spcBef>
              <a:buSzPct val="100000"/>
              <a:defRPr sz="14000" b="1"/>
            </a:lvl1pPr>
            <a:lvl2pPr algn="ctr">
              <a:spcBef>
                <a:spcPts val="0"/>
              </a:spcBef>
              <a:buSzPct val="100000"/>
              <a:defRPr sz="14000" b="1"/>
            </a:lvl2pPr>
            <a:lvl3pPr algn="ctr">
              <a:spcBef>
                <a:spcPts val="0"/>
              </a:spcBef>
              <a:buSzPct val="100000"/>
              <a:defRPr sz="14000" b="1"/>
            </a:lvl3pPr>
            <a:lvl4pPr algn="ctr">
              <a:spcBef>
                <a:spcPts val="0"/>
              </a:spcBef>
              <a:buSzPct val="100000"/>
              <a:defRPr sz="14000" b="1"/>
            </a:lvl4pPr>
            <a:lvl5pPr algn="ctr">
              <a:spcBef>
                <a:spcPts val="0"/>
              </a:spcBef>
              <a:buSzPct val="100000"/>
              <a:defRPr sz="14000" b="1"/>
            </a:lvl5pPr>
            <a:lvl6pPr algn="ctr">
              <a:spcBef>
                <a:spcPts val="0"/>
              </a:spcBef>
              <a:buSzPct val="100000"/>
              <a:defRPr sz="14000" b="1"/>
            </a:lvl6pPr>
            <a:lvl7pPr algn="ctr">
              <a:spcBef>
                <a:spcPts val="0"/>
              </a:spcBef>
              <a:buSzPct val="100000"/>
              <a:defRPr sz="14000" b="1"/>
            </a:lvl7pPr>
            <a:lvl8pPr algn="ctr">
              <a:spcBef>
                <a:spcPts val="0"/>
              </a:spcBef>
              <a:buSzPct val="100000"/>
              <a:defRPr sz="14000" b="1"/>
            </a:lvl8pPr>
            <a:lvl9pPr algn="ctr">
              <a:spcBef>
                <a:spcPts val="0"/>
              </a:spcBef>
              <a:buSzPct val="100000"/>
              <a:defRPr sz="14000" b="1"/>
            </a:lvl9pPr>
          </a:lstStyle>
          <a:p>
            <a:endParaRPr/>
          </a:p>
        </p:txBody>
      </p:sp>
      <p:sp>
        <p:nvSpPr>
          <p:cNvPr id="50" name="Shape 50"/>
          <p:cNvSpPr txBox="1">
            <a:spLocks noGrp="1"/>
          </p:cNvSpPr>
          <p:nvPr>
            <p:ph type="body" idx="1"/>
          </p:nvPr>
        </p:nvSpPr>
        <p:spPr>
          <a:xfrm>
            <a:off x="311700" y="3071300"/>
            <a:ext cx="8520599" cy="9017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cxnSp>
        <p:nvCxnSpPr>
          <p:cNvPr id="14" name="Shape 14"/>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5" name="Shape 15"/>
          <p:cNvSpPr txBox="1">
            <a:spLocks noGrp="1"/>
          </p:cNvSpPr>
          <p:nvPr>
            <p:ph type="title"/>
          </p:nvPr>
        </p:nvSpPr>
        <p:spPr>
          <a:xfrm>
            <a:off x="510450" y="2057400"/>
            <a:ext cx="8123100" cy="778800"/>
          </a:xfrm>
          <a:prstGeom prst="rect">
            <a:avLst/>
          </a:prstGeom>
        </p:spPr>
        <p:txBody>
          <a:bodyPr lIns="91425" tIns="91425" rIns="91425" bIns="91425" anchor="b" anchorCtr="0"/>
          <a:lstStyle>
            <a:lvl1pPr>
              <a:spcBef>
                <a:spcPts val="0"/>
              </a:spcBef>
              <a:buClr>
                <a:schemeClr val="lt1"/>
              </a:buClr>
              <a:buSzPct val="100000"/>
              <a:defRPr sz="3600">
                <a:solidFill>
                  <a:schemeClr val="lt1"/>
                </a:solidFill>
              </a:defRPr>
            </a:lvl1pPr>
            <a:lvl2pPr>
              <a:spcBef>
                <a:spcPts val="0"/>
              </a:spcBef>
              <a:buClr>
                <a:schemeClr val="lt1"/>
              </a:buClr>
              <a:buSzPct val="100000"/>
              <a:defRPr sz="3600">
                <a:solidFill>
                  <a:schemeClr val="lt1"/>
                </a:solidFill>
              </a:defRPr>
            </a:lvl2pPr>
            <a:lvl3pPr>
              <a:spcBef>
                <a:spcPts val="0"/>
              </a:spcBef>
              <a:buClr>
                <a:schemeClr val="lt1"/>
              </a:buClr>
              <a:buSzPct val="100000"/>
              <a:defRPr sz="3600">
                <a:solidFill>
                  <a:schemeClr val="lt1"/>
                </a:solidFill>
              </a:defRPr>
            </a:lvl3pPr>
            <a:lvl4pPr>
              <a:spcBef>
                <a:spcPts val="0"/>
              </a:spcBef>
              <a:buClr>
                <a:schemeClr val="lt1"/>
              </a:buClr>
              <a:buSzPct val="100000"/>
              <a:defRPr sz="3600">
                <a:solidFill>
                  <a:schemeClr val="lt1"/>
                </a:solidFill>
              </a:defRPr>
            </a:lvl4pPr>
            <a:lvl5pPr>
              <a:spcBef>
                <a:spcPts val="0"/>
              </a:spcBef>
              <a:buClr>
                <a:schemeClr val="lt1"/>
              </a:buClr>
              <a:buSzPct val="100000"/>
              <a:defRPr sz="3600">
                <a:solidFill>
                  <a:schemeClr val="lt1"/>
                </a:solidFill>
              </a:defRPr>
            </a:lvl5pPr>
            <a:lvl6pPr>
              <a:spcBef>
                <a:spcPts val="0"/>
              </a:spcBef>
              <a:buClr>
                <a:schemeClr val="lt1"/>
              </a:buClr>
              <a:buSzPct val="100000"/>
              <a:defRPr sz="3600">
                <a:solidFill>
                  <a:schemeClr val="lt1"/>
                </a:solidFill>
              </a:defRPr>
            </a:lvl6pPr>
            <a:lvl7pPr>
              <a:spcBef>
                <a:spcPts val="0"/>
              </a:spcBef>
              <a:buClr>
                <a:schemeClr val="lt1"/>
              </a:buClr>
              <a:buSzPct val="100000"/>
              <a:defRPr sz="3600">
                <a:solidFill>
                  <a:schemeClr val="lt1"/>
                </a:solidFill>
              </a:defRPr>
            </a:lvl7pPr>
            <a:lvl8pPr>
              <a:spcBef>
                <a:spcPts val="0"/>
              </a:spcBef>
              <a:buClr>
                <a:schemeClr val="lt1"/>
              </a:buClr>
              <a:buSzPct val="100000"/>
              <a:defRPr sz="3600">
                <a:solidFill>
                  <a:schemeClr val="lt1"/>
                </a:solidFill>
              </a:defRPr>
            </a:lvl8pPr>
            <a:lvl9pPr>
              <a:spcBef>
                <a:spcPts val="0"/>
              </a:spcBef>
              <a:buClr>
                <a:schemeClr val="lt1"/>
              </a:buClr>
              <a:buSzPct val="100000"/>
              <a:defRPr sz="3600">
                <a:solidFill>
                  <a:schemeClr val="lt1"/>
                </a:solidFill>
              </a:defRPr>
            </a:lvl9pPr>
          </a:lstStyle>
          <a:p>
            <a:endParaRPr/>
          </a:p>
        </p:txBody>
      </p:sp>
      <p:sp>
        <p:nvSpPr>
          <p:cNvPr id="16" name="Shape 1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19" name="Shape 19"/>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5" name="Shape 25"/>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2" name="Shape 32"/>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7975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572000" y="7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0" name="Shape 40"/>
          <p:cNvSpPr txBox="1">
            <a:spLocks noGrp="1"/>
          </p:cNvSpPr>
          <p:nvPr>
            <p:ph type="title"/>
          </p:nvPr>
        </p:nvSpPr>
        <p:spPr>
          <a:xfrm>
            <a:off x="265500" y="1205825"/>
            <a:ext cx="4045199" cy="1509599"/>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1" name="Shape 41"/>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6825"/>
            <a:ext cx="5998800" cy="598799"/>
          </a:xfrm>
          <a:prstGeom prst="rect">
            <a:avLst/>
          </a:prstGeom>
        </p:spPr>
        <p:txBody>
          <a:bodyPr lIns="91425" tIns="91425" rIns="91425" bIns="91425" anchor="ctr" anchorCtr="0"/>
          <a:lstStyle>
            <a:lvl1pPr>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jeopardylabs.com/play/lets-play-comma-jeopardy"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grammar.ccc.commnet.edu/grammar/quizzes/comma_quiz.htm" TargetMode="External"/><Relationship Id="rId5" Type="http://schemas.openxmlformats.org/officeDocument/2006/relationships/hyperlink" Target="http://www.softschools.com/quizzes/language_arts/punctuation_comma/quiz2140.html" TargetMode="External"/><Relationship Id="rId4" Type="http://schemas.openxmlformats.org/officeDocument/2006/relationships/hyperlink" Target="http://www2.ivcc.edu/eng1002/practice_comma_quiz.ht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udy.com/academy/lesson/punctuation-using-commas.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https://owl.english.purdue.edu/owl/resource/692/01/" TargetMode="External"/><Relationship Id="rId4" Type="http://schemas.openxmlformats.org/officeDocument/2006/relationships/hyperlink" Target="http://www.grammarbook.com/punctuation/commas.asp"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510450" y="1257300"/>
            <a:ext cx="8123100" cy="1588500"/>
          </a:xfrm>
          <a:prstGeom prst="rect">
            <a:avLst/>
          </a:prstGeom>
        </p:spPr>
        <p:txBody>
          <a:bodyPr lIns="91425" tIns="91425" rIns="91425" bIns="91425" anchor="b" anchorCtr="0">
            <a:noAutofit/>
          </a:bodyPr>
          <a:lstStyle/>
          <a:p>
            <a:pPr>
              <a:spcBef>
                <a:spcPts val="0"/>
              </a:spcBef>
              <a:buNone/>
            </a:pPr>
            <a:r>
              <a:rPr lang="en"/>
              <a:t>Commas in Grammar</a:t>
            </a:r>
          </a:p>
        </p:txBody>
      </p:sp>
      <p:sp>
        <p:nvSpPr>
          <p:cNvPr id="56" name="Shape 56"/>
          <p:cNvSpPr txBox="1">
            <a:spLocks noGrp="1"/>
          </p:cNvSpPr>
          <p:nvPr>
            <p:ph type="subTitle" idx="1"/>
          </p:nvPr>
        </p:nvSpPr>
        <p:spPr>
          <a:xfrm>
            <a:off x="510450" y="3182312"/>
            <a:ext cx="8123100" cy="629999"/>
          </a:xfrm>
          <a:prstGeom prst="rect">
            <a:avLst/>
          </a:prstGeom>
        </p:spPr>
        <p:txBody>
          <a:bodyPr lIns="91425" tIns="91425" rIns="91425" bIns="91425" anchor="t" anchorCtr="0">
            <a:noAutofit/>
          </a:bodyPr>
          <a:lstStyle/>
          <a:p>
            <a:pPr>
              <a:spcBef>
                <a:spcPts val="0"/>
              </a:spcBef>
              <a:buNone/>
            </a:pPr>
            <a:r>
              <a:rPr lang="en" sz="1800"/>
              <a:t>Hunter Haun, Joshua Mitchell, Maggie Smith, and Emily Snow </a:t>
            </a:r>
          </a:p>
        </p:txBody>
      </p:sp>
      <p:sp>
        <p:nvSpPr>
          <p:cNvPr id="57" name="Shape 57"/>
          <p:cNvSpPr txBox="1"/>
          <p:nvPr/>
        </p:nvSpPr>
        <p:spPr>
          <a:xfrm>
            <a:off x="704394" y="2119162"/>
            <a:ext cx="7735199" cy="9023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animEffect transition="in" filter="fade">
                                      <p:cBhvr>
                                        <p:cTn id="7" dur="1000"/>
                                        <p:tgtEl>
                                          <p:spTgt spid="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Practice </a:t>
            </a:r>
          </a:p>
        </p:txBody>
      </p:sp>
      <p:sp>
        <p:nvSpPr>
          <p:cNvPr id="111" name="Shape 111"/>
          <p:cNvSpPr txBox="1">
            <a:spLocks noGrp="1"/>
          </p:cNvSpPr>
          <p:nvPr>
            <p:ph type="body" idx="1"/>
          </p:nvPr>
        </p:nvSpPr>
        <p:spPr>
          <a:xfrm>
            <a:off x="311700" y="1152475"/>
            <a:ext cx="8520599" cy="3416400"/>
          </a:xfrm>
          <a:prstGeom prst="rect">
            <a:avLst/>
          </a:prstGeom>
        </p:spPr>
        <p:txBody>
          <a:bodyPr lIns="91425" tIns="91425" rIns="91425" bIns="91425" anchor="ctr" anchorCtr="0">
            <a:noAutofit/>
          </a:bodyPr>
          <a:lstStyle/>
          <a:p>
            <a:pPr algn="ctr" rtl="0">
              <a:spcBef>
                <a:spcPts val="0"/>
              </a:spcBef>
              <a:buNone/>
            </a:pPr>
            <a:r>
              <a:rPr lang="en" i="1"/>
              <a:t>Tom read the novel.  His friends watched the movie.</a:t>
            </a:r>
          </a:p>
          <a:p>
            <a:pPr algn="ctr">
              <a:spcBef>
                <a:spcPts val="0"/>
              </a:spcBef>
              <a:buNone/>
            </a:pPr>
            <a:r>
              <a:rPr lang="en"/>
              <a:t>Tom read the novel, but his friends watched the movie.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animEffect transition="in" filter="fade">
                                      <p:cBhvr>
                                        <p:cTn id="7" dur="1000"/>
                                        <p:tgtEl>
                                          <p:spTgt spid="1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xEl>
                                              <p:pRg st="1" end="1"/>
                                            </p:txEl>
                                          </p:spTgt>
                                        </p:tgtEl>
                                        <p:attrNameLst>
                                          <p:attrName>style.visibility</p:attrName>
                                        </p:attrNameLst>
                                      </p:cBhvr>
                                      <p:to>
                                        <p:strVal val="visible"/>
                                      </p:to>
                                    </p:set>
                                    <p:animEffect transition="in" filter="fade">
                                      <p:cBhvr>
                                        <p:cTn id="12" dur="1000"/>
                                        <p:tgtEl>
                                          <p:spTgt spid="1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Practice </a:t>
            </a:r>
          </a:p>
        </p:txBody>
      </p:sp>
      <p:sp>
        <p:nvSpPr>
          <p:cNvPr id="117" name="Shape 117"/>
          <p:cNvSpPr txBox="1">
            <a:spLocks noGrp="1"/>
          </p:cNvSpPr>
          <p:nvPr>
            <p:ph type="body" idx="1"/>
          </p:nvPr>
        </p:nvSpPr>
        <p:spPr>
          <a:xfrm>
            <a:off x="311700" y="1152475"/>
            <a:ext cx="8520599" cy="3416400"/>
          </a:xfrm>
          <a:prstGeom prst="rect">
            <a:avLst/>
          </a:prstGeom>
        </p:spPr>
        <p:txBody>
          <a:bodyPr lIns="91425" tIns="91425" rIns="91425" bIns="91425" anchor="ctr" anchorCtr="0">
            <a:noAutofit/>
          </a:bodyPr>
          <a:lstStyle/>
          <a:p>
            <a:pPr algn="ctr" rtl="0">
              <a:spcBef>
                <a:spcPts val="0"/>
              </a:spcBef>
              <a:buNone/>
            </a:pPr>
            <a:r>
              <a:rPr lang="en" i="1"/>
              <a:t>The festival was held today. It was cancelled due to rainy weather.</a:t>
            </a:r>
          </a:p>
          <a:p>
            <a:pPr lvl="0" algn="ctr" rtl="0">
              <a:spcBef>
                <a:spcPts val="0"/>
              </a:spcBef>
              <a:buNone/>
            </a:pPr>
            <a:r>
              <a:rPr lang="en"/>
              <a:t>The festival was held today, but it was cancelled due to rainy weather.</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1000"/>
                                        <p:tgtEl>
                                          <p:spTgt spid="1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7">
                                            <p:txEl>
                                              <p:pRg st="1" end="1"/>
                                            </p:txEl>
                                          </p:spTgt>
                                        </p:tgtEl>
                                        <p:attrNameLst>
                                          <p:attrName>style.visibility</p:attrName>
                                        </p:attrNameLst>
                                      </p:cBhvr>
                                      <p:to>
                                        <p:strVal val="visible"/>
                                      </p:to>
                                    </p:set>
                                    <p:animEffect transition="in" filter="fade">
                                      <p:cBhvr>
                                        <p:cTn id="12" dur="1000"/>
                                        <p:tgtEl>
                                          <p:spTgt spid="1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Practice </a:t>
            </a:r>
          </a:p>
        </p:txBody>
      </p:sp>
      <p:sp>
        <p:nvSpPr>
          <p:cNvPr id="123" name="Shape 123"/>
          <p:cNvSpPr txBox="1">
            <a:spLocks noGrp="1"/>
          </p:cNvSpPr>
          <p:nvPr>
            <p:ph type="body" idx="1"/>
          </p:nvPr>
        </p:nvSpPr>
        <p:spPr>
          <a:xfrm>
            <a:off x="311700" y="1152475"/>
            <a:ext cx="8520599" cy="3416400"/>
          </a:xfrm>
          <a:prstGeom prst="rect">
            <a:avLst/>
          </a:prstGeom>
        </p:spPr>
        <p:txBody>
          <a:bodyPr lIns="91425" tIns="91425" rIns="91425" bIns="91425" anchor="ctr" anchorCtr="0">
            <a:noAutofit/>
          </a:bodyPr>
          <a:lstStyle/>
          <a:p>
            <a:pPr algn="ctr" rtl="0">
              <a:spcBef>
                <a:spcPts val="0"/>
              </a:spcBef>
              <a:buNone/>
            </a:pPr>
            <a:r>
              <a:rPr lang="en" i="1"/>
              <a:t>My dog is old. My cat is still a kitten.</a:t>
            </a:r>
          </a:p>
          <a:p>
            <a:pPr lvl="0" algn="ctr" rtl="0">
              <a:spcBef>
                <a:spcPts val="0"/>
              </a:spcBef>
              <a:buNone/>
            </a:pPr>
            <a:r>
              <a:rPr lang="en"/>
              <a:t>My dog is old, but my cat is still a kitten.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animEffect transition="in" filter="fade">
                                      <p:cBhvr>
                                        <p:cTn id="7" dur="1000"/>
                                        <p:tgtEl>
                                          <p:spTgt spid="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3">
                                            <p:txEl>
                                              <p:pRg st="1" end="1"/>
                                            </p:txEl>
                                          </p:spTgt>
                                        </p:tgtEl>
                                        <p:attrNameLst>
                                          <p:attrName>style.visibility</p:attrName>
                                        </p:attrNameLst>
                                      </p:cBhvr>
                                      <p:to>
                                        <p:strVal val="visible"/>
                                      </p:to>
                                    </p:set>
                                    <p:animEffect transition="in" filter="fade">
                                      <p:cBhvr>
                                        <p:cTn id="12" dur="1000"/>
                                        <p:tgtEl>
                                          <p:spTgt spid="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Problems you may find in the PSAT</a:t>
            </a:r>
          </a:p>
        </p:txBody>
      </p:sp>
      <p:sp>
        <p:nvSpPr>
          <p:cNvPr id="129" name="Shape 12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One of Robert's role models is his father: a fireman, local hero, and small business </a:t>
            </a:r>
            <a:r>
              <a:rPr lang="en" u="sng"/>
              <a:t>owner, he started</a:t>
            </a:r>
            <a:r>
              <a:rPr lang="en"/>
              <a:t> a popular clothing retail store. </a:t>
            </a:r>
          </a:p>
          <a:p>
            <a:pPr marL="457200" lvl="0" indent="-228600" rtl="0">
              <a:spcBef>
                <a:spcPts val="0"/>
              </a:spcBef>
              <a:buAutoNum type="alphaUcPeriod"/>
            </a:pPr>
            <a:r>
              <a:rPr lang="en"/>
              <a:t>owner who started</a:t>
            </a:r>
          </a:p>
          <a:p>
            <a:pPr marL="457200" lvl="0" indent="-228600" rtl="0">
              <a:spcBef>
                <a:spcPts val="0"/>
              </a:spcBef>
              <a:buAutoNum type="alphaUcPeriod"/>
            </a:pPr>
            <a:r>
              <a:rPr lang="en"/>
              <a:t>owner, starting</a:t>
            </a:r>
          </a:p>
          <a:p>
            <a:pPr marL="457200" lvl="0" indent="-228600" rtl="0">
              <a:spcBef>
                <a:spcPts val="0"/>
              </a:spcBef>
              <a:buAutoNum type="alphaUcPeriod"/>
            </a:pPr>
            <a:r>
              <a:rPr lang="en"/>
              <a:t>owner having started</a:t>
            </a:r>
          </a:p>
          <a:p>
            <a:pPr marL="457200" lvl="0" indent="-228600" rtl="0">
              <a:spcBef>
                <a:spcPts val="0"/>
              </a:spcBef>
              <a:buAutoNum type="alphaUcPeriod"/>
            </a:pPr>
            <a:r>
              <a:rPr lang="en"/>
              <a:t>owner, having started</a:t>
            </a:r>
          </a:p>
          <a:p>
            <a:pPr marL="457200" lvl="0" indent="-228600" rtl="0">
              <a:spcBef>
                <a:spcPts val="0"/>
              </a:spcBef>
              <a:buAutoNum type="alphaUcPeriod"/>
            </a:pPr>
            <a:r>
              <a:rPr lang="en"/>
              <a:t>owner, he started</a:t>
            </a:r>
          </a:p>
        </p:txBody>
      </p:sp>
      <p:sp>
        <p:nvSpPr>
          <p:cNvPr id="130" name="Shape 130"/>
          <p:cNvSpPr txBox="1"/>
          <p:nvPr/>
        </p:nvSpPr>
        <p:spPr>
          <a:xfrm>
            <a:off x="2153250" y="2134975"/>
            <a:ext cx="4837499" cy="1451399"/>
          </a:xfrm>
          <a:prstGeom prst="rect">
            <a:avLst/>
          </a:prstGeom>
          <a:noFill/>
          <a:ln>
            <a:noFill/>
          </a:ln>
        </p:spPr>
        <p:txBody>
          <a:bodyPr lIns="91425" tIns="91425" rIns="91425" bIns="91425" anchor="ctr" anchorCtr="0">
            <a:noAutofit/>
          </a:bodyPr>
          <a:lstStyle/>
          <a:p>
            <a:pPr algn="ctr" rtl="0">
              <a:lnSpc>
                <a:spcPct val="115000"/>
              </a:lnSpc>
              <a:spcBef>
                <a:spcPts val="0"/>
              </a:spcBef>
              <a:spcAft>
                <a:spcPts val="1600"/>
              </a:spcAft>
              <a:buNone/>
            </a:pPr>
            <a:r>
              <a:rPr lang="en" sz="1800">
                <a:solidFill>
                  <a:schemeClr val="accent3"/>
                </a:solidFill>
                <a:latin typeface="Proxima Nova"/>
                <a:ea typeface="Proxima Nova"/>
                <a:cs typeface="Proxima Nova"/>
                <a:sym typeface="Proxima Nova"/>
              </a:rPr>
              <a:t>Correct Answer:</a:t>
            </a:r>
          </a:p>
          <a:p>
            <a:pPr lvl="0" algn="ctr" rtl="0">
              <a:lnSpc>
                <a:spcPct val="115000"/>
              </a:lnSpc>
              <a:spcBef>
                <a:spcPts val="0"/>
              </a:spcBef>
              <a:spcAft>
                <a:spcPts val="1600"/>
              </a:spcAft>
              <a:buNone/>
            </a:pPr>
            <a:r>
              <a:rPr lang="en" sz="1800">
                <a:solidFill>
                  <a:schemeClr val="accent3"/>
                </a:solidFill>
                <a:latin typeface="Proxima Nova"/>
                <a:ea typeface="Proxima Nova"/>
                <a:cs typeface="Proxima Nova"/>
                <a:sym typeface="Proxima Nova"/>
              </a:rPr>
              <a:t>E.  owner, he started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1000"/>
                                        <p:tgtEl>
                                          <p:spTgt spid="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xEl>
                                              <p:pRg st="1" end="1"/>
                                            </p:txEl>
                                          </p:spTgt>
                                        </p:tgtEl>
                                        <p:attrNameLst>
                                          <p:attrName>style.visibility</p:attrName>
                                        </p:attrNameLst>
                                      </p:cBhvr>
                                      <p:to>
                                        <p:strVal val="visible"/>
                                      </p:to>
                                    </p:set>
                                    <p:animEffect transition="in" filter="fade">
                                      <p:cBhvr>
                                        <p:cTn id="12" dur="1000"/>
                                        <p:tgtEl>
                                          <p:spTgt spid="1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
                                            <p:txEl>
                                              <p:pRg st="2" end="2"/>
                                            </p:txEl>
                                          </p:spTgt>
                                        </p:tgtEl>
                                        <p:attrNameLst>
                                          <p:attrName>style.visibility</p:attrName>
                                        </p:attrNameLst>
                                      </p:cBhvr>
                                      <p:to>
                                        <p:strVal val="visible"/>
                                      </p:to>
                                    </p:set>
                                    <p:animEffect transition="in" filter="fade">
                                      <p:cBhvr>
                                        <p:cTn id="17" dur="1000"/>
                                        <p:tgtEl>
                                          <p:spTgt spid="1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9">
                                            <p:txEl>
                                              <p:pRg st="3" end="3"/>
                                            </p:txEl>
                                          </p:spTgt>
                                        </p:tgtEl>
                                        <p:attrNameLst>
                                          <p:attrName>style.visibility</p:attrName>
                                        </p:attrNameLst>
                                      </p:cBhvr>
                                      <p:to>
                                        <p:strVal val="visible"/>
                                      </p:to>
                                    </p:set>
                                    <p:animEffect transition="in" filter="fade">
                                      <p:cBhvr>
                                        <p:cTn id="22" dur="1000"/>
                                        <p:tgtEl>
                                          <p:spTgt spid="1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9">
                                            <p:txEl>
                                              <p:pRg st="4" end="4"/>
                                            </p:txEl>
                                          </p:spTgt>
                                        </p:tgtEl>
                                        <p:attrNameLst>
                                          <p:attrName>style.visibility</p:attrName>
                                        </p:attrNameLst>
                                      </p:cBhvr>
                                      <p:to>
                                        <p:strVal val="visible"/>
                                      </p:to>
                                    </p:set>
                                    <p:animEffect transition="in" filter="fade">
                                      <p:cBhvr>
                                        <p:cTn id="27" dur="1000"/>
                                        <p:tgtEl>
                                          <p:spTgt spid="1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9">
                                            <p:txEl>
                                              <p:pRg st="5" end="5"/>
                                            </p:txEl>
                                          </p:spTgt>
                                        </p:tgtEl>
                                        <p:attrNameLst>
                                          <p:attrName>style.visibility</p:attrName>
                                        </p:attrNameLst>
                                      </p:cBhvr>
                                      <p:to>
                                        <p:strVal val="visible"/>
                                      </p:to>
                                    </p:set>
                                    <p:animEffect transition="in" filter="fade">
                                      <p:cBhvr>
                                        <p:cTn id="32" dur="1000"/>
                                        <p:tgtEl>
                                          <p:spTgt spid="12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1000"/>
                                        <p:tgtEl>
                                          <p:spTgt spid="129"/>
                                        </p:tgtEl>
                                      </p:cBhvr>
                                    </p:animEffect>
                                    <p:set>
                                      <p:cBhvr>
                                        <p:cTn id="37" dur="1" fill="hold">
                                          <p:stCondLst>
                                            <p:cond delay="1000"/>
                                          </p:stCondLst>
                                        </p:cTn>
                                        <p:tgtEl>
                                          <p:spTgt spid="129"/>
                                        </p:tgtEl>
                                        <p:attrNameLst>
                                          <p:attrName>style.visibility</p:attrName>
                                        </p:attrNameLst>
                                      </p:cBhvr>
                                      <p:to>
                                        <p:strVal val="hidden"/>
                                      </p:to>
                                    </p:se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130">
                                            <p:txEl>
                                              <p:pRg st="0" end="0"/>
                                            </p:txEl>
                                          </p:spTgt>
                                        </p:tgtEl>
                                        <p:attrNameLst>
                                          <p:attrName>style.visibility</p:attrName>
                                        </p:attrNameLst>
                                      </p:cBhvr>
                                      <p:to>
                                        <p:strVal val="visible"/>
                                      </p:to>
                                    </p:set>
                                    <p:animEffect transition="in" filter="fade">
                                      <p:cBhvr>
                                        <p:cTn id="41" dur="1000"/>
                                        <p:tgtEl>
                                          <p:spTgt spid="130">
                                            <p:txEl>
                                              <p:pRg st="0" end="0"/>
                                            </p:txEl>
                                          </p:spTgt>
                                        </p:tgtEl>
                                      </p:cBhvr>
                                    </p:animEffect>
                                  </p:childTnLst>
                                </p:cTn>
                              </p:par>
                            </p:childTnLst>
                          </p:cTn>
                        </p:par>
                        <p:par>
                          <p:cTn id="42" fill="hold">
                            <p:stCondLst>
                              <p:cond delay="2000"/>
                            </p:stCondLst>
                            <p:childTnLst>
                              <p:par>
                                <p:cTn id="43" presetID="10" presetClass="entr" presetSubtype="0" fill="hold" nodeType="afterEffect">
                                  <p:stCondLst>
                                    <p:cond delay="0"/>
                                  </p:stCondLst>
                                  <p:childTnLst>
                                    <p:set>
                                      <p:cBhvr>
                                        <p:cTn id="44" dur="1" fill="hold">
                                          <p:stCondLst>
                                            <p:cond delay="0"/>
                                          </p:stCondLst>
                                        </p:cTn>
                                        <p:tgtEl>
                                          <p:spTgt spid="130">
                                            <p:txEl>
                                              <p:pRg st="1" end="1"/>
                                            </p:txEl>
                                          </p:spTgt>
                                        </p:tgtEl>
                                        <p:attrNameLst>
                                          <p:attrName>style.visibility</p:attrName>
                                        </p:attrNameLst>
                                      </p:cBhvr>
                                      <p:to>
                                        <p:strVal val="visible"/>
                                      </p:to>
                                    </p:set>
                                    <p:animEffect transition="in" filter="fade">
                                      <p:cBhvr>
                                        <p:cTn id="45" dur="1000"/>
                                        <p:tgtEl>
                                          <p:spTgt spid="1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Problems you may find in the PSAT</a:t>
            </a:r>
          </a:p>
        </p:txBody>
      </p:sp>
      <p:sp>
        <p:nvSpPr>
          <p:cNvPr id="136" name="Shape 13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u="sng"/>
              <a:t>I find myself very drawn to the sea, I try to visit it often.</a:t>
            </a:r>
          </a:p>
          <a:p>
            <a:pPr marL="457200" lvl="0" indent="-228600" rtl="0">
              <a:spcBef>
                <a:spcPts val="0"/>
              </a:spcBef>
              <a:buAutoNum type="alphaUcPeriod"/>
            </a:pPr>
            <a:r>
              <a:rPr lang="en"/>
              <a:t>To find myself very drawn to the sea, I try to visit it often.</a:t>
            </a:r>
          </a:p>
          <a:p>
            <a:pPr marL="457200" lvl="0" indent="-228600" rtl="0">
              <a:spcBef>
                <a:spcPts val="0"/>
              </a:spcBef>
              <a:buAutoNum type="alphaUcPeriod"/>
            </a:pPr>
            <a:r>
              <a:rPr lang="en"/>
              <a:t>I, finding myself very drawn to the sea, I try to visit it often.</a:t>
            </a:r>
          </a:p>
          <a:p>
            <a:pPr marL="457200" lvl="0" indent="-228600" rtl="0">
              <a:spcBef>
                <a:spcPts val="0"/>
              </a:spcBef>
              <a:buAutoNum type="alphaUcPeriod"/>
            </a:pPr>
            <a:r>
              <a:rPr lang="en"/>
              <a:t>I find myself very drawn to the sea; I try to visit it often.</a:t>
            </a:r>
          </a:p>
          <a:p>
            <a:pPr marL="457200" lvl="0" indent="-228600" rtl="0">
              <a:spcBef>
                <a:spcPts val="0"/>
              </a:spcBef>
              <a:buAutoNum type="alphaUcPeriod"/>
            </a:pPr>
            <a:r>
              <a:rPr lang="en"/>
              <a:t>I find myself, and very drawn to the sea, so I try to visit it often.</a:t>
            </a:r>
          </a:p>
          <a:p>
            <a:pPr marL="457200" lvl="0" indent="-228600" rtl="0">
              <a:spcBef>
                <a:spcPts val="0"/>
              </a:spcBef>
              <a:buAutoNum type="alphaUcPeriod"/>
            </a:pPr>
            <a:r>
              <a:rPr lang="en"/>
              <a:t>I find myself very drawn to the sea, I try to visit it often.</a:t>
            </a:r>
          </a:p>
        </p:txBody>
      </p:sp>
      <p:sp>
        <p:nvSpPr>
          <p:cNvPr id="137" name="Shape 137"/>
          <p:cNvSpPr txBox="1"/>
          <p:nvPr/>
        </p:nvSpPr>
        <p:spPr>
          <a:xfrm>
            <a:off x="1699050" y="2011200"/>
            <a:ext cx="5745900" cy="1121099"/>
          </a:xfrm>
          <a:prstGeom prst="rect">
            <a:avLst/>
          </a:prstGeom>
          <a:noFill/>
          <a:ln>
            <a:noFill/>
          </a:ln>
        </p:spPr>
        <p:txBody>
          <a:bodyPr lIns="91425" tIns="91425" rIns="91425" bIns="91425" anchor="ctr" anchorCtr="0">
            <a:noAutofit/>
          </a:bodyPr>
          <a:lstStyle/>
          <a:p>
            <a:pPr algn="ctr" rtl="0">
              <a:lnSpc>
                <a:spcPct val="115000"/>
              </a:lnSpc>
              <a:spcBef>
                <a:spcPts val="0"/>
              </a:spcBef>
              <a:spcAft>
                <a:spcPts val="1600"/>
              </a:spcAft>
              <a:buNone/>
            </a:pPr>
            <a:r>
              <a:rPr lang="en" sz="1800">
                <a:solidFill>
                  <a:schemeClr val="accent3"/>
                </a:solidFill>
                <a:latin typeface="Proxima Nova"/>
                <a:ea typeface="Proxima Nova"/>
                <a:cs typeface="Proxima Nova"/>
                <a:sym typeface="Proxima Nova"/>
              </a:rPr>
              <a:t>Correct Answer:</a:t>
            </a:r>
          </a:p>
          <a:p>
            <a:pPr lvl="0" algn="ctr" rtl="0">
              <a:lnSpc>
                <a:spcPct val="115000"/>
              </a:lnSpc>
              <a:spcBef>
                <a:spcPts val="0"/>
              </a:spcBef>
              <a:spcAft>
                <a:spcPts val="1600"/>
              </a:spcAft>
              <a:buNone/>
            </a:pPr>
            <a:r>
              <a:rPr lang="en" sz="1800">
                <a:solidFill>
                  <a:schemeClr val="accent3"/>
                </a:solidFill>
                <a:latin typeface="Proxima Nova"/>
                <a:ea typeface="Proxima Nova"/>
                <a:cs typeface="Proxima Nova"/>
                <a:sym typeface="Proxima Nova"/>
              </a:rPr>
              <a:t>C.  I find myself very drawn to the sea; I try to visit it often.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animEffect transition="in" filter="fade">
                                      <p:cBhvr>
                                        <p:cTn id="7" dur="1000"/>
                                        <p:tgtEl>
                                          <p:spTgt spid="1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6">
                                            <p:txEl>
                                              <p:pRg st="1" end="1"/>
                                            </p:txEl>
                                          </p:spTgt>
                                        </p:tgtEl>
                                        <p:attrNameLst>
                                          <p:attrName>style.visibility</p:attrName>
                                        </p:attrNameLst>
                                      </p:cBhvr>
                                      <p:to>
                                        <p:strVal val="visible"/>
                                      </p:to>
                                    </p:set>
                                    <p:animEffect transition="in" filter="fade">
                                      <p:cBhvr>
                                        <p:cTn id="12" dur="1000"/>
                                        <p:tgtEl>
                                          <p:spTgt spid="1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6">
                                            <p:txEl>
                                              <p:pRg st="2" end="2"/>
                                            </p:txEl>
                                          </p:spTgt>
                                        </p:tgtEl>
                                        <p:attrNameLst>
                                          <p:attrName>style.visibility</p:attrName>
                                        </p:attrNameLst>
                                      </p:cBhvr>
                                      <p:to>
                                        <p:strVal val="visible"/>
                                      </p:to>
                                    </p:set>
                                    <p:animEffect transition="in" filter="fade">
                                      <p:cBhvr>
                                        <p:cTn id="17" dur="1000"/>
                                        <p:tgtEl>
                                          <p:spTgt spid="1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6">
                                            <p:txEl>
                                              <p:pRg st="3" end="3"/>
                                            </p:txEl>
                                          </p:spTgt>
                                        </p:tgtEl>
                                        <p:attrNameLst>
                                          <p:attrName>style.visibility</p:attrName>
                                        </p:attrNameLst>
                                      </p:cBhvr>
                                      <p:to>
                                        <p:strVal val="visible"/>
                                      </p:to>
                                    </p:set>
                                    <p:animEffect transition="in" filter="fade">
                                      <p:cBhvr>
                                        <p:cTn id="22" dur="1000"/>
                                        <p:tgtEl>
                                          <p:spTgt spid="1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6">
                                            <p:txEl>
                                              <p:pRg st="4" end="4"/>
                                            </p:txEl>
                                          </p:spTgt>
                                        </p:tgtEl>
                                        <p:attrNameLst>
                                          <p:attrName>style.visibility</p:attrName>
                                        </p:attrNameLst>
                                      </p:cBhvr>
                                      <p:to>
                                        <p:strVal val="visible"/>
                                      </p:to>
                                    </p:set>
                                    <p:animEffect transition="in" filter="fade">
                                      <p:cBhvr>
                                        <p:cTn id="27" dur="1000"/>
                                        <p:tgtEl>
                                          <p:spTgt spid="13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6">
                                            <p:txEl>
                                              <p:pRg st="5" end="5"/>
                                            </p:txEl>
                                          </p:spTgt>
                                        </p:tgtEl>
                                        <p:attrNameLst>
                                          <p:attrName>style.visibility</p:attrName>
                                        </p:attrNameLst>
                                      </p:cBhvr>
                                      <p:to>
                                        <p:strVal val="visible"/>
                                      </p:to>
                                    </p:set>
                                    <p:animEffect transition="in" filter="fade">
                                      <p:cBhvr>
                                        <p:cTn id="32" dur="1000"/>
                                        <p:tgtEl>
                                          <p:spTgt spid="13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1000"/>
                                        <p:tgtEl>
                                          <p:spTgt spid="136"/>
                                        </p:tgtEl>
                                      </p:cBhvr>
                                    </p:animEffect>
                                    <p:set>
                                      <p:cBhvr>
                                        <p:cTn id="37" dur="1" fill="hold">
                                          <p:stCondLst>
                                            <p:cond delay="1000"/>
                                          </p:stCondLst>
                                        </p:cTn>
                                        <p:tgtEl>
                                          <p:spTgt spid="136"/>
                                        </p:tgtEl>
                                        <p:attrNameLst>
                                          <p:attrName>style.visibility</p:attrName>
                                        </p:attrNameLst>
                                      </p:cBhvr>
                                      <p:to>
                                        <p:strVal val="hidden"/>
                                      </p:to>
                                    </p:se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137">
                                            <p:txEl>
                                              <p:pRg st="0" end="0"/>
                                            </p:txEl>
                                          </p:spTgt>
                                        </p:tgtEl>
                                        <p:attrNameLst>
                                          <p:attrName>style.visibility</p:attrName>
                                        </p:attrNameLst>
                                      </p:cBhvr>
                                      <p:to>
                                        <p:strVal val="visible"/>
                                      </p:to>
                                    </p:set>
                                    <p:animEffect transition="in" filter="fade">
                                      <p:cBhvr>
                                        <p:cTn id="41" dur="1000"/>
                                        <p:tgtEl>
                                          <p:spTgt spid="137">
                                            <p:txEl>
                                              <p:pRg st="0" end="0"/>
                                            </p:txEl>
                                          </p:spTgt>
                                        </p:tgtEl>
                                      </p:cBhvr>
                                    </p:animEffect>
                                  </p:childTnLst>
                                </p:cTn>
                              </p:par>
                            </p:childTnLst>
                          </p:cTn>
                        </p:par>
                        <p:par>
                          <p:cTn id="42" fill="hold">
                            <p:stCondLst>
                              <p:cond delay="2000"/>
                            </p:stCondLst>
                            <p:childTnLst>
                              <p:par>
                                <p:cTn id="43" presetID="10" presetClass="entr" presetSubtype="0" fill="hold" nodeType="afterEffect">
                                  <p:stCondLst>
                                    <p:cond delay="0"/>
                                  </p:stCondLst>
                                  <p:childTnLst>
                                    <p:set>
                                      <p:cBhvr>
                                        <p:cTn id="44" dur="1" fill="hold">
                                          <p:stCondLst>
                                            <p:cond delay="0"/>
                                          </p:stCondLst>
                                        </p:cTn>
                                        <p:tgtEl>
                                          <p:spTgt spid="137">
                                            <p:txEl>
                                              <p:pRg st="1" end="1"/>
                                            </p:txEl>
                                          </p:spTgt>
                                        </p:tgtEl>
                                        <p:attrNameLst>
                                          <p:attrName>style.visibility</p:attrName>
                                        </p:attrNameLst>
                                      </p:cBhvr>
                                      <p:to>
                                        <p:strVal val="visible"/>
                                      </p:to>
                                    </p:set>
                                    <p:animEffect transition="in" filter="fade">
                                      <p:cBhvr>
                                        <p:cTn id="45" dur="1000"/>
                                        <p:tgtEl>
                                          <p:spTgt spid="1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Problems you may find in the PSAT</a:t>
            </a:r>
          </a:p>
        </p:txBody>
      </p:sp>
      <p:sp>
        <p:nvSpPr>
          <p:cNvPr id="143" name="Shape 14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The world is full of contradictions and I am full of them as well.  Every person has their </a:t>
            </a:r>
            <a:r>
              <a:rPr lang="en" u="sng"/>
              <a:t>quirks and I am no</a:t>
            </a:r>
            <a:r>
              <a:rPr lang="en"/>
              <a:t> exception.  I love sports but I am also lazy I love animals, but I am not a vegetarian and I love teaching but I hate taking classes.  With all these contradictions how does a person like me make sense?  I would love to enlighten you!</a:t>
            </a:r>
          </a:p>
          <a:p>
            <a:pPr marL="457200" lvl="0" indent="-228600" rtl="0">
              <a:spcBef>
                <a:spcPts val="0"/>
              </a:spcBef>
              <a:buAutoNum type="alphaUcPeriod"/>
            </a:pPr>
            <a:r>
              <a:rPr lang="en"/>
              <a:t>quirks: and I am no</a:t>
            </a:r>
          </a:p>
          <a:p>
            <a:pPr marL="457200" lvl="0" indent="-228600" rtl="0">
              <a:spcBef>
                <a:spcPts val="0"/>
              </a:spcBef>
              <a:buAutoNum type="alphaUcPeriod"/>
            </a:pPr>
            <a:r>
              <a:rPr lang="en"/>
              <a:t>quirks, I am no</a:t>
            </a:r>
          </a:p>
          <a:p>
            <a:pPr marL="457200" lvl="0" indent="-228600" rtl="0">
              <a:spcBef>
                <a:spcPts val="0"/>
              </a:spcBef>
              <a:buAutoNum type="alphaUcPeriod"/>
            </a:pPr>
            <a:r>
              <a:rPr lang="en"/>
              <a:t>quirks being I am no</a:t>
            </a:r>
          </a:p>
          <a:p>
            <a:pPr marL="457200" lvl="0" indent="-228600" rtl="0">
              <a:spcBef>
                <a:spcPts val="0"/>
              </a:spcBef>
              <a:buAutoNum type="alphaUcPeriod"/>
            </a:pPr>
            <a:r>
              <a:rPr lang="en"/>
              <a:t>quirks, and I am no</a:t>
            </a:r>
          </a:p>
          <a:p>
            <a:pPr marL="457200" lvl="0" indent="-228600" rtl="0">
              <a:spcBef>
                <a:spcPts val="0"/>
              </a:spcBef>
              <a:buAutoNum type="alphaUcPeriod"/>
            </a:pPr>
            <a:r>
              <a:rPr lang="en"/>
              <a:t>[No Change]</a:t>
            </a:r>
          </a:p>
        </p:txBody>
      </p:sp>
      <p:sp>
        <p:nvSpPr>
          <p:cNvPr id="144" name="Shape 144"/>
          <p:cNvSpPr txBox="1"/>
          <p:nvPr/>
        </p:nvSpPr>
        <p:spPr>
          <a:xfrm>
            <a:off x="3141600" y="2374975"/>
            <a:ext cx="2860799" cy="971399"/>
          </a:xfrm>
          <a:prstGeom prst="rect">
            <a:avLst/>
          </a:prstGeom>
          <a:noFill/>
          <a:ln>
            <a:noFill/>
          </a:ln>
        </p:spPr>
        <p:txBody>
          <a:bodyPr lIns="91425" tIns="91425" rIns="91425" bIns="91425" anchor="ctr" anchorCtr="0">
            <a:noAutofit/>
          </a:bodyPr>
          <a:lstStyle/>
          <a:p>
            <a:pPr algn="ctr" rtl="0">
              <a:lnSpc>
                <a:spcPct val="115000"/>
              </a:lnSpc>
              <a:spcBef>
                <a:spcPts val="0"/>
              </a:spcBef>
              <a:spcAft>
                <a:spcPts val="1600"/>
              </a:spcAft>
              <a:buNone/>
            </a:pPr>
            <a:r>
              <a:rPr lang="en" sz="1800">
                <a:solidFill>
                  <a:schemeClr val="accent3"/>
                </a:solidFill>
                <a:latin typeface="Proxima Nova"/>
                <a:ea typeface="Proxima Nova"/>
                <a:cs typeface="Proxima Nova"/>
                <a:sym typeface="Proxima Nova"/>
              </a:rPr>
              <a:t>Correct Answer:</a:t>
            </a:r>
          </a:p>
          <a:p>
            <a:pPr lvl="0" algn="ctr" rtl="0">
              <a:lnSpc>
                <a:spcPct val="115000"/>
              </a:lnSpc>
              <a:spcBef>
                <a:spcPts val="0"/>
              </a:spcBef>
              <a:spcAft>
                <a:spcPts val="1600"/>
              </a:spcAft>
              <a:buNone/>
            </a:pPr>
            <a:r>
              <a:rPr lang="en" sz="1800">
                <a:solidFill>
                  <a:schemeClr val="accent3"/>
                </a:solidFill>
                <a:latin typeface="Proxima Nova"/>
                <a:ea typeface="Proxima Nova"/>
                <a:cs typeface="Proxima Nova"/>
                <a:sym typeface="Proxima Nova"/>
              </a:rPr>
              <a:t>D.  quirks, and I am no</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animEffect transition="in" filter="fade">
                                      <p:cBhvr>
                                        <p:cTn id="7" dur="1000"/>
                                        <p:tgtEl>
                                          <p:spTgt spid="1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
                                            <p:txEl>
                                              <p:pRg st="1" end="1"/>
                                            </p:txEl>
                                          </p:spTgt>
                                        </p:tgtEl>
                                        <p:attrNameLst>
                                          <p:attrName>style.visibility</p:attrName>
                                        </p:attrNameLst>
                                      </p:cBhvr>
                                      <p:to>
                                        <p:strVal val="visible"/>
                                      </p:to>
                                    </p:set>
                                    <p:animEffect transition="in" filter="fade">
                                      <p:cBhvr>
                                        <p:cTn id="12" dur="1000"/>
                                        <p:tgtEl>
                                          <p:spTgt spid="1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
                                            <p:txEl>
                                              <p:pRg st="2" end="2"/>
                                            </p:txEl>
                                          </p:spTgt>
                                        </p:tgtEl>
                                        <p:attrNameLst>
                                          <p:attrName>style.visibility</p:attrName>
                                        </p:attrNameLst>
                                      </p:cBhvr>
                                      <p:to>
                                        <p:strVal val="visible"/>
                                      </p:to>
                                    </p:set>
                                    <p:animEffect transition="in" filter="fade">
                                      <p:cBhvr>
                                        <p:cTn id="17" dur="1000"/>
                                        <p:tgtEl>
                                          <p:spTgt spid="1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
                                            <p:txEl>
                                              <p:pRg st="3" end="3"/>
                                            </p:txEl>
                                          </p:spTgt>
                                        </p:tgtEl>
                                        <p:attrNameLst>
                                          <p:attrName>style.visibility</p:attrName>
                                        </p:attrNameLst>
                                      </p:cBhvr>
                                      <p:to>
                                        <p:strVal val="visible"/>
                                      </p:to>
                                    </p:set>
                                    <p:animEffect transition="in" filter="fade">
                                      <p:cBhvr>
                                        <p:cTn id="22" dur="1000"/>
                                        <p:tgtEl>
                                          <p:spTgt spid="1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3">
                                            <p:txEl>
                                              <p:pRg st="4" end="4"/>
                                            </p:txEl>
                                          </p:spTgt>
                                        </p:tgtEl>
                                        <p:attrNameLst>
                                          <p:attrName>style.visibility</p:attrName>
                                        </p:attrNameLst>
                                      </p:cBhvr>
                                      <p:to>
                                        <p:strVal val="visible"/>
                                      </p:to>
                                    </p:set>
                                    <p:animEffect transition="in" filter="fade">
                                      <p:cBhvr>
                                        <p:cTn id="27" dur="1000"/>
                                        <p:tgtEl>
                                          <p:spTgt spid="1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3">
                                            <p:txEl>
                                              <p:pRg st="5" end="5"/>
                                            </p:txEl>
                                          </p:spTgt>
                                        </p:tgtEl>
                                        <p:attrNameLst>
                                          <p:attrName>style.visibility</p:attrName>
                                        </p:attrNameLst>
                                      </p:cBhvr>
                                      <p:to>
                                        <p:strVal val="visible"/>
                                      </p:to>
                                    </p:set>
                                    <p:animEffect transition="in" filter="fade">
                                      <p:cBhvr>
                                        <p:cTn id="32" dur="1000"/>
                                        <p:tgtEl>
                                          <p:spTgt spid="1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1000"/>
                                        <p:tgtEl>
                                          <p:spTgt spid="143"/>
                                        </p:tgtEl>
                                      </p:cBhvr>
                                    </p:animEffect>
                                    <p:set>
                                      <p:cBhvr>
                                        <p:cTn id="37" dur="1" fill="hold">
                                          <p:stCondLst>
                                            <p:cond delay="1000"/>
                                          </p:stCondLst>
                                        </p:cTn>
                                        <p:tgtEl>
                                          <p:spTgt spid="143"/>
                                        </p:tgtEl>
                                        <p:attrNameLst>
                                          <p:attrName>style.visibility</p:attrName>
                                        </p:attrNameLst>
                                      </p:cBhvr>
                                      <p:to>
                                        <p:strVal val="hidden"/>
                                      </p:to>
                                    </p:se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144">
                                            <p:txEl>
                                              <p:pRg st="0" end="0"/>
                                            </p:txEl>
                                          </p:spTgt>
                                        </p:tgtEl>
                                        <p:attrNameLst>
                                          <p:attrName>style.visibility</p:attrName>
                                        </p:attrNameLst>
                                      </p:cBhvr>
                                      <p:to>
                                        <p:strVal val="visible"/>
                                      </p:to>
                                    </p:set>
                                    <p:animEffect transition="in" filter="fade">
                                      <p:cBhvr>
                                        <p:cTn id="41" dur="1000"/>
                                        <p:tgtEl>
                                          <p:spTgt spid="144">
                                            <p:txEl>
                                              <p:pRg st="0" end="0"/>
                                            </p:txEl>
                                          </p:spTgt>
                                        </p:tgtEl>
                                      </p:cBhvr>
                                    </p:animEffect>
                                  </p:childTnLst>
                                </p:cTn>
                              </p:par>
                            </p:childTnLst>
                          </p:cTn>
                        </p:par>
                        <p:par>
                          <p:cTn id="42" fill="hold">
                            <p:stCondLst>
                              <p:cond delay="2000"/>
                            </p:stCondLst>
                            <p:childTnLst>
                              <p:par>
                                <p:cTn id="43" presetID="10" presetClass="entr" presetSubtype="0" fill="hold" nodeType="afterEffect">
                                  <p:stCondLst>
                                    <p:cond delay="0"/>
                                  </p:stCondLst>
                                  <p:childTnLst>
                                    <p:set>
                                      <p:cBhvr>
                                        <p:cTn id="44" dur="1" fill="hold">
                                          <p:stCondLst>
                                            <p:cond delay="0"/>
                                          </p:stCondLst>
                                        </p:cTn>
                                        <p:tgtEl>
                                          <p:spTgt spid="144">
                                            <p:txEl>
                                              <p:pRg st="1" end="1"/>
                                            </p:txEl>
                                          </p:spTgt>
                                        </p:tgtEl>
                                        <p:attrNameLst>
                                          <p:attrName>style.visibility</p:attrName>
                                        </p:attrNameLst>
                                      </p:cBhvr>
                                      <p:to>
                                        <p:strVal val="visible"/>
                                      </p:to>
                                    </p:set>
                                    <p:animEffect transition="in" filter="fade">
                                      <p:cBhvr>
                                        <p:cTn id="45" dur="1000"/>
                                        <p:tgtEl>
                                          <p:spTgt spid="1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Practice Games </a:t>
            </a:r>
          </a:p>
        </p:txBody>
      </p:sp>
      <p:sp>
        <p:nvSpPr>
          <p:cNvPr id="150" name="Shape 15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u="sng" dirty="0">
                <a:solidFill>
                  <a:schemeClr val="hlink"/>
                </a:solidFill>
                <a:hlinkClick r:id="rId3"/>
              </a:rPr>
              <a:t>Jeopardy (In-Class Game)</a:t>
            </a:r>
          </a:p>
          <a:p>
            <a:pPr lvl="0">
              <a:spcBef>
                <a:spcPts val="0"/>
              </a:spcBef>
              <a:buClr>
                <a:schemeClr val="dk1"/>
              </a:buClr>
              <a:buSzPct val="61111"/>
              <a:buFont typeface="Arial"/>
              <a:buNone/>
            </a:pPr>
            <a:r>
              <a:rPr lang="en" u="sng" dirty="0">
                <a:solidFill>
                  <a:schemeClr val="accent5"/>
                </a:solidFill>
                <a:hlinkClick r:id="rId4"/>
              </a:rPr>
              <a:t>Comma Quiz #1</a:t>
            </a:r>
            <a:r>
              <a:rPr lang="en" dirty="0"/>
              <a:t>, </a:t>
            </a:r>
            <a:r>
              <a:rPr lang="en" u="sng" dirty="0">
                <a:solidFill>
                  <a:schemeClr val="accent5"/>
                </a:solidFill>
                <a:hlinkClick r:id="rId5"/>
              </a:rPr>
              <a:t>Comma Quiz #2</a:t>
            </a:r>
            <a:r>
              <a:rPr lang="en" dirty="0"/>
              <a:t>, and </a:t>
            </a:r>
            <a:r>
              <a:rPr lang="en" u="sng" dirty="0">
                <a:solidFill>
                  <a:schemeClr val="accent5"/>
                </a:solidFill>
                <a:hlinkClick r:id="rId6"/>
              </a:rPr>
              <a:t>Comma Quiz #3</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Helpful Resources</a:t>
            </a:r>
          </a:p>
        </p:txBody>
      </p:sp>
      <p:sp>
        <p:nvSpPr>
          <p:cNvPr id="156" name="Shape 15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u="sng">
                <a:solidFill>
                  <a:schemeClr val="hlink"/>
                </a:solidFill>
                <a:hlinkClick r:id="rId3"/>
              </a:rPr>
              <a:t>A Lesson on Commas</a:t>
            </a:r>
            <a:r>
              <a:rPr lang="en"/>
              <a:t>, </a:t>
            </a:r>
            <a:r>
              <a:rPr lang="en" u="sng">
                <a:solidFill>
                  <a:schemeClr val="hlink"/>
                </a:solidFill>
                <a:hlinkClick r:id="rId4"/>
              </a:rPr>
              <a:t>List of Rules for Commas</a:t>
            </a:r>
            <a:r>
              <a:rPr lang="en"/>
              <a:t>, and </a:t>
            </a:r>
            <a:r>
              <a:rPr lang="en" u="sng">
                <a:solidFill>
                  <a:schemeClr val="hlink"/>
                </a:solidFill>
                <a:hlinkClick r:id="rId5"/>
              </a:rPr>
              <a:t>Comma Rules and Exercises</a:t>
            </a:r>
          </a:p>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6"/>
                                        </p:tgtEl>
                                        <p:attrNameLst>
                                          <p:attrName>style.visibility</p:attrName>
                                        </p:attrNameLst>
                                      </p:cBhvr>
                                      <p:to>
                                        <p:strVal val="visible"/>
                                      </p:to>
                                    </p:set>
                                    <p:animEffect transition="in" filter="fade">
                                      <p:cBhvr>
                                        <p:cTn id="7" dur="10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Why Commas are Important</a:t>
            </a:r>
          </a:p>
        </p:txBody>
      </p:sp>
      <p:sp>
        <p:nvSpPr>
          <p:cNvPr id="63" name="Shape 63"/>
          <p:cNvSpPr txBox="1">
            <a:spLocks noGrp="1"/>
          </p:cNvSpPr>
          <p:nvPr>
            <p:ph type="body" idx="1"/>
          </p:nvPr>
        </p:nvSpPr>
        <p:spPr>
          <a:xfrm>
            <a:off x="311700" y="1017725"/>
            <a:ext cx="8520599" cy="3416400"/>
          </a:xfrm>
          <a:prstGeom prst="rect">
            <a:avLst/>
          </a:prstGeom>
        </p:spPr>
        <p:txBody>
          <a:bodyPr lIns="91425" tIns="91425" rIns="91425" bIns="91425" anchor="t" anchorCtr="0">
            <a:noAutofit/>
          </a:bodyPr>
          <a:lstStyle/>
          <a:p>
            <a:pPr>
              <a:spcBef>
                <a:spcPts val="0"/>
              </a:spcBef>
              <a:buNone/>
            </a:pPr>
            <a:r>
              <a:rPr lang="en"/>
              <a:t>Commas as a whole are useful; they are grammatical tools that allow you to keep your intended meaning clear. When you use them correctly, you guide your readers to understand your words in the right way, preserving your ideas with the right separations or pauses. When commas are misused, whether it is overuse or under use, you run the risk of confusing, irritating, and frustrating your readers because your sentences are chopped into too many pieces. In some cases, you are unintentionally misinforming readers as well.</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How to Correctly use Commas</a:t>
            </a:r>
          </a:p>
        </p:txBody>
      </p:sp>
      <p:sp>
        <p:nvSpPr>
          <p:cNvPr id="69" name="Shape 69"/>
          <p:cNvSpPr txBox="1">
            <a:spLocks noGrp="1"/>
          </p:cNvSpPr>
          <p:nvPr>
            <p:ph type="body" idx="1"/>
          </p:nvPr>
        </p:nvSpPr>
        <p:spPr>
          <a:xfrm>
            <a:off x="311700" y="1017725"/>
            <a:ext cx="8520599" cy="4125900"/>
          </a:xfrm>
          <a:prstGeom prst="rect">
            <a:avLst/>
          </a:prstGeom>
        </p:spPr>
        <p:txBody>
          <a:bodyPr lIns="91425" tIns="91425" rIns="91425" bIns="91425" anchor="t" anchorCtr="0">
            <a:noAutofit/>
          </a:bodyPr>
          <a:lstStyle/>
          <a:p>
            <a:pPr lvl="0" rtl="0">
              <a:spcBef>
                <a:spcPts val="0"/>
              </a:spcBef>
              <a:buNone/>
            </a:pPr>
            <a:r>
              <a:rPr lang="en" dirty="0"/>
              <a:t>Use a comma before any coordinating conjunction (and, but, for, or, nor, so, yet) that links two independent </a:t>
            </a:r>
            <a:r>
              <a:rPr lang="en" dirty="0" smtClean="0"/>
              <a:t>clauses.						 </a:t>
            </a:r>
            <a:r>
              <a:rPr lang="en" i="1" dirty="0" smtClean="0"/>
              <a:t>I </a:t>
            </a:r>
            <a:r>
              <a:rPr lang="en" i="1" dirty="0"/>
              <a:t>went running, and I saw a duck.</a:t>
            </a:r>
          </a:p>
          <a:p>
            <a:pPr lvl="0" rtl="0">
              <a:spcBef>
                <a:spcPts val="0"/>
              </a:spcBef>
              <a:buNone/>
            </a:pPr>
            <a:r>
              <a:rPr lang="en" dirty="0"/>
              <a:t>Use commas to offset appositives from the rest of the sentence.</a:t>
            </a:r>
            <a:br>
              <a:rPr lang="en" dirty="0"/>
            </a:br>
            <a:r>
              <a:rPr lang="en" i="1" dirty="0"/>
              <a:t>When I went running, I saw a duck.</a:t>
            </a:r>
          </a:p>
          <a:p>
            <a:pPr lvl="0" rtl="0">
              <a:spcBef>
                <a:spcPts val="0"/>
              </a:spcBef>
              <a:buNone/>
            </a:pPr>
            <a:r>
              <a:rPr lang="en" dirty="0"/>
              <a:t>Use a comma after a dependent clause that starts a sentence.</a:t>
            </a:r>
            <a:br>
              <a:rPr lang="en" dirty="0"/>
            </a:br>
            <a:r>
              <a:rPr lang="en" i="1" dirty="0"/>
              <a:t>A mallard, the kind of duck I saw when I went running, attacked me.</a:t>
            </a:r>
          </a:p>
          <a:p>
            <a:pPr lvl="0" rtl="0">
              <a:spcBef>
                <a:spcPts val="0"/>
              </a:spcBef>
              <a:buNone/>
            </a:pPr>
            <a:r>
              <a:rPr lang="en" dirty="0"/>
              <a:t>Use commas to separate items in a series. </a:t>
            </a:r>
            <a:br>
              <a:rPr lang="en" dirty="0"/>
            </a:br>
            <a:r>
              <a:rPr lang="en" i="1" dirty="0"/>
              <a:t>I saw a duck, a magician, and a liquor store when I went running.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animEffect transition="in" filter="fade">
                                      <p:cBhvr>
                                        <p:cTn id="7" dur="1000"/>
                                        <p:tgtEl>
                                          <p:spTgt spid="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9">
                                            <p:txEl>
                                              <p:pRg st="1" end="1"/>
                                            </p:txEl>
                                          </p:spTgt>
                                        </p:tgtEl>
                                        <p:attrNameLst>
                                          <p:attrName>style.visibility</p:attrName>
                                        </p:attrNameLst>
                                      </p:cBhvr>
                                      <p:to>
                                        <p:strVal val="visible"/>
                                      </p:to>
                                    </p:set>
                                    <p:animEffect transition="in" filter="fade">
                                      <p:cBhvr>
                                        <p:cTn id="12" dur="1000"/>
                                        <p:tgtEl>
                                          <p:spTgt spid="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9">
                                            <p:txEl>
                                              <p:pRg st="2" end="2"/>
                                            </p:txEl>
                                          </p:spTgt>
                                        </p:tgtEl>
                                        <p:attrNameLst>
                                          <p:attrName>style.visibility</p:attrName>
                                        </p:attrNameLst>
                                      </p:cBhvr>
                                      <p:to>
                                        <p:strVal val="visible"/>
                                      </p:to>
                                    </p:set>
                                    <p:animEffect transition="in" filter="fade">
                                      <p:cBhvr>
                                        <p:cTn id="17" dur="1000"/>
                                        <p:tgtEl>
                                          <p:spTgt spid="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9">
                                            <p:txEl>
                                              <p:pRg st="3" end="3"/>
                                            </p:txEl>
                                          </p:spTgt>
                                        </p:tgtEl>
                                        <p:attrNameLst>
                                          <p:attrName>style.visibility</p:attrName>
                                        </p:attrNameLst>
                                      </p:cBhvr>
                                      <p:to>
                                        <p:strVal val="visible"/>
                                      </p:to>
                                    </p:set>
                                    <p:animEffect transition="in" filter="fade">
                                      <p:cBhvr>
                                        <p:cTn id="22" dur="1000"/>
                                        <p:tgtEl>
                                          <p:spTgt spid="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How to Correctly use Commas </a:t>
            </a:r>
          </a:p>
        </p:txBody>
      </p:sp>
      <p:sp>
        <p:nvSpPr>
          <p:cNvPr id="75" name="Shape 75"/>
          <p:cNvSpPr txBox="1">
            <a:spLocks noGrp="1"/>
          </p:cNvSpPr>
          <p:nvPr>
            <p:ph type="body" idx="1"/>
          </p:nvPr>
        </p:nvSpPr>
        <p:spPr>
          <a:xfrm>
            <a:off x="311700" y="1017725"/>
            <a:ext cx="8520599" cy="3416400"/>
          </a:xfrm>
          <a:prstGeom prst="rect">
            <a:avLst/>
          </a:prstGeom>
        </p:spPr>
        <p:txBody>
          <a:bodyPr lIns="91425" tIns="91425" rIns="91425" bIns="91425" anchor="t" anchorCtr="0">
            <a:noAutofit/>
          </a:bodyPr>
          <a:lstStyle/>
          <a:p>
            <a:pPr rtl="0">
              <a:spcBef>
                <a:spcPts val="0"/>
              </a:spcBef>
              <a:buNone/>
            </a:pPr>
            <a:r>
              <a:rPr lang="en" dirty="0"/>
              <a:t>Use a comma after introductory adverbs.				 </a:t>
            </a:r>
            <a:r>
              <a:rPr lang="en" dirty="0" smtClean="0"/>
              <a:t>       </a:t>
            </a:r>
            <a:r>
              <a:rPr lang="en" i="1" dirty="0" smtClean="0"/>
              <a:t>Finally</a:t>
            </a:r>
            <a:r>
              <a:rPr lang="en" i="1" dirty="0"/>
              <a:t>, I went running.</a:t>
            </a:r>
          </a:p>
          <a:p>
            <a:pPr rtl="0">
              <a:spcBef>
                <a:spcPts val="0"/>
              </a:spcBef>
              <a:buNone/>
            </a:pPr>
            <a:r>
              <a:rPr lang="en" dirty="0"/>
              <a:t>Use a comma when attributing quotes.				</a:t>
            </a:r>
            <a:r>
              <a:rPr lang="en" dirty="0"/>
              <a:t> </a:t>
            </a:r>
            <a:r>
              <a:rPr lang="en" dirty="0" smtClean="0"/>
              <a:t>          </a:t>
            </a:r>
            <a:r>
              <a:rPr lang="en" i="1" dirty="0" smtClean="0"/>
              <a:t>The </a:t>
            </a:r>
            <a:r>
              <a:rPr lang="en" i="1" dirty="0"/>
              <a:t>runner said, "I saw a duck."</a:t>
            </a:r>
          </a:p>
          <a:p>
            <a:pPr marL="0" indent="0" rtl="0">
              <a:spcBef>
                <a:spcPts val="0"/>
              </a:spcBef>
              <a:buNone/>
            </a:pPr>
            <a:r>
              <a:rPr lang="en" dirty="0"/>
              <a:t>Use a comma to separate each element in an address.  Also use a comma after a city-state combination within a sentence.			</a:t>
            </a:r>
            <a:r>
              <a:rPr lang="en" dirty="0"/>
              <a:t> </a:t>
            </a:r>
            <a:r>
              <a:rPr lang="en" dirty="0" smtClean="0"/>
              <a:t>                </a:t>
            </a:r>
            <a:r>
              <a:rPr lang="en" i="1" dirty="0" smtClean="0"/>
              <a:t>Cleveland</a:t>
            </a:r>
            <a:r>
              <a:rPr lang="en" i="1" dirty="0"/>
              <a:t>, Ohio, is a great city.  There are many ducks.</a:t>
            </a:r>
          </a:p>
          <a:p>
            <a:pPr>
              <a:spcBef>
                <a:spcPts val="0"/>
              </a:spcBef>
              <a:buNone/>
            </a:pPr>
            <a:r>
              <a:rPr lang="en" dirty="0"/>
              <a:t>Use a comma between two adjectives that modify the same noun.</a:t>
            </a:r>
            <a:br>
              <a:rPr lang="en" dirty="0"/>
            </a:br>
            <a:r>
              <a:rPr lang="en" i="1" dirty="0"/>
              <a:t>I saw the big, mean duck when I went running.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10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
                                            <p:txEl>
                                              <p:pRg st="1" end="1"/>
                                            </p:txEl>
                                          </p:spTgt>
                                        </p:tgtEl>
                                        <p:attrNameLst>
                                          <p:attrName>style.visibility</p:attrName>
                                        </p:attrNameLst>
                                      </p:cBhvr>
                                      <p:to>
                                        <p:strVal val="visible"/>
                                      </p:to>
                                    </p:set>
                                    <p:animEffect transition="in" filter="fade">
                                      <p:cBhvr>
                                        <p:cTn id="12" dur="1000"/>
                                        <p:tgtEl>
                                          <p:spTgt spid="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
                                            <p:txEl>
                                              <p:pRg st="2" end="2"/>
                                            </p:txEl>
                                          </p:spTgt>
                                        </p:tgtEl>
                                        <p:attrNameLst>
                                          <p:attrName>style.visibility</p:attrName>
                                        </p:attrNameLst>
                                      </p:cBhvr>
                                      <p:to>
                                        <p:strVal val="visible"/>
                                      </p:to>
                                    </p:set>
                                    <p:animEffect transition="in" filter="fade">
                                      <p:cBhvr>
                                        <p:cTn id="17" dur="1000"/>
                                        <p:tgtEl>
                                          <p:spTgt spid="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5">
                                            <p:txEl>
                                              <p:pRg st="3" end="3"/>
                                            </p:txEl>
                                          </p:spTgt>
                                        </p:tgtEl>
                                        <p:attrNameLst>
                                          <p:attrName>style.visibility</p:attrName>
                                        </p:attrNameLst>
                                      </p:cBhvr>
                                      <p:to>
                                        <p:strVal val="visible"/>
                                      </p:to>
                                    </p:set>
                                    <p:animEffect transition="in" filter="fade">
                                      <p:cBhvr>
                                        <p:cTn id="22" dur="1000"/>
                                        <p:tgtEl>
                                          <p:spTgt spid="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127828"/>
            <a:ext cx="8520599" cy="572699"/>
          </a:xfrm>
          <a:prstGeom prst="rect">
            <a:avLst/>
          </a:prstGeom>
        </p:spPr>
        <p:txBody>
          <a:bodyPr lIns="91425" tIns="91425" rIns="91425" bIns="91425" anchor="t" anchorCtr="0">
            <a:noAutofit/>
          </a:bodyPr>
          <a:lstStyle/>
          <a:p>
            <a:pPr>
              <a:spcBef>
                <a:spcPts val="0"/>
              </a:spcBef>
              <a:buNone/>
            </a:pPr>
            <a:r>
              <a:rPr lang="en"/>
              <a:t>How Not to Use Commas</a:t>
            </a:r>
          </a:p>
        </p:txBody>
      </p:sp>
      <p:sp>
        <p:nvSpPr>
          <p:cNvPr id="81" name="Shape 81"/>
          <p:cNvSpPr txBox="1">
            <a:spLocks noGrp="1"/>
          </p:cNvSpPr>
          <p:nvPr>
            <p:ph type="body" idx="1"/>
          </p:nvPr>
        </p:nvSpPr>
        <p:spPr>
          <a:xfrm>
            <a:off x="311712" y="700534"/>
            <a:ext cx="8520599" cy="4363799"/>
          </a:xfrm>
          <a:prstGeom prst="rect">
            <a:avLst/>
          </a:prstGeom>
        </p:spPr>
        <p:txBody>
          <a:bodyPr lIns="91425" tIns="91425" rIns="91425" bIns="91425" anchor="t" anchorCtr="0">
            <a:noAutofit/>
          </a:bodyPr>
          <a:lstStyle/>
          <a:p>
            <a:pPr rtl="0">
              <a:lnSpc>
                <a:spcPct val="100000"/>
              </a:lnSpc>
              <a:spcBef>
                <a:spcPts val="0"/>
              </a:spcBef>
              <a:buNone/>
            </a:pPr>
            <a:r>
              <a:rPr lang="en" dirty="0"/>
              <a:t>Don't use commas to separate parts in paired compound subjects or compound verbs.								</a:t>
            </a:r>
            <a:r>
              <a:rPr lang="en" dirty="0"/>
              <a:t> </a:t>
            </a:r>
            <a:r>
              <a:rPr lang="en" dirty="0" smtClean="0"/>
              <a:t>            </a:t>
            </a:r>
            <a:r>
              <a:rPr lang="en" i="1" dirty="0" smtClean="0"/>
              <a:t>He </a:t>
            </a:r>
            <a:r>
              <a:rPr lang="en" i="1" dirty="0"/>
              <a:t>ran to get his jacket, and shoes.</a:t>
            </a:r>
          </a:p>
          <a:p>
            <a:pPr rtl="0">
              <a:lnSpc>
                <a:spcPct val="100000"/>
              </a:lnSpc>
              <a:spcBef>
                <a:spcPts val="0"/>
              </a:spcBef>
              <a:buNone/>
            </a:pPr>
            <a:r>
              <a:rPr lang="en" dirty="0"/>
              <a:t>Don't use commas to separate a noun and its modifying adjective when the adjective comes before the noun.					</a:t>
            </a:r>
            <a:r>
              <a:rPr lang="en" dirty="0"/>
              <a:t> </a:t>
            </a:r>
            <a:r>
              <a:rPr lang="en" dirty="0" smtClean="0"/>
              <a:t>            </a:t>
            </a:r>
            <a:r>
              <a:rPr lang="en" i="1" dirty="0" smtClean="0"/>
              <a:t>He </a:t>
            </a:r>
            <a:r>
              <a:rPr lang="en" i="1" dirty="0"/>
              <a:t>had just bought his yellow, jacket yesterday. </a:t>
            </a:r>
          </a:p>
          <a:p>
            <a:pPr marL="0" indent="0" rtl="0">
              <a:lnSpc>
                <a:spcPct val="100000"/>
              </a:lnSpc>
              <a:spcBef>
                <a:spcPts val="0"/>
              </a:spcBef>
              <a:buNone/>
            </a:pPr>
            <a:r>
              <a:rPr lang="en" dirty="0"/>
              <a:t>Don't use commas to separate a clause starting with "that".		</a:t>
            </a:r>
            <a:r>
              <a:rPr lang="en" dirty="0"/>
              <a:t> </a:t>
            </a:r>
            <a:r>
              <a:rPr lang="en" dirty="0" smtClean="0"/>
              <a:t>          </a:t>
            </a:r>
            <a:r>
              <a:rPr lang="en" i="1" dirty="0" smtClean="0"/>
              <a:t>The </a:t>
            </a:r>
            <a:r>
              <a:rPr lang="en" i="1" dirty="0"/>
              <a:t>jacket, that was hanging in the window, was very pretty.</a:t>
            </a:r>
          </a:p>
          <a:p>
            <a:pPr marL="0" indent="0">
              <a:lnSpc>
                <a:spcPct val="100000"/>
              </a:lnSpc>
              <a:spcBef>
                <a:spcPts val="0"/>
              </a:spcBef>
              <a:buNone/>
            </a:pPr>
            <a:r>
              <a:rPr lang="en" dirty="0"/>
              <a:t>Don't use commas to separate a verb and its subject.			</a:t>
            </a:r>
            <a:r>
              <a:rPr lang="en" dirty="0"/>
              <a:t> </a:t>
            </a:r>
            <a:r>
              <a:rPr lang="en" dirty="0" smtClean="0"/>
              <a:t>          </a:t>
            </a:r>
            <a:r>
              <a:rPr lang="en" i="1" dirty="0" smtClean="0"/>
              <a:t>The </a:t>
            </a:r>
            <a:r>
              <a:rPr lang="en" i="1" dirty="0"/>
              <a:t>best way to prevent a cold, is to wash your hands during the winter.</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fade">
                                      <p:cBhvr>
                                        <p:cTn id="7" dur="1000"/>
                                        <p:tgtEl>
                                          <p:spTgt spid="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
                                            <p:txEl>
                                              <p:pRg st="1" end="1"/>
                                            </p:txEl>
                                          </p:spTgt>
                                        </p:tgtEl>
                                        <p:attrNameLst>
                                          <p:attrName>style.visibility</p:attrName>
                                        </p:attrNameLst>
                                      </p:cBhvr>
                                      <p:to>
                                        <p:strVal val="visible"/>
                                      </p:to>
                                    </p:set>
                                    <p:animEffect transition="in" filter="fade">
                                      <p:cBhvr>
                                        <p:cTn id="12" dur="1000"/>
                                        <p:tgtEl>
                                          <p:spTgt spid="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
                                            <p:txEl>
                                              <p:pRg st="2" end="2"/>
                                            </p:txEl>
                                          </p:spTgt>
                                        </p:tgtEl>
                                        <p:attrNameLst>
                                          <p:attrName>style.visibility</p:attrName>
                                        </p:attrNameLst>
                                      </p:cBhvr>
                                      <p:to>
                                        <p:strVal val="visible"/>
                                      </p:to>
                                    </p:set>
                                    <p:animEffect transition="in" filter="fade">
                                      <p:cBhvr>
                                        <p:cTn id="17" dur="1000"/>
                                        <p:tgtEl>
                                          <p:spTgt spid="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
                                            <p:txEl>
                                              <p:pRg st="3" end="3"/>
                                            </p:txEl>
                                          </p:spTgt>
                                        </p:tgtEl>
                                        <p:attrNameLst>
                                          <p:attrName>style.visibility</p:attrName>
                                        </p:attrNameLst>
                                      </p:cBhvr>
                                      <p:to>
                                        <p:strVal val="visible"/>
                                      </p:to>
                                    </p:set>
                                    <p:animEffect transition="in" filter="fade">
                                      <p:cBhvr>
                                        <p:cTn id="22" dur="1000"/>
                                        <p:tgtEl>
                                          <p:spTgt spid="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Practice </a:t>
            </a:r>
          </a:p>
        </p:txBody>
      </p:sp>
      <p:sp>
        <p:nvSpPr>
          <p:cNvPr id="87" name="Shape 87"/>
          <p:cNvSpPr txBox="1">
            <a:spLocks noGrp="1"/>
          </p:cNvSpPr>
          <p:nvPr>
            <p:ph type="body" idx="1"/>
          </p:nvPr>
        </p:nvSpPr>
        <p:spPr>
          <a:xfrm>
            <a:off x="311700" y="1017715"/>
            <a:ext cx="8520599" cy="3416400"/>
          </a:xfrm>
          <a:prstGeom prst="rect">
            <a:avLst/>
          </a:prstGeom>
        </p:spPr>
        <p:txBody>
          <a:bodyPr lIns="91425" tIns="91425" rIns="91425" bIns="91425" anchor="ctr" anchorCtr="0">
            <a:noAutofit/>
          </a:bodyPr>
          <a:lstStyle/>
          <a:p>
            <a:pPr algn="ctr" rtl="0">
              <a:spcBef>
                <a:spcPts val="0"/>
              </a:spcBef>
              <a:buNone/>
            </a:pPr>
            <a:r>
              <a:rPr lang="en" i="1"/>
              <a:t>Oil which is lighter than water rises to the surface.</a:t>
            </a:r>
          </a:p>
          <a:p>
            <a:pPr algn="ctr">
              <a:spcBef>
                <a:spcPts val="0"/>
              </a:spcBef>
              <a:buNone/>
            </a:pPr>
            <a:r>
              <a:rPr lang="en"/>
              <a:t>Oil, which is lighter than water, rises to the surface.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fade">
                                      <p:cBhvr>
                                        <p:cTn id="7" dur="1000"/>
                                        <p:tgtEl>
                                          <p:spTgt spid="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xEl>
                                              <p:pRg st="1" end="1"/>
                                            </p:txEl>
                                          </p:spTgt>
                                        </p:tgtEl>
                                        <p:attrNameLst>
                                          <p:attrName>style.visibility</p:attrName>
                                        </p:attrNameLst>
                                      </p:cBhvr>
                                      <p:to>
                                        <p:strVal val="visible"/>
                                      </p:to>
                                    </p:set>
                                    <p:animEffect transition="in" filter="fade">
                                      <p:cBhvr>
                                        <p:cTn id="12" dur="1000"/>
                                        <p:tgtEl>
                                          <p:spTgt spid="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Practice </a:t>
            </a:r>
          </a:p>
        </p:txBody>
      </p:sp>
      <p:sp>
        <p:nvSpPr>
          <p:cNvPr id="93" name="Shape 93"/>
          <p:cNvSpPr txBox="1">
            <a:spLocks noGrp="1"/>
          </p:cNvSpPr>
          <p:nvPr>
            <p:ph type="body" idx="1"/>
          </p:nvPr>
        </p:nvSpPr>
        <p:spPr>
          <a:xfrm>
            <a:off x="1510350" y="1017725"/>
            <a:ext cx="6123300" cy="3416400"/>
          </a:xfrm>
          <a:prstGeom prst="rect">
            <a:avLst/>
          </a:prstGeom>
        </p:spPr>
        <p:txBody>
          <a:bodyPr lIns="91425" tIns="91425" rIns="91425" bIns="91425" anchor="ctr" anchorCtr="0">
            <a:noAutofit/>
          </a:bodyPr>
          <a:lstStyle/>
          <a:p>
            <a:pPr algn="ctr" rtl="0">
              <a:spcBef>
                <a:spcPts val="0"/>
              </a:spcBef>
              <a:buNone/>
            </a:pPr>
            <a:r>
              <a:rPr lang="en" i="1"/>
              <a:t>The Mississippi River which is over 2300 miles long is the second-longest river in the United States.</a:t>
            </a:r>
          </a:p>
          <a:p>
            <a:pPr lvl="0" algn="ctr" rtl="0">
              <a:spcBef>
                <a:spcPts val="0"/>
              </a:spcBef>
              <a:buNone/>
            </a:pPr>
            <a:r>
              <a:rPr lang="en"/>
              <a:t>The Mississippi River, which is over 2300 miles long, is the second largest river in the United States.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10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1000"/>
                                        <p:tgtEl>
                                          <p:spTgt spid="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Practice </a:t>
            </a:r>
          </a:p>
        </p:txBody>
      </p:sp>
      <p:sp>
        <p:nvSpPr>
          <p:cNvPr id="99" name="Shape 99"/>
          <p:cNvSpPr txBox="1">
            <a:spLocks noGrp="1"/>
          </p:cNvSpPr>
          <p:nvPr>
            <p:ph type="body" idx="1"/>
          </p:nvPr>
        </p:nvSpPr>
        <p:spPr>
          <a:xfrm>
            <a:off x="311700" y="1017715"/>
            <a:ext cx="8520599" cy="3416400"/>
          </a:xfrm>
          <a:prstGeom prst="rect">
            <a:avLst/>
          </a:prstGeom>
        </p:spPr>
        <p:txBody>
          <a:bodyPr lIns="91425" tIns="91425" rIns="91425" bIns="91425" anchor="ctr" anchorCtr="0">
            <a:noAutofit/>
          </a:bodyPr>
          <a:lstStyle/>
          <a:p>
            <a:pPr algn="ctr" rtl="0">
              <a:spcBef>
                <a:spcPts val="0"/>
              </a:spcBef>
              <a:buNone/>
            </a:pPr>
            <a:r>
              <a:rPr lang="en" i="1"/>
              <a:t>Candy my oldest cat is a calico with a pink and gray nose.</a:t>
            </a:r>
          </a:p>
          <a:p>
            <a:pPr lvl="0" algn="ctr" rtl="0">
              <a:spcBef>
                <a:spcPts val="0"/>
              </a:spcBef>
              <a:buNone/>
            </a:pPr>
            <a:r>
              <a:rPr lang="en"/>
              <a:t>Candy, my oldest cat, is a calico with a pink and grey nose.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Effect transition="in" filter="fade">
                                      <p:cBhvr>
                                        <p:cTn id="7" dur="1000"/>
                                        <p:tgtEl>
                                          <p:spTgt spid="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
                                            <p:txEl>
                                              <p:pRg st="1" end="1"/>
                                            </p:txEl>
                                          </p:spTgt>
                                        </p:tgtEl>
                                        <p:attrNameLst>
                                          <p:attrName>style.visibility</p:attrName>
                                        </p:attrNameLst>
                                      </p:cBhvr>
                                      <p:to>
                                        <p:strVal val="visible"/>
                                      </p:to>
                                    </p:set>
                                    <p:animEffect transition="in" filter="fade">
                                      <p:cBhvr>
                                        <p:cTn id="12" dur="1000"/>
                                        <p:tgtEl>
                                          <p:spTgt spid="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Practice </a:t>
            </a:r>
          </a:p>
        </p:txBody>
      </p:sp>
      <p:sp>
        <p:nvSpPr>
          <p:cNvPr id="105" name="Shape 105"/>
          <p:cNvSpPr txBox="1">
            <a:spLocks noGrp="1"/>
          </p:cNvSpPr>
          <p:nvPr>
            <p:ph type="body" idx="1"/>
          </p:nvPr>
        </p:nvSpPr>
        <p:spPr>
          <a:xfrm>
            <a:off x="1459650" y="1017725"/>
            <a:ext cx="6224699" cy="3416400"/>
          </a:xfrm>
          <a:prstGeom prst="rect">
            <a:avLst/>
          </a:prstGeom>
        </p:spPr>
        <p:txBody>
          <a:bodyPr lIns="91425" tIns="91425" rIns="91425" bIns="91425" anchor="ctr" anchorCtr="0">
            <a:noAutofit/>
          </a:bodyPr>
          <a:lstStyle/>
          <a:p>
            <a:pPr algn="ctr" rtl="0">
              <a:spcBef>
                <a:spcPts val="0"/>
              </a:spcBef>
              <a:buNone/>
            </a:pPr>
            <a:r>
              <a:rPr lang="en" i="1"/>
              <a:t>The moral of the story is that people should always treat one another with kindness respect and love.</a:t>
            </a:r>
          </a:p>
          <a:p>
            <a:pPr lvl="0" algn="ctr" rtl="0">
              <a:spcBef>
                <a:spcPts val="0"/>
              </a:spcBef>
              <a:buNone/>
            </a:pPr>
            <a:r>
              <a:rPr lang="en"/>
              <a:t>The moral of the story is that people should always treat one another with kindness, respect, and love.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animEffect transition="in" filter="fade">
                                      <p:cBhvr>
                                        <p:cTn id="7" dur="1000"/>
                                        <p:tgtEl>
                                          <p:spTgt spid="1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xEl>
                                              <p:pRg st="1" end="1"/>
                                            </p:txEl>
                                          </p:spTgt>
                                        </p:tgtEl>
                                        <p:attrNameLst>
                                          <p:attrName>style.visibility</p:attrName>
                                        </p:attrNameLst>
                                      </p:cBhvr>
                                      <p:to>
                                        <p:strVal val="visible"/>
                                      </p:to>
                                    </p:set>
                                    <p:animEffect transition="in" filter="fade">
                                      <p:cBhvr>
                                        <p:cTn id="12" dur="1000"/>
                                        <p:tgtEl>
                                          <p:spTgt spid="1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1506</TotalTime>
  <Words>745</Words>
  <Application>Microsoft Office PowerPoint</Application>
  <PresentationFormat>On-screen Show (16:9)</PresentationFormat>
  <Paragraphs>72</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Proxima Nova</vt:lpstr>
      <vt:lpstr>Arial</vt:lpstr>
      <vt:lpstr>spearmint</vt:lpstr>
      <vt:lpstr>Commas in Grammar</vt:lpstr>
      <vt:lpstr>Why Commas are Important</vt:lpstr>
      <vt:lpstr>How to Correctly use Commas</vt:lpstr>
      <vt:lpstr>How to Correctly use Commas </vt:lpstr>
      <vt:lpstr>How Not to Use Commas</vt:lpstr>
      <vt:lpstr>Practice </vt:lpstr>
      <vt:lpstr>Practice </vt:lpstr>
      <vt:lpstr>Practice </vt:lpstr>
      <vt:lpstr>Practice </vt:lpstr>
      <vt:lpstr>Practice </vt:lpstr>
      <vt:lpstr>Practice </vt:lpstr>
      <vt:lpstr>Practice </vt:lpstr>
      <vt:lpstr>Problems you may find in the PSAT</vt:lpstr>
      <vt:lpstr>Problems you may find in the PSAT</vt:lpstr>
      <vt:lpstr>Problems you may find in the PSAT</vt:lpstr>
      <vt:lpstr>Practice Games </vt:lpstr>
      <vt:lpstr>Helpful Resources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Commas in Grammar</dc:title>
  <dc:creator>Reyes, Gina</dc:creator>
  <cp:lastModifiedBy>Reyes, Gina</cp:lastModifiedBy>
  <cp:revision>2</cp:revision>
  <dcterms:modified xsi:type="dcterms:W3CDTF">2015-10-13T18:37:09Z</dcterms:modified>
</cp:coreProperties>
</file>