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verage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 Ril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23T18:28:03.991" idx="1">
    <p:pos x="6000" y="0"/>
    <p:text>Mrs Brey, can you check your email? I sent some questions and clarifications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ammar.yourdictionary.com/parts-of-speech/pronouns/pronoun-antecedent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nglishplus.com/grammar/00000027.htm" TargetMode="External"/><Relationship Id="rId4" Type="http://schemas.openxmlformats.org/officeDocument/2006/relationships/hyperlink" Target="https://webapps.towson.edu/ows/pro_antagree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grammar/syntax-conventions-of-standard-english/subject-verb-agreement-and-pronoun-antecedent-agreement/e/pronoun-antecedent-agreement" TargetMode="External"/><Relationship Id="rId7" Type="http://schemas.openxmlformats.org/officeDocument/2006/relationships/hyperlink" Target="https://www.quia.com/quiz/3051576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roprofs.com/quiz-school/story.php?title=pronoun-antecedent-agreement_2" TargetMode="External"/><Relationship Id="rId5" Type="http://schemas.openxmlformats.org/officeDocument/2006/relationships/hyperlink" Target="https://webapps.towson.edu/ows/exercises/Pronoun%20-%20Antecedent%20Agreement%20-%20Exercise01.aspx" TargetMode="External"/><Relationship Id="rId4" Type="http://schemas.openxmlformats.org/officeDocument/2006/relationships/hyperlink" Target="https://www.oupcanada.com/higher_education/companion/literature/9780195425154/eng_135/quiz_subject_verb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fcc.edu/wp-content/uploads/2014/08/Pronoun-Antecedent-Agreement-Worksheet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urora-schools.org/userfiles/638/pronouns_and_antecedents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view/batman-grammar-gif-1047032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nor.com/view/school-paper-exam-board-gif-8766184" TargetMode="External"/><Relationship Id="rId5" Type="http://schemas.openxmlformats.org/officeDocument/2006/relationships/hyperlink" Target="https://tenor.com/view/veggietales-grammar-king-larry-larrythecucumber-gif-4974023" TargetMode="External"/><Relationship Id="rId4" Type="http://schemas.openxmlformats.org/officeDocument/2006/relationships/hyperlink" Target="https://tenor.com/view/eye-roll-stfu-when-someone-corrects-my-grammar-worry-bout-you-worry-about-you-gif-57088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Pronouns &amp; Antecedents 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 Price, Reid Erps, Kalin Tenbarge, Haley King, and Jana Riley </a:t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546900" y="1524446"/>
            <a:ext cx="80502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588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Identify the Pronoun and the Antecedent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2103496"/>
            <a:ext cx="8520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/>
              <a:t>Kristen and Jana got their part of Mrs. Potts.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298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Answer 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77327" y="1567500"/>
            <a:ext cx="8520600" cy="20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74EA7"/>
                </a:solidFill>
              </a:rPr>
              <a:t>Kristen</a:t>
            </a:r>
            <a:r>
              <a:rPr lang="en" sz="3500"/>
              <a:t> and </a:t>
            </a:r>
            <a:r>
              <a:rPr lang="en" sz="3500">
                <a:solidFill>
                  <a:srgbClr val="674EA7"/>
                </a:solidFill>
              </a:rPr>
              <a:t>Jana</a:t>
            </a:r>
            <a:r>
              <a:rPr lang="en" sz="3500"/>
              <a:t> got </a:t>
            </a:r>
            <a:r>
              <a:rPr lang="en" sz="3500">
                <a:solidFill>
                  <a:srgbClr val="4A86E8"/>
                </a:solidFill>
              </a:rPr>
              <a:t>their</a:t>
            </a:r>
            <a:r>
              <a:rPr lang="en" sz="3500"/>
              <a:t> part of Mrs. Potts.</a:t>
            </a:r>
            <a:endParaRPr sz="35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</a:rPr>
              <a:t>Pronoun</a:t>
            </a:r>
            <a:r>
              <a:rPr lang="en" sz="2000"/>
              <a:t>: their </a:t>
            </a:r>
            <a:endParaRPr sz="20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74EA7"/>
                </a:solidFill>
              </a:rPr>
              <a:t>Antecedent</a:t>
            </a:r>
            <a:r>
              <a:rPr lang="en" sz="2000"/>
              <a:t>: Kristen, Jana 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753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Identify the Pronoun and the Antecedent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92203" y="2144400"/>
            <a:ext cx="6759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/>
              <a:t>John ate Jack’s pizza. Jack is sad.</a:t>
            </a:r>
            <a:endParaRPr sz="3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244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Answer 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215450" y="1545604"/>
            <a:ext cx="6713100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</a:rPr>
              <a:t>John ate Jack’s pizza. Jack is sad.</a:t>
            </a:r>
            <a:endParaRPr sz="3800">
              <a:solidFill>
                <a:srgbClr val="FFFFFF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Pronoun: </a:t>
            </a:r>
            <a:r>
              <a:rPr lang="en" sz="2000">
                <a:solidFill>
                  <a:srgbClr val="FFFFFF"/>
                </a:solidFill>
              </a:rPr>
              <a:t>None! </a:t>
            </a:r>
            <a:endParaRPr sz="2000">
              <a:solidFill>
                <a:srgbClr val="FFFFFF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Antecedent: </a:t>
            </a:r>
            <a:r>
              <a:rPr lang="en" sz="2000">
                <a:solidFill>
                  <a:srgbClr val="FFFFFF"/>
                </a:solidFill>
              </a:rPr>
              <a:t>None!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42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Identify the Pronoun and the Antecedent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908600" y="2032350"/>
            <a:ext cx="5326800" cy="1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/>
              <a:t>Lauren likes her bracelet.</a:t>
            </a:r>
            <a:endParaRPr sz="3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133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Answer 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908591" y="1488150"/>
            <a:ext cx="5326800" cy="2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674EA7"/>
                </a:solidFill>
              </a:rPr>
              <a:t>Lauren</a:t>
            </a:r>
            <a:r>
              <a:rPr lang="en" sz="3800"/>
              <a:t> likes </a:t>
            </a:r>
            <a:r>
              <a:rPr lang="en" sz="3800">
                <a:solidFill>
                  <a:srgbClr val="4A86E8"/>
                </a:solidFill>
              </a:rPr>
              <a:t>her</a:t>
            </a:r>
            <a:r>
              <a:rPr lang="en" sz="3800"/>
              <a:t> bracelet.</a:t>
            </a:r>
            <a:endParaRPr sz="38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</a:rPr>
              <a:t>Pronoun</a:t>
            </a:r>
            <a:r>
              <a:rPr lang="en" sz="2000"/>
              <a:t>: her</a:t>
            </a:r>
            <a:endParaRPr sz="20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74EA7"/>
                </a:solidFill>
              </a:rPr>
              <a:t>Antecedent</a:t>
            </a:r>
            <a:r>
              <a:rPr lang="en" sz="2000"/>
              <a:t>: Lauren 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02738" y="1132350"/>
            <a:ext cx="4218600" cy="2878800"/>
          </a:xfrm>
          <a:prstGeom prst="rect">
            <a:avLst/>
          </a:prstGeom>
          <a:ln w="952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Resources </a:t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250" y="963888"/>
            <a:ext cx="4287650" cy="32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Links (Informational)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http://grammar.yourdictionary.com/parts-of-speech/pronouns/pronoun-antecedent.html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https://webapps.towson.edu/ows/pro_antagree.htm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http://englishplus.com/grammar/00000027.htm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Second link works best!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17158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Quizzes!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91373" y="74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https://www.khanacademy.org/humanities/grammar/syntax-conventions-of-standard-english/subject-verb-agreement-and-pronoun-antecedent-agreement/e/pronoun-antecedent-agreement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https://www.oupcanada.com/higher_education/companion/literature/9780195425154/eng_135/quiz_subject_verb.html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https://webapps.towson.edu/ows/exercises/Pronoun%20-%20Antecedent%20Agreement%20-%20Exercise01.aspx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https://www.proprofs.com/quiz-school/story.php?title=pronoun-antecedent-agreement_2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https://www.quia.com/quiz/3051576.html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Time!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 link: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https://play.kahoot.it/#/?quizId=66e6ce12-75ec-4c7b-8851-70062951707a</a:t>
            </a:r>
            <a:r>
              <a:rPr lang="en"/>
              <a:t>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Pronouns and Antecedents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Pronouns are words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she, you, his, their, etc.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Antecedents are what the pronouns refer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Kate takes her pencil to school. (Pronoun: her; Antecedent: Kate)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Bill hates Kate’s hair. He thinks it's ugly. (Pronoun: He; Antecedent: Bill) (Pronoun: Her; Antecendent: Kate)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Error: The pronouns and antecedents are unclear or don't match up</a:t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638" y="3241423"/>
            <a:ext cx="2382175" cy="180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627" y="3252263"/>
            <a:ext cx="2382175" cy="17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Worksheets Part 1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525" y="1107664"/>
            <a:ext cx="2675601" cy="346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350" y="1107675"/>
            <a:ext cx="2675601" cy="345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Worksheets Part 2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575" y="1152475"/>
            <a:ext cx="2636982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874" y="1176490"/>
            <a:ext cx="2636974" cy="336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(Worksheets)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https://lfcc.edu/wp-content/uploads/2014/08/Pronoun-Antecedent-Agreement-Worksheet.pdf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http://www.aurora-schools.org/userfiles/638/pronouns_and_antecedents.pdf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(Pictures)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https://tenor.com/view/batman-grammar-gif-10470328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https://tenor.com/view/eye-roll-stfu-when-someone-corrects-my-grammar-worry-bout-you-worry-about-you-gif-5708824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https://tenor.com/view/veggietales-grammar-king-larry-larrythecucumber-gif-4974023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https://tenor.com/view/school-paper-exam-board-gif-8766184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Error: Pronoun disagrees with antecedent in gender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Wrong: Shelby made his own card.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Correct: Shelby made her own card.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Why: Shelby is a girl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Pronoun and antecedent disagree in number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Wrong: Shelby or Carol got their husband.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Correct: Shelby or Carol got her husband. </a:t>
            </a:r>
            <a:endParaRPr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Why: The “or” makes the pronoun for husband singular because only one of them got her husband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170" y="2467527"/>
            <a:ext cx="2811150" cy="23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017728"/>
            <a:ext cx="3999900" cy="22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Error: Too many antecedents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Wrong: George ate Bill’s apple. He was sad. 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Correct: George ate Bill’s apple. Bill was sad. 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Why: some pronouns are confusing if they can refer to multiple antecedents (so don’t use a pronoun)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FYI– (an important tip for ACT) 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indefinite pronouns </a:t>
            </a:r>
            <a:r>
              <a:rPr lang="en" sz="2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anyone, anybody, everyone, everybody, someone, somebody, no one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lang="en" sz="2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nobody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are always singular</a:t>
            </a:r>
            <a:endParaRPr sz="24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Incorrect: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Everyone wanted their paper to be its best.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Correct: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Everyone wanted his or her paper to be its best.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85180" y="1203450"/>
            <a:ext cx="3603900" cy="2736600"/>
          </a:xfrm>
          <a:prstGeom prst="rect">
            <a:avLst/>
          </a:prstGeom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Practice </a:t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317" y="824098"/>
            <a:ext cx="4272050" cy="3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9600" cy="566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Identify the Pronoun and the Antecedent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97600" y="2125350"/>
            <a:ext cx="67488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/>
              <a:t>Luke threw his staples at Wyatt.</a:t>
            </a:r>
            <a:endParaRPr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19000" cy="5721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Answer 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9" y="1548300"/>
            <a:ext cx="8520600" cy="204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674EA7"/>
                </a:solidFill>
              </a:rPr>
              <a:t>        Luke</a:t>
            </a:r>
            <a:r>
              <a:rPr lang="en" sz="3800"/>
              <a:t> threw </a:t>
            </a:r>
            <a:r>
              <a:rPr lang="en" sz="3800">
                <a:solidFill>
                  <a:srgbClr val="4A86E8"/>
                </a:solidFill>
              </a:rPr>
              <a:t>his</a:t>
            </a:r>
            <a:r>
              <a:rPr lang="en" sz="3800"/>
              <a:t> staples at Wyatt.</a:t>
            </a:r>
            <a:endParaRPr sz="38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</a:rPr>
              <a:t>Pronoun</a:t>
            </a:r>
            <a:r>
              <a:rPr lang="en" sz="2000"/>
              <a:t>: his</a:t>
            </a:r>
            <a:endParaRPr sz="20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74EA7"/>
                </a:solidFill>
              </a:rPr>
              <a:t>Antecedent</a:t>
            </a:r>
            <a:r>
              <a:rPr lang="en" sz="2000"/>
              <a:t>: Luke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861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Identify the Pronoun and the Antecedent</a:t>
            </a:r>
            <a:r>
              <a:rPr lang="en"/>
              <a:t> 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51550" y="2285400"/>
            <a:ext cx="86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/>
              <a:t>Andrew twirled his earbuds while he talked about Spider-Man.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190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Answer 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9" y="1715553"/>
            <a:ext cx="8520600" cy="17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74EA7"/>
                </a:solidFill>
              </a:rPr>
              <a:t>Andrew</a:t>
            </a:r>
            <a:r>
              <a:rPr lang="en" sz="2500"/>
              <a:t> twirled </a:t>
            </a:r>
            <a:r>
              <a:rPr lang="en" sz="2500">
                <a:solidFill>
                  <a:srgbClr val="4A86E8"/>
                </a:solidFill>
              </a:rPr>
              <a:t>his</a:t>
            </a:r>
            <a:r>
              <a:rPr lang="en" sz="2500"/>
              <a:t> earbuds while </a:t>
            </a:r>
            <a:r>
              <a:rPr lang="en" sz="2500">
                <a:solidFill>
                  <a:srgbClr val="4A86E8"/>
                </a:solidFill>
              </a:rPr>
              <a:t>he</a:t>
            </a:r>
            <a:r>
              <a:rPr lang="en" sz="2500"/>
              <a:t> talked about Spider-Man.</a:t>
            </a:r>
            <a:endParaRPr sz="25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</a:rPr>
              <a:t>Pronoun</a:t>
            </a:r>
            <a:r>
              <a:rPr lang="en" sz="2000"/>
              <a:t>: his, he</a:t>
            </a:r>
            <a:endParaRPr sz="20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74EA7"/>
                </a:solidFill>
              </a:rPr>
              <a:t>Antecedent</a:t>
            </a:r>
            <a:r>
              <a:rPr lang="en" sz="2000"/>
              <a:t>: Andrew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(16:9)</PresentationFormat>
  <Paragraphs>90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Oswald</vt:lpstr>
      <vt:lpstr>Average</vt:lpstr>
      <vt:lpstr>Times New Roman</vt:lpstr>
      <vt:lpstr>Slate</vt:lpstr>
      <vt:lpstr>Pronouns &amp; Antecedents </vt:lpstr>
      <vt:lpstr>Pronouns and Antecedents</vt:lpstr>
      <vt:lpstr>Errors</vt:lpstr>
      <vt:lpstr>FYI– (an important tip for ACT) </vt:lpstr>
      <vt:lpstr>Group Practice </vt:lpstr>
      <vt:lpstr>Identify the Pronoun and the Antecedent </vt:lpstr>
      <vt:lpstr>Correct Answer </vt:lpstr>
      <vt:lpstr>Identify the Pronoun and the Antecedent </vt:lpstr>
      <vt:lpstr>Correct Answer </vt:lpstr>
      <vt:lpstr>Identify the Pronoun and the Antecedent </vt:lpstr>
      <vt:lpstr>Correct Answer </vt:lpstr>
      <vt:lpstr>Identify the Pronoun and the Antecedent </vt:lpstr>
      <vt:lpstr>Correct Answer </vt:lpstr>
      <vt:lpstr>Identify the Pronoun and the Antecedent </vt:lpstr>
      <vt:lpstr>Correct Answer </vt:lpstr>
      <vt:lpstr>Helpful Resources </vt:lpstr>
      <vt:lpstr>Helpful Links (Informational)</vt:lpstr>
      <vt:lpstr>Quizzes!</vt:lpstr>
      <vt:lpstr>Game Time!</vt:lpstr>
      <vt:lpstr>Worksheets Part 1</vt:lpstr>
      <vt:lpstr>Worksheets Part 2</vt:lpstr>
      <vt:lpstr>Sources (Worksheets)</vt:lpstr>
      <vt:lpstr>Sources (Pictures)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 &amp; Antecedents </dc:title>
  <dc:creator>Owner</dc:creator>
  <cp:lastModifiedBy>Owner</cp:lastModifiedBy>
  <cp:revision>1</cp:revision>
  <dcterms:modified xsi:type="dcterms:W3CDTF">2018-05-07T16:19:21Z</dcterms:modified>
</cp:coreProperties>
</file>