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Lato" charset="0"/>
      <p:regular r:id="rId30"/>
      <p:bold r:id="rId31"/>
      <p:italic r:id="rId32"/>
      <p:boldItalic r:id="rId33"/>
    </p:embeddedFont>
    <p:embeddedFont>
      <p:font typeface="Playfair Display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.lib.umn.edu/writingforsuccess/chapter/2-7-misplaced-and-dangling-modifier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m.youtube.com/watch?v=txK_5awcCnE&amp;scrlybrkr=c29045aa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profs.com/quiz-school/story.php?title=grammar-dangling-modifiers" TargetMode="External"/><Relationship Id="rId3" Type="http://schemas.openxmlformats.org/officeDocument/2006/relationships/hyperlink" Target="http://www.softschools.com/quizzes/grammar/misplaced_modifiers/quiz4690.html" TargetMode="External"/><Relationship Id="rId7" Type="http://schemas.openxmlformats.org/officeDocument/2006/relationships/hyperlink" Target="http://www.mhhe.com/socscience/english/langan/sentence_skills/exercises/ch16/p4exi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khanacademy.org/humanities/grammar/syntax-conventions-of-standard-english/dangling-modifiers-and-parallel-structure/e/dangling-modifiers" TargetMode="External"/><Relationship Id="rId5" Type="http://schemas.openxmlformats.org/officeDocument/2006/relationships/hyperlink" Target="http://www.btb.termiumplus.gc.ca/tpv2guides/guides/pep/index-eng.html?lang=eng&amp;page=grammar_5_excuse_me_quiz" TargetMode="External"/><Relationship Id="rId4" Type="http://schemas.openxmlformats.org/officeDocument/2006/relationships/hyperlink" Target="http://www.chompchomp.com/modifiers01/modifiers01.02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n2zc_wCBHtA&amp;scrlybrkr=c29045aa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udleditions.cast.org/craft_ld_parallel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jeopardylabs.com/play/parallel-structure-74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e.kahoot.it/l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humanities/grammar/syntax-conventions-of-standard-english/dangling-modifiers-and-parallel-structure/e/parallel-structure" TargetMode="External"/><Relationship Id="rId7" Type="http://schemas.openxmlformats.org/officeDocument/2006/relationships/hyperlink" Target="https://quizizz.com/admin/quiz/583cf3f66b40c44a3bf1ae22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hhe.com/socscience/english/langan/sentence_skills/exercises/ch17/p4exj.htm" TargetMode="External"/><Relationship Id="rId5" Type="http://schemas.openxmlformats.org/officeDocument/2006/relationships/hyperlink" Target="https://www.proprofs.com/quiz-school/story.php?title=parallel-structure-quiz_1" TargetMode="External"/><Relationship Id="rId4" Type="http://schemas.openxmlformats.org/officeDocument/2006/relationships/hyperlink" Target="https://www.quia.com/quiz/3511543.html?AP_rand=37805835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cribendi.com/advice/misplaced_modifier_examples.en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096250" y="1170350"/>
            <a:ext cx="3012600" cy="20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Dangling &amp; Misplaced Modifiers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Brooke, Lexy, Allie, Alera, Madeline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error?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99202" y="1201695"/>
            <a:ext cx="3783900" cy="3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dangling modifier is a word or phrase that modifies a word not clearly stated in the sentence. A modifier describes, clarifies, or gives more detail about a concept.</a:t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l="-1653" t="-4959" r="-1663" b="1642"/>
          <a:stretch/>
        </p:blipFill>
        <p:spPr>
          <a:xfrm>
            <a:off x="5095102" y="873984"/>
            <a:ext cx="3130699" cy="398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0" y="909000"/>
            <a:ext cx="9144000" cy="4412100"/>
          </a:xfrm>
          <a:prstGeom prst="rect">
            <a:avLst/>
          </a:prstGeom>
          <a:gradFill>
            <a:gsLst>
              <a:gs pos="0">
                <a:srgbClr val="FACCCC"/>
              </a:gs>
              <a:gs pos="100000">
                <a:srgbClr val="EA5959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>
                <a:solidFill>
                  <a:srgbClr val="FFFFFF"/>
                </a:solidFill>
              </a:rPr>
              <a:t>You use dangling modifiers when a word or phrase is modifying a word not clearly stated in the sentence.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2" y="-10"/>
            <a:ext cx="9330000" cy="9090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When does it occur?</a:t>
            </a:r>
            <a:endParaRPr sz="4800"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1825" y="2185275"/>
            <a:ext cx="5020575" cy="36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2674" y="2793426"/>
            <a:ext cx="2527647" cy="252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7750" y="1771475"/>
            <a:ext cx="1269225" cy="126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Dangling Modifiers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1</a:t>
            </a: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4914900" y="393700"/>
            <a:ext cx="3854400" cy="45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Incorrect: </a:t>
            </a:r>
            <a:r>
              <a:rPr lang="en">
                <a:solidFill>
                  <a:srgbClr val="0000FF"/>
                </a:solidFill>
              </a:rPr>
              <a:t>Having finished the assignment</a:t>
            </a:r>
            <a:r>
              <a:rPr lang="en"/>
              <a:t>, </a:t>
            </a:r>
            <a:r>
              <a:rPr lang="en">
                <a:solidFill>
                  <a:srgbClr val="FFFF00"/>
                </a:solidFill>
              </a:rPr>
              <a:t>the TV</a:t>
            </a:r>
            <a:r>
              <a:rPr lang="en"/>
              <a:t> was turned on. 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The doer of the action isn't the TV Since the doer of the action expressed in the participle has not been clearly stated, the participial phrase is said to be a dangling modifier.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Correct: </a:t>
            </a:r>
            <a:r>
              <a:rPr lang="en">
                <a:solidFill>
                  <a:srgbClr val="0000FF"/>
                </a:solidFill>
              </a:rPr>
              <a:t>Having finished the assignment,</a:t>
            </a:r>
            <a:r>
              <a:rPr lang="en"/>
              <a:t> </a:t>
            </a:r>
            <a:r>
              <a:rPr lang="en">
                <a:solidFill>
                  <a:srgbClr val="FFFF00"/>
                </a:solidFill>
              </a:rPr>
              <a:t>Jill</a:t>
            </a:r>
            <a:r>
              <a:rPr lang="en"/>
              <a:t> turned on the TV.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</a:t>
            </a: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4939500" y="469900"/>
            <a:ext cx="3837000" cy="39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Incorrect: </a:t>
            </a:r>
            <a:r>
              <a:rPr lang="en">
                <a:solidFill>
                  <a:srgbClr val="0000FF"/>
                </a:solidFill>
              </a:rPr>
              <a:t>Having arrived late for practice, </a:t>
            </a:r>
            <a:r>
              <a:rPr lang="en">
                <a:solidFill>
                  <a:srgbClr val="FFFF00"/>
                </a:solidFill>
              </a:rPr>
              <a:t>a written excuse</a:t>
            </a:r>
            <a:r>
              <a:rPr lang="en"/>
              <a:t> was needed. 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sentence says a written excuse arrived late.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Correct: </a:t>
            </a:r>
            <a:r>
              <a:rPr lang="en">
                <a:solidFill>
                  <a:srgbClr val="0000FF"/>
                </a:solidFill>
              </a:rPr>
              <a:t>Having arrived late for practice,</a:t>
            </a:r>
            <a:r>
              <a:rPr lang="en"/>
              <a:t> </a:t>
            </a:r>
            <a:r>
              <a:rPr lang="en">
                <a:solidFill>
                  <a:srgbClr val="FFFF00"/>
                </a:solidFill>
              </a:rPr>
              <a:t>the team captain</a:t>
            </a:r>
            <a:r>
              <a:rPr lang="en"/>
              <a:t> needed a written excuse.</a:t>
            </a:r>
            <a:endParaRPr/>
          </a:p>
          <a:p>
            <a:pPr marL="457200" lvl="0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fix it decide who arrived late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3</a:t>
            </a: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4939500" y="355600"/>
            <a:ext cx="3837000" cy="40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Incorrect: </a:t>
            </a:r>
            <a:r>
              <a:rPr lang="en">
                <a:solidFill>
                  <a:srgbClr val="0000FF"/>
                </a:solidFill>
              </a:rPr>
              <a:t>To improve his results</a:t>
            </a:r>
            <a:r>
              <a:rPr lang="en"/>
              <a:t>, </a:t>
            </a:r>
            <a:r>
              <a:rPr lang="en">
                <a:solidFill>
                  <a:srgbClr val="FFFF00"/>
                </a:solidFill>
              </a:rPr>
              <a:t>the experiment</a:t>
            </a:r>
            <a:r>
              <a:rPr lang="en"/>
              <a:t> was done again.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sentence says the experiment improved its results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Correct: </a:t>
            </a:r>
            <a:r>
              <a:rPr lang="en">
                <a:solidFill>
                  <a:srgbClr val="0000FF"/>
                </a:solidFill>
              </a:rPr>
              <a:t>He improved his results by doing the experiment again.</a:t>
            </a:r>
            <a:endParaRPr>
              <a:solidFill>
                <a:srgbClr val="FFFFFF"/>
              </a:solidFill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To fix combine the phrase and the main clause into one sentence.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Pages</a:t>
            </a: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Misplaced and Dangling Modifiers</a:t>
            </a: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http://open.lib.umn.edu/writingforsuccess/chapter/2-7-misplaced-and-dangling-modifiers/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https://m.youtube.com/watch?v=txK_5awcCnE&amp;scrlybrkr=c29045aa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Dangling and Misplaced Modifier Quizzes </a:t>
            </a: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700" y="1083411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http://www.softschools.com/quizzes/grammar/misplaced_modifiers/quiz4690.html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http://www.chompchomp.com/modifiers01/modifiers01.02.htm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accent5"/>
                </a:solidFill>
                <a:hlinkClick r:id="rId5"/>
              </a:rPr>
              <a:t>http://www.btb.termiumplus.gc.ca/tpv2guides/guides/pep/index-eng.html?lang=eng&amp;page=grammar_5_excuse_me_quiz</a:t>
            </a:r>
            <a:endParaRPr sz="1600">
              <a:solidFill>
                <a:schemeClr val="lt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accent5"/>
                </a:solidFill>
                <a:hlinkClick r:id="rId6"/>
              </a:rPr>
              <a:t>https://www.khanacademy.org/humanities/grammar/syntax-conventions-of-standard-english/dangling-modifiers-and-parallel-structure/e/dangling-modifiers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accent5"/>
                </a:solidFill>
                <a:hlinkClick r:id="rId7"/>
              </a:rPr>
              <a:t>http://www.mhhe.com/socscience/english/langan/sentence_skills/exercises/ch16/p4exi.htm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u="sng">
                <a:solidFill>
                  <a:schemeClr val="accent5"/>
                </a:solidFill>
                <a:hlinkClick r:id="rId8"/>
              </a:rPr>
              <a:t>https://www.proprofs.com/quiz-school/story.php?title=grammar-dangling-modifiers</a:t>
            </a:r>
            <a:endParaRPr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Structure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0" y="547200"/>
            <a:ext cx="9328200" cy="9705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error?</a:t>
            </a: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-41550" y="1265400"/>
            <a:ext cx="9369600" cy="1181100"/>
          </a:xfrm>
          <a:prstGeom prst="rect">
            <a:avLst/>
          </a:prstGeom>
          <a:solidFill>
            <a:srgbClr val="E0666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Repetition of the same pattern of words or phrases within a sentence or passage to show that two or more ideas have the same level of importance.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-246250" y="2446500"/>
            <a:ext cx="9574500" cy="1598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666666"/>
                </a:solidFill>
              </a:rPr>
              <a:t>These elements are not parallel. Used in a sentence, they create a jarring effect and produce writing with unclear emphasis and meaning.  We call such an error "faulty parallelism."</a:t>
            </a:r>
            <a:endParaRPr sz="2200">
              <a:solidFill>
                <a:srgbClr val="666666"/>
              </a:solidFill>
            </a:endParaRP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l="1409" t="17334" r="2037" b="19329"/>
          <a:stretch/>
        </p:blipFill>
        <p:spPr>
          <a:xfrm>
            <a:off x="1769519" y="2058676"/>
            <a:ext cx="5867400" cy="60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 l="12678" t="16160" r="12521" b="12710"/>
          <a:stretch/>
        </p:blipFill>
        <p:spPr>
          <a:xfrm>
            <a:off x="3964950" y="1152475"/>
            <a:ext cx="4867348" cy="341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4">
            <a:alphaModFix/>
          </a:blip>
          <a:srcRect l="25197" t="27059" r="43462" b="26294"/>
          <a:stretch/>
        </p:blipFill>
        <p:spPr>
          <a:xfrm>
            <a:off x="311700" y="1301600"/>
            <a:ext cx="3445427" cy="304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433000" cy="7611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Does it Occur?</a:t>
            </a: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4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This grammatical form can be used with a variety of structures including infinitives, words, clauses and lists.</a:t>
            </a:r>
            <a:endParaRPr sz="1600"/>
          </a:p>
          <a:p>
            <a: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Parallel structure should be used when you connect clauses with a coordinating conjunction such as: for, and, nor, or, but, so, or yet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Correct: Every morning, we make our bed, eat breakfast and feed the dog.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Incorrect: Every morning, we make our bed, eating breakfast and feed the dog.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Correct: I will not sing a song, nor will I dance.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Incorrect: I will not sing a song, nor dance.</a:t>
            </a:r>
            <a:endParaRPr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Parallel Structure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1</a:t>
            </a:r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Parallel: </a:t>
            </a:r>
            <a:br>
              <a:rPr lang="en"/>
            </a:br>
            <a:r>
              <a:rPr lang="en"/>
              <a:t>Mary likes hik</a:t>
            </a:r>
            <a:r>
              <a:rPr lang="en">
                <a:solidFill>
                  <a:srgbClr val="0000FF"/>
                </a:solidFill>
              </a:rPr>
              <a:t>ing</a:t>
            </a:r>
            <a:r>
              <a:rPr lang="en"/>
              <a:t>, swimm</a:t>
            </a:r>
            <a:r>
              <a:rPr lang="en">
                <a:solidFill>
                  <a:srgbClr val="0000FF"/>
                </a:solidFill>
              </a:rPr>
              <a:t>ing</a:t>
            </a:r>
            <a:r>
              <a:rPr lang="en"/>
              <a:t>, and </a:t>
            </a:r>
            <a:r>
              <a:rPr lang="en">
                <a:solidFill>
                  <a:srgbClr val="FFFF00"/>
                </a:solidFill>
              </a:rPr>
              <a:t>to ride </a:t>
            </a:r>
            <a:r>
              <a:rPr lang="en"/>
              <a:t>a bicycle.</a:t>
            </a:r>
            <a:br>
              <a:rPr lang="en"/>
            </a:br>
            <a:r>
              <a:rPr lang="en"/>
              <a:t>Parallel: </a:t>
            </a:r>
            <a:br>
              <a:rPr lang="en"/>
            </a:br>
            <a:r>
              <a:rPr lang="en"/>
              <a:t>Mary likes hik</a:t>
            </a:r>
            <a:r>
              <a:rPr lang="en">
                <a:solidFill>
                  <a:srgbClr val="0000FF"/>
                </a:solidFill>
              </a:rPr>
              <a:t>ing</a:t>
            </a:r>
            <a:r>
              <a:rPr lang="en"/>
              <a:t>, swimm</a:t>
            </a:r>
            <a:r>
              <a:rPr lang="en">
                <a:solidFill>
                  <a:srgbClr val="0000FF"/>
                </a:solidFill>
              </a:rPr>
              <a:t>ing</a:t>
            </a:r>
            <a:r>
              <a:rPr lang="en"/>
              <a:t>, and rid</a:t>
            </a:r>
            <a:r>
              <a:rPr lang="en">
                <a:solidFill>
                  <a:srgbClr val="0000FF"/>
                </a:solidFill>
              </a:rPr>
              <a:t>ing</a:t>
            </a:r>
            <a:r>
              <a:rPr lang="en"/>
              <a:t> a bicycle</a:t>
            </a:r>
            <a:endParaRPr/>
          </a:p>
          <a:p>
            <a:pPr marL="457200" lvl="0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Don't mix forms, you should use the same pattern of words.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</a:t>
            </a: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780750" y="101600"/>
            <a:ext cx="4230000" cy="47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Not Parallel: </a:t>
            </a:r>
            <a:br>
              <a:rPr lang="en" sz="1600"/>
            </a:br>
            <a:r>
              <a:rPr lang="en" sz="1600"/>
              <a:t>The coach told the players </a:t>
            </a:r>
            <a:r>
              <a:rPr lang="en" sz="1600">
                <a:solidFill>
                  <a:srgbClr val="0000FF"/>
                </a:solidFill>
              </a:rPr>
              <a:t>that they should</a:t>
            </a:r>
            <a:r>
              <a:rPr lang="en" sz="1600"/>
              <a:t> get a lot of sleep, </a:t>
            </a:r>
            <a:r>
              <a:rPr lang="en" sz="1600">
                <a:solidFill>
                  <a:srgbClr val="0000FF"/>
                </a:solidFill>
              </a:rPr>
              <a:t>that they should not eat </a:t>
            </a:r>
            <a:r>
              <a:rPr lang="en" sz="1600"/>
              <a:t>too much, and</a:t>
            </a:r>
            <a:r>
              <a:rPr lang="en" sz="1600">
                <a:solidFill>
                  <a:srgbClr val="FFFF00"/>
                </a:solidFill>
              </a:rPr>
              <a:t> to do </a:t>
            </a:r>
            <a:r>
              <a:rPr lang="en" sz="1600"/>
              <a:t>some warm-up exercises before the game.</a:t>
            </a:r>
            <a:br>
              <a:rPr lang="en" sz="1600"/>
            </a:br>
            <a:r>
              <a:rPr lang="en" sz="1600"/>
              <a:t>Parallel: </a:t>
            </a:r>
            <a:br>
              <a:rPr lang="en" sz="1600"/>
            </a:br>
            <a:r>
              <a:rPr lang="en" sz="1600"/>
              <a:t>The coach told the players </a:t>
            </a:r>
            <a:r>
              <a:rPr lang="en" sz="1600">
                <a:solidFill>
                  <a:srgbClr val="0000FF"/>
                </a:solidFill>
              </a:rPr>
              <a:t>that they should</a:t>
            </a:r>
            <a:r>
              <a:rPr lang="en" sz="1600"/>
              <a:t> get a lot of sleep, </a:t>
            </a:r>
            <a:r>
              <a:rPr lang="en" sz="1600">
                <a:solidFill>
                  <a:srgbClr val="0000FF"/>
                </a:solidFill>
              </a:rPr>
              <a:t>that they should </a:t>
            </a:r>
            <a:r>
              <a:rPr lang="en" sz="1600"/>
              <a:t>not eat too much, and</a:t>
            </a:r>
            <a:r>
              <a:rPr lang="en" sz="1600">
                <a:solidFill>
                  <a:srgbClr val="0000FF"/>
                </a:solidFill>
              </a:rPr>
              <a:t> that they should </a:t>
            </a:r>
            <a:r>
              <a:rPr lang="en" sz="1600"/>
              <a:t>do some warm-up exercises before the game.</a:t>
            </a:r>
            <a:endParaRPr sz="1600"/>
          </a:p>
          <a:p>
            <a:pPr marL="457200" lvl="0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parallel structure that begins with clauses must keep on with clauses. Changing to another pattern or changing the voice of the verb will break the parallelism.</a:t>
            </a:r>
            <a:endParaRPr sz="1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3</a:t>
            </a: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2"/>
          </p:nvPr>
        </p:nvSpPr>
        <p:spPr>
          <a:xfrm>
            <a:off x="4939500" y="241300"/>
            <a:ext cx="3874200" cy="46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Not Parallel: </a:t>
            </a:r>
            <a:br>
              <a:rPr lang="en" sz="1700"/>
            </a:br>
            <a:r>
              <a:rPr lang="en" sz="1700"/>
              <a:t>The dictionary can be used to find these: </a:t>
            </a:r>
            <a:r>
              <a:rPr lang="en" sz="1700">
                <a:solidFill>
                  <a:srgbClr val="0000FF"/>
                </a:solidFill>
              </a:rPr>
              <a:t>word meanings, pronunciations, correct spellings, </a:t>
            </a:r>
            <a:r>
              <a:rPr lang="en" sz="1700">
                <a:solidFill>
                  <a:srgbClr val="FFFF00"/>
                </a:solidFill>
              </a:rPr>
              <a:t>and looking up irregular verbs.</a:t>
            </a:r>
            <a:br>
              <a:rPr lang="en" sz="1700">
                <a:solidFill>
                  <a:srgbClr val="FFFF00"/>
                </a:solidFill>
              </a:rPr>
            </a:br>
            <a:r>
              <a:rPr lang="en" sz="1700"/>
              <a:t>Parallel: </a:t>
            </a:r>
            <a:br>
              <a:rPr lang="en" sz="1700"/>
            </a:br>
            <a:r>
              <a:rPr lang="en" sz="1700"/>
              <a:t>The dictionary can be used to find these: </a:t>
            </a:r>
            <a:r>
              <a:rPr lang="en" sz="1700">
                <a:solidFill>
                  <a:srgbClr val="0000FF"/>
                </a:solidFill>
              </a:rPr>
              <a:t>word meanings, pronunciations, correct spellings, and irregular verb.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" sz="1700">
                <a:solidFill>
                  <a:srgbClr val="FFFFFF"/>
                </a:solidFill>
              </a:rPr>
              <a:t>After a colon he sure to keep all elements in a list in the same form. </a:t>
            </a:r>
            <a:endParaRPr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Page</a:t>
            </a: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structure</a:t>
            </a:r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https://m.youtube.com/watch?v=n2zc_wCBHtA&amp;scrlybrkr=c29045aa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http://udleditions.cast.org/craft_ld_parallel.html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Games</a:t>
            </a:r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ubTitle" idx="1"/>
          </p:nvPr>
        </p:nvSpPr>
        <p:spPr>
          <a:xfrm>
            <a:off x="265500" y="279155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2"/>
          </p:nvPr>
        </p:nvSpPr>
        <p:spPr>
          <a:xfrm>
            <a:off x="4784538" y="724202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Jeopardy about Parallel Structure: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https://jeopardylabs.com/play/parallel-structure-74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Kahoot (over everything):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https://create.kahoot.it/l/#user/037a22a0-eb90-4db4-b7d2-88164690db27/kahoots/created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Structure Quizzes</a:t>
            </a: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https://www.khanacademy.org/humanities/grammar/syntax-conventions-of-standard-english/dangling-modifiers-and-parallel-structure/e/parallel-structure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https://www.quia.com/quiz/3511543.html?AP_rand=378058353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https://www.proprofs.com/quiz-school/story.php?title=parallel-structure-quiz_1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http://www.mhhe.com/socscience/english/langan/sentence_skills/exercises/ch17/p4exj.htm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https://quizizz.com/admin/quiz/583cf3f66b40c44a3bf1ae22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error?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068100" cy="3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misplaced modifier is a phrase, clause, or word that is incorrectly separated from the word it modifies. This phrase or clause is placed awkwardly in a sentence so that it appears to modify or refer to an unintended word.</a:t>
            </a:r>
            <a:endParaRPr/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t="18394" b="32801"/>
          <a:stretch/>
        </p:blipFill>
        <p:spPr>
          <a:xfrm>
            <a:off x="3379805" y="1436849"/>
            <a:ext cx="5550925" cy="203180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4916402" y="4809900"/>
            <a:ext cx="42276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https://www.scribendi.com/advice/misplaced_modifier_examples.en.html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does it occur?</a:t>
            </a: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1068" y="1152475"/>
            <a:ext cx="45174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occurs when the modifier has no clear referent, often causing confusion and twisting the meaning of words in an unintended fashion</a:t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l="5580" t="10314" r="5978" b="18551"/>
          <a:stretch/>
        </p:blipFill>
        <p:spPr>
          <a:xfrm>
            <a:off x="4723100" y="1152475"/>
            <a:ext cx="4109199" cy="247887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4723153" y="3631350"/>
            <a:ext cx="41091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How can you fix this sentence?</a:t>
            </a:r>
            <a:endParaRPr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Examples of Misplaced Modifiers</a:t>
            </a:r>
            <a:endParaRPr sz="5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1</a:t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9825" y="645325"/>
            <a:ext cx="3898275" cy="37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939500" y="648500"/>
            <a:ext cx="3759900" cy="41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example above suggests that the man is gold. 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can be corrected by moving the modifier to a more sensible place, generally next to the word it modifies.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t="7058" b="6548"/>
          <a:stretch/>
        </p:blipFill>
        <p:spPr>
          <a:xfrm>
            <a:off x="4750825" y="442962"/>
            <a:ext cx="4268125" cy="8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9000" y="3482175"/>
            <a:ext cx="4371775" cy="9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3</a:t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405" y="916075"/>
            <a:ext cx="4345171" cy="331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Dangling Modifiers 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Office PowerPoint</Application>
  <PresentationFormat>On-screen Show (16:9)</PresentationFormat>
  <Paragraphs>85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Lato</vt:lpstr>
      <vt:lpstr>Playfair Display</vt:lpstr>
      <vt:lpstr>Coral</vt:lpstr>
      <vt:lpstr>Dangling &amp; Misplaced Modifiers</vt:lpstr>
      <vt:lpstr>Examples</vt:lpstr>
      <vt:lpstr>What is the error?</vt:lpstr>
      <vt:lpstr>When does it occur?</vt:lpstr>
      <vt:lpstr>Examples of Misplaced Modifiers</vt:lpstr>
      <vt:lpstr>Example 1</vt:lpstr>
      <vt:lpstr>Example 2</vt:lpstr>
      <vt:lpstr>Example 3</vt:lpstr>
      <vt:lpstr>Dangling Modifiers </vt:lpstr>
      <vt:lpstr>What is the error?</vt:lpstr>
      <vt:lpstr>When does it occur?</vt:lpstr>
      <vt:lpstr>Example of Dangling Modifiers</vt:lpstr>
      <vt:lpstr>Example 1</vt:lpstr>
      <vt:lpstr>Example 2</vt:lpstr>
      <vt:lpstr>Example 3</vt:lpstr>
      <vt:lpstr>Information Pages</vt:lpstr>
      <vt:lpstr>Dangling and Misplaced Modifier Quizzes </vt:lpstr>
      <vt:lpstr>Parallel Structure</vt:lpstr>
      <vt:lpstr>What is the error?</vt:lpstr>
      <vt:lpstr>When Does it Occur?</vt:lpstr>
      <vt:lpstr>Examples of Parallel Structure</vt:lpstr>
      <vt:lpstr>Example 1</vt:lpstr>
      <vt:lpstr>Example 2</vt:lpstr>
      <vt:lpstr>Example 3</vt:lpstr>
      <vt:lpstr>Information Page</vt:lpstr>
      <vt:lpstr>Games</vt:lpstr>
      <vt:lpstr>Parallel Structure Quizzes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Dangling &amp; Misplaced Modifiers</dc:title>
  <dc:creator>Owner</dc:creator>
  <cp:lastModifiedBy>Owner</cp:lastModifiedBy>
  <cp:revision>1</cp:revision>
  <dcterms:modified xsi:type="dcterms:W3CDTF">2018-05-03T02:10:09Z</dcterms:modified>
</cp:coreProperties>
</file>