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8" r:id="rId5"/>
    <p:sldId id="259" r:id="rId6"/>
    <p:sldId id="265" r:id="rId7"/>
    <p:sldId id="264" r:id="rId8"/>
    <p:sldId id="266" r:id="rId9"/>
    <p:sldId id="268" r:id="rId10"/>
    <p:sldId id="269" r:id="rId11"/>
    <p:sldId id="276" r:id="rId12"/>
    <p:sldId id="277" r:id="rId13"/>
    <p:sldId id="261" r:id="rId14"/>
    <p:sldId id="262" r:id="rId15"/>
    <p:sldId id="270" r:id="rId16"/>
    <p:sldId id="271" r:id="rId17"/>
    <p:sldId id="272" r:id="rId18"/>
    <p:sldId id="273" r:id="rId19"/>
    <p:sldId id="274" r:id="rId20"/>
    <p:sldId id="275" r:id="rId21"/>
    <p:sldId id="263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6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36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084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31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26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136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84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1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7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90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125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3 w 10002"/>
                <a:gd name="connsiteY0" fmla="*/ 0 h 10000"/>
                <a:gd name="connsiteX1" fmla="*/ 10002 w 10002"/>
                <a:gd name="connsiteY1" fmla="*/ 0 h 10000"/>
                <a:gd name="connsiteX2" fmla="*/ 10002 w 10002"/>
                <a:gd name="connsiteY2" fmla="*/ 10000 h 10000"/>
                <a:gd name="connsiteX3" fmla="*/ 2 w 10002"/>
                <a:gd name="connsiteY3" fmla="*/ 10000 h 10000"/>
                <a:gd name="connsiteX4" fmla="*/ 0 w 10002"/>
                <a:gd name="connsiteY4" fmla="*/ 9125 h 10000"/>
                <a:gd name="connsiteX5" fmla="*/ 8763 w 10002"/>
                <a:gd name="connsiteY5" fmla="*/ 9128 h 10000"/>
                <a:gd name="connsiteX6" fmla="*/ 8763 w 10002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890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9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>
            <a:spLocks/>
          </p:cNvSpPr>
          <p:nvPr/>
        </p:nvSpPr>
        <p:spPr bwMode="auto">
          <a:xfrm>
            <a:off x="8151962" y="1685652"/>
            <a:ext cx="3275013" cy="4408488"/>
          </a:xfrm>
          <a:custGeom>
            <a:avLst/>
            <a:gdLst>
              <a:gd name="T0" fmla="*/ 3614 w 4125"/>
              <a:gd name="T1" fmla="*/ 0 h 5554"/>
              <a:gd name="T2" fmla="*/ 4125 w 4125"/>
              <a:gd name="T3" fmla="*/ 0 h 5554"/>
              <a:gd name="T4" fmla="*/ 4125 w 4125"/>
              <a:gd name="T5" fmla="*/ 5554 h 5554"/>
              <a:gd name="T6" fmla="*/ 0 w 4125"/>
              <a:gd name="T7" fmla="*/ 5554 h 5554"/>
              <a:gd name="T8" fmla="*/ 0 w 4125"/>
              <a:gd name="T9" fmla="*/ 5074 h 5554"/>
              <a:gd name="T10" fmla="*/ 3614 w 4125"/>
              <a:gd name="T11" fmla="*/ 5074 h 5554"/>
              <a:gd name="T12" fmla="*/ 3614 w 4125"/>
              <a:gd name="T13" fmla="*/ 0 h 5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2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0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0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5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misplacedmodifier.htm" TargetMode="External"/><Relationship Id="rId2" Type="http://schemas.openxmlformats.org/officeDocument/2006/relationships/hyperlink" Target="http://grammar.about.com/od/mo/g/mismodterm.htm?scrlybrk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profs.com/quiz-school/story.php?title=ODAzMTkyIMIT" TargetMode="External"/><Relationship Id="rId5" Type="http://schemas.openxmlformats.org/officeDocument/2006/relationships/hyperlink" Target="http://www.quibblo.com/quiz/7WcrtPG/Misplaced-Modifiers" TargetMode="External"/><Relationship Id="rId4" Type="http://schemas.openxmlformats.org/officeDocument/2006/relationships/hyperlink" Target="http://www.softschools.com/quizzes/grammar/misplaced_modifiers/quiz469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Misplaced modifiers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Claye Wolfe, Kevin </a:t>
            </a:r>
            <a:r>
              <a:rPr lang="en-US" dirty="0" err="1" smtClean="0"/>
              <a:t>Bonura</a:t>
            </a:r>
            <a:r>
              <a:rPr lang="en-US" dirty="0" smtClean="0"/>
              <a:t>, Hayden </a:t>
            </a:r>
            <a:r>
              <a:rPr lang="en-US" dirty="0" err="1" smtClean="0"/>
              <a:t>Paas</a:t>
            </a:r>
            <a:r>
              <a:rPr lang="en-US" dirty="0" smtClean="0"/>
              <a:t>, Mackenzie </a:t>
            </a:r>
            <a:r>
              <a:rPr lang="en-US" dirty="0" err="1" smtClean="0"/>
              <a:t>Mellen</a:t>
            </a:r>
            <a:r>
              <a:rPr lang="en-US" dirty="0" smtClean="0"/>
              <a:t>, and Sarah </a:t>
            </a:r>
            <a:r>
              <a:rPr lang="en-US" dirty="0" err="1" smtClean="0"/>
              <a:t>Ratterman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5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60020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A3AF65"/>
                </a:solidFill>
              </a:rPr>
              <a:t>The answer is… </a:t>
            </a:r>
            <a:endParaRPr lang="en-US" dirty="0">
              <a:solidFill>
                <a:srgbClr val="A3AF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652" y="2895600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0910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101" y="1062723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92D050"/>
                </a:solidFill>
              </a:rPr>
              <a:t>Group Practice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436" y="2859169"/>
            <a:ext cx="9601200" cy="358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http:/</a:t>
            </a:r>
            <a:r>
              <a:rPr lang="en-US" sz="3600" dirty="0" err="1" smtClean="0"/>
              <a:t>www.socrative.com</a:t>
            </a:r>
            <a:endParaRPr lang="en-US" sz="3600" dirty="0"/>
          </a:p>
          <a:p>
            <a:r>
              <a:rPr lang="en-US" sz="3600" dirty="0" smtClean="0"/>
              <a:t>Log in with the Room Name: </a:t>
            </a:r>
            <a:r>
              <a:rPr lang="en-US" sz="3600" dirty="0" err="1" smtClean="0"/>
              <a:t>HAYDENSCLASS</a:t>
            </a:r>
            <a:endParaRPr lang="en-US" sz="3600" dirty="0" smtClean="0"/>
          </a:p>
          <a:p>
            <a:r>
              <a:rPr lang="en-US" sz="3600" dirty="0" smtClean="0"/>
              <a:t>Add your name: Last, First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922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540" y="1089609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How to find misplaced modifiers in the PSAT, ACT, or SAT tests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540" y="2894875"/>
            <a:ext cx="9601200" cy="3581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modifying clause connects to whatever it describes.</a:t>
            </a:r>
          </a:p>
          <a:p>
            <a:r>
              <a:rPr lang="en-US" sz="2600" dirty="0" smtClean="0"/>
              <a:t>The misplaced modifiers have to be followed by the noun they describe.</a:t>
            </a:r>
          </a:p>
          <a:p>
            <a:r>
              <a:rPr lang="en-US" sz="2600" dirty="0" smtClean="0"/>
              <a:t>Look for sentences that begin with descriptive phrases.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9809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234" y="80010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PSAT/SAT/ACT example #1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Initiated by a few loud teenagers, the crowd of concert goers quickly joined the heckling in order to drive the band off the stage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NO </a:t>
            </a:r>
            <a:r>
              <a:rPr lang="en-US" dirty="0" smtClean="0"/>
              <a:t>CHANGE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in order to drive the band off stage, the crowd of concert goers quickly joined the </a:t>
            </a:r>
            <a:r>
              <a:rPr lang="en-US" dirty="0" smtClean="0"/>
              <a:t>heckling.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the point of the heckling, quickly joined by the crowd of concert goers, was to drive the band off stage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the heckling, which the crowd of concert goers swiftly joined, was intended to drive the band off stage.</a:t>
            </a:r>
          </a:p>
        </p:txBody>
      </p:sp>
    </p:spTree>
    <p:extLst>
      <p:ext uri="{BB962C8B-B14F-4D97-AF65-F5344CB8AC3E}">
        <p14:creationId xmlns:p14="http://schemas.microsoft.com/office/powerpoint/2010/main" val="174638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2988" y="1665514"/>
            <a:ext cx="9601200" cy="1273629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131" y="32766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5829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214" y="919341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PSAT/SAT/ACT example #2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Finding the Baltimore waterfront fascinating, all that there was to see was thoroughly explored by Antonio. </a:t>
            </a:r>
          </a:p>
          <a:p>
            <a:pPr marL="0" indent="0">
              <a:buNone/>
            </a:pPr>
            <a:r>
              <a:rPr lang="en-US" dirty="0" smtClean="0"/>
              <a:t>A.)  Finding the Baltimore waterfront fascinating, all that there was to see was thoroughly explored by Antonio. </a:t>
            </a:r>
          </a:p>
          <a:p>
            <a:pPr marL="0" indent="0">
              <a:buNone/>
            </a:pPr>
            <a:r>
              <a:rPr lang="en-US" dirty="0" smtClean="0"/>
              <a:t>B.) Antonio found the Baltimore waterfront fascinating, he thoroughly explored all there was to see. </a:t>
            </a:r>
          </a:p>
          <a:p>
            <a:pPr marL="0" indent="0">
              <a:buNone/>
            </a:pPr>
            <a:r>
              <a:rPr lang="en-US" dirty="0" smtClean="0"/>
              <a:t>C.) Finding the Baltimore waterfront fascinating, Antonio thoroughly explored all that there was to see. </a:t>
            </a:r>
          </a:p>
          <a:p>
            <a:pPr marL="0" indent="0">
              <a:buNone/>
            </a:pPr>
            <a:r>
              <a:rPr lang="en-US" dirty="0" smtClean="0"/>
              <a:t>D.) the Baltimore waterfront is fascinating and is why Antonio thoroughly explored all that there was to see.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93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71" y="1611933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235" y="3097833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C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4695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883" y="961243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PSAT/SAT/ACT example #3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327207" cy="38462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Traveling through Yosemite, the scenery of waterfalls and granite peaks, which we photographed, was beautiful. </a:t>
            </a:r>
          </a:p>
          <a:p>
            <a:pPr marL="457200" indent="-457200">
              <a:buAutoNum type="alphaUcParenBoth"/>
            </a:pPr>
            <a:r>
              <a:rPr lang="en-US" dirty="0" smtClean="0"/>
              <a:t>The scenery of waterfalls and granite peaks, which we photographed, was beautiful </a:t>
            </a:r>
          </a:p>
          <a:p>
            <a:pPr marL="457200" indent="-457200">
              <a:buAutoNum type="alphaUcParenBoth"/>
            </a:pPr>
            <a:r>
              <a:rPr lang="en-US" dirty="0" smtClean="0"/>
              <a:t>The waterfalls and granite peaks were the beautiful scenery we photographed </a:t>
            </a:r>
          </a:p>
          <a:p>
            <a:pPr marL="457200" indent="-457200">
              <a:buAutoNum type="alphaUcParenBoth"/>
            </a:pPr>
            <a:r>
              <a:rPr lang="en-US" dirty="0" smtClean="0"/>
              <a:t>We photographed the beautiful scenery of waterfalls and granite peaks </a:t>
            </a:r>
          </a:p>
          <a:p>
            <a:pPr marL="457200" indent="-457200">
              <a:buAutoNum type="alphaUcParenBoth"/>
            </a:pPr>
            <a:r>
              <a:rPr lang="en-US" dirty="0" smtClean="0"/>
              <a:t>We photographed the scenery of waterfalls and granite peaks, being beautiful </a:t>
            </a:r>
          </a:p>
          <a:p>
            <a:pPr marL="457200" indent="-457200">
              <a:buAutoNum type="alphaUcParenBoth"/>
            </a:pPr>
            <a:r>
              <a:rPr lang="en-US" dirty="0" smtClean="0"/>
              <a:t>What we photographed was the beautiful scenery of waterfalls and granite peaks </a:t>
            </a:r>
          </a:p>
          <a:p>
            <a:pPr marL="457200" indent="-457200">
              <a:buAutoNum type="alphaUcParenBoth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37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107" y="1352663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2839" y="2416473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C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15731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Now go practice yourself using these informational guides and quizzes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Guides: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grammar.about.com/od/mo/g/mismodterm.htm?scrlybrkr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www.chompchomp.com/terms/misplacedmodifier.htm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Quizzes: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www.softschools.com/quizzes/grammar/misplaced_modifiers/quiz4690.html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www.quibblo.com/quiz/7WcrtPG/Misplaced-Modifiers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www.proprofs.com/quiz-school/story.php?title=ODAzMTkyIMIT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50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044" y="917752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is the error, and why is it an error?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error is a modifier that appears in the wrong place, which makes the meaning of the sentences confusing. </a:t>
            </a:r>
          </a:p>
          <a:p>
            <a:r>
              <a:rPr lang="en-US" sz="3600" dirty="0" smtClean="0"/>
              <a:t>These misplaced modifiers are errors because in most cases the modifier should be near the word or phrase it modifies. </a:t>
            </a:r>
          </a:p>
        </p:txBody>
      </p:sp>
    </p:spTree>
    <p:extLst>
      <p:ext uri="{BB962C8B-B14F-4D97-AF65-F5344CB8AC3E}">
        <p14:creationId xmlns:p14="http://schemas.microsoft.com/office/powerpoint/2010/main" val="200870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299" y="38100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Supplementary material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818" y="1371600"/>
            <a:ext cx="9802581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 </a:t>
            </a:r>
            <a:r>
              <a:rPr lang="en-US" sz="2600" u="sng" dirty="0" smtClean="0"/>
              <a:t>dangling modifier</a:t>
            </a:r>
            <a:r>
              <a:rPr lang="en-US" sz="2600" dirty="0" smtClean="0"/>
              <a:t> is a phrase or clause that is not clearly and logically related to the word or words it modifies or describes.</a:t>
            </a:r>
          </a:p>
          <a:p>
            <a:r>
              <a:rPr lang="en-US" sz="2600" dirty="0" smtClean="0"/>
              <a:t>Unlike misplaced modifiers, dangling modifiers cannot be fixed by moving it to a different place in the sentence. Either the sentence or the dangling modifier must be changed by adding needed information or rearranging the structure of one or more phrases or clauses.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92D050"/>
                </a:solidFill>
              </a:rPr>
              <a:t>Example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2600" dirty="0" smtClean="0"/>
              <a:t>- Looking towards the west, a tornado stirred up dust and debris.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92D050"/>
                </a:solidFill>
              </a:rPr>
              <a:t>How to fix example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2600" dirty="0" smtClean="0"/>
              <a:t>- Looking towards the west, I saw that a tornado stirred up dust and debris.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0844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006" y="94507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 #1: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009" y="1962829"/>
            <a:ext cx="9601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He served hamburgers to the guests on paper plates.</a:t>
            </a:r>
          </a:p>
          <a:p>
            <a:r>
              <a:rPr lang="en-US" sz="3600" dirty="0" smtClean="0"/>
              <a:t>He served hamburgers on paper plates to the guests.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Which sentence includes a misplaced modifiers, and which one is correct?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28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065" y="1149705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served hamburgers to the guests on paper plates</a:t>
            </a:r>
            <a:r>
              <a:rPr lang="en-US" sz="3600" dirty="0" smtClean="0"/>
              <a:t>. (</a:t>
            </a:r>
            <a:r>
              <a:rPr lang="en-US" sz="3600" u="sng" dirty="0" smtClean="0"/>
              <a:t>Misplaced modifier</a:t>
            </a:r>
            <a:r>
              <a:rPr lang="en-US" sz="3600" dirty="0" smtClean="0"/>
              <a:t>)</a:t>
            </a:r>
            <a:endParaRPr lang="en-US" sz="3600" dirty="0"/>
          </a:p>
          <a:p>
            <a:r>
              <a:rPr lang="en-US" sz="3600" dirty="0"/>
              <a:t>He served hamburgers on paper plates to the guests</a:t>
            </a:r>
            <a:r>
              <a:rPr lang="en-US" sz="3600" dirty="0" smtClean="0"/>
              <a:t>. (</a:t>
            </a:r>
            <a:r>
              <a:rPr lang="en-US" sz="3600" u="sng" dirty="0" smtClean="0"/>
              <a:t>Correct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251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544" y="990238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 #2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weather service expects temperatures to rise.</a:t>
            </a:r>
          </a:p>
          <a:p>
            <a:r>
              <a:rPr lang="en-US" sz="3600" dirty="0" smtClean="0"/>
              <a:t>The weather service expects temperatures </a:t>
            </a:r>
          </a:p>
        </p:txBody>
      </p:sp>
    </p:spTree>
    <p:extLst>
      <p:ext uri="{BB962C8B-B14F-4D97-AF65-F5344CB8AC3E}">
        <p14:creationId xmlns:p14="http://schemas.microsoft.com/office/powerpoint/2010/main" val="83089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894" y="1464313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878" y="2950213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257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854" y="800100"/>
            <a:ext cx="9601200" cy="1485900"/>
          </a:xfrm>
        </p:spPr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Example #3:</a:t>
            </a:r>
            <a:endParaRPr lang="en-US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712" y="22860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Returning to </a:t>
            </a:r>
            <a:r>
              <a:rPr lang="en-US" sz="2600" dirty="0" err="1" smtClean="0"/>
              <a:t>Dayville</a:t>
            </a:r>
            <a:r>
              <a:rPr lang="en-US" sz="2600" dirty="0" smtClean="0"/>
              <a:t> after ten years, the small town seemed much livelier to Margo than it had been when she was growing up there.</a:t>
            </a:r>
          </a:p>
          <a:p>
            <a:pPr marL="0" indent="0">
              <a:buNone/>
            </a:pPr>
            <a:r>
              <a:rPr lang="en-US" sz="2600" dirty="0" smtClean="0"/>
              <a:t>A.) Returning to </a:t>
            </a:r>
            <a:r>
              <a:rPr lang="en-US" sz="2600" dirty="0" err="1" smtClean="0"/>
              <a:t>Dayville</a:t>
            </a:r>
            <a:r>
              <a:rPr lang="en-US" sz="2600" dirty="0" smtClean="0"/>
              <a:t> after ten years, the small town seemed much livelier to Margo.</a:t>
            </a:r>
          </a:p>
          <a:p>
            <a:pPr marL="0" indent="0">
              <a:buNone/>
            </a:pPr>
            <a:r>
              <a:rPr lang="en-US" sz="2600" dirty="0" smtClean="0"/>
              <a:t>B.) When Margo returned to </a:t>
            </a:r>
            <a:r>
              <a:rPr lang="en-US" sz="2600" dirty="0" err="1" smtClean="0"/>
              <a:t>Dayville</a:t>
            </a:r>
            <a:r>
              <a:rPr lang="en-US" sz="2600" dirty="0" smtClean="0"/>
              <a:t> after ten years, the small town seemed much livelier to her.</a:t>
            </a:r>
          </a:p>
        </p:txBody>
      </p:sp>
    </p:spTree>
    <p:extLst>
      <p:ext uri="{BB962C8B-B14F-4D97-AF65-F5344CB8AC3E}">
        <p14:creationId xmlns:p14="http://schemas.microsoft.com/office/powerpoint/2010/main" val="711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427" y="1615699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answer is…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143" y="2819308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2505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21920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 #3</a:t>
            </a:r>
            <a:endParaRPr 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signing up for next year’s courses, </a:t>
            </a:r>
            <a:r>
              <a:rPr lang="en-US" sz="2800" u="sng" dirty="0" smtClean="0"/>
              <a:t>the students’ schedules must be approved by their advisers.</a:t>
            </a:r>
          </a:p>
          <a:p>
            <a:pPr marL="0" indent="0">
              <a:buNone/>
            </a:pPr>
            <a:r>
              <a:rPr lang="en-US" sz="2800" dirty="0" smtClean="0"/>
              <a:t>A.)  the students must have their schedules approved by their advisers.</a:t>
            </a:r>
          </a:p>
          <a:p>
            <a:pPr marL="0" indent="0">
              <a:buNone/>
            </a:pPr>
            <a:r>
              <a:rPr lang="en-US" sz="2800" dirty="0" smtClean="0"/>
              <a:t>B.)  approval of each one’s schedule must be given by their advisers.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11719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914A5C02B9941BAD147DF6EF8F17F" ma:contentTypeVersion="0" ma:contentTypeDescription="Create a new document." ma:contentTypeScope="" ma:versionID="c09349735f4501c28e839912bcf364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33e67268980cc54fd49fbc1c628a46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F91DE4-1D9F-452D-9C6C-8355C48A46C8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DB647B-C679-4297-B98F-2A7A6594B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Crop_16x9</Template>
  <TotalTime>96</TotalTime>
  <Words>792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Franklin Gothic Book</vt:lpstr>
      <vt:lpstr>Crop</vt:lpstr>
      <vt:lpstr>Misplaced modifiers</vt:lpstr>
      <vt:lpstr>What is the error, and why is it an error?</vt:lpstr>
      <vt:lpstr>Example #1:</vt:lpstr>
      <vt:lpstr>The answer is…</vt:lpstr>
      <vt:lpstr>Example #2 </vt:lpstr>
      <vt:lpstr>The answer is…</vt:lpstr>
      <vt:lpstr>Example #3:</vt:lpstr>
      <vt:lpstr>The answer is…</vt:lpstr>
      <vt:lpstr>Example #3</vt:lpstr>
      <vt:lpstr>The answer is… </vt:lpstr>
      <vt:lpstr>Group Practice</vt:lpstr>
      <vt:lpstr>How to find misplaced modifiers in the PSAT, ACT, or SAT tests</vt:lpstr>
      <vt:lpstr>PSAT/SAT/ACT example #1</vt:lpstr>
      <vt:lpstr>The answer is….</vt:lpstr>
      <vt:lpstr>PSAT/SAT/ACT example #2</vt:lpstr>
      <vt:lpstr>The answer is….</vt:lpstr>
      <vt:lpstr>PSAT/SAT/ACT example #3</vt:lpstr>
      <vt:lpstr>The answer is…</vt:lpstr>
      <vt:lpstr>Now go practice yourself using these informational guides and quizzes</vt:lpstr>
      <vt:lpstr>Supplementary material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Wolfe, T. Claye</dc:creator>
  <cp:lastModifiedBy>Reyes, Gina</cp:lastModifiedBy>
  <cp:revision>74</cp:revision>
  <dcterms:created xsi:type="dcterms:W3CDTF">2015-09-29T17:36:30Z</dcterms:created>
  <dcterms:modified xsi:type="dcterms:W3CDTF">2015-10-12T15:44:13Z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0x010100564914A5C02B9941BAD147DF6EF8F17F</vt:lpwstr>
  </property>
</Properties>
</file>