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4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984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6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1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96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15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5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7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8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67D4D5-CD1E-4CB0-96F4-0643D2E22969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9BE4-2DF9-43F3-B6D4-7B7F0C7DA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155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osophybasics.com/branch_libertarianism.html" TargetMode="External"/><Relationship Id="rId2" Type="http://schemas.openxmlformats.org/officeDocument/2006/relationships/hyperlink" Target="http://www.philosophybasics.com/branch_liberalism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ilosophybasics.com/branch_capitalism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society.org/atlas_shrugged" TargetMode="External"/><Relationship Id="rId2" Type="http://schemas.openxmlformats.org/officeDocument/2006/relationships/hyperlink" Target="http://atlassociety.org/ayn_ran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ynrand.org/ideas/philosoph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ynrand.org/ideas/overvie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Individualism, Collectivism, Objectivism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these?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7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3000">
              <a:srgbClr val="00B050">
                <a:lumMod val="69000"/>
              </a:srgb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Individualism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182" y="1407460"/>
            <a:ext cx="10071194" cy="2572870"/>
          </a:xfrm>
        </p:spPr>
        <p:txBody>
          <a:bodyPr/>
          <a:lstStyle/>
          <a:p>
            <a:r>
              <a:rPr lang="en-US" b="1" dirty="0"/>
              <a:t>Individualism</a:t>
            </a:r>
            <a:r>
              <a:rPr lang="en-US" dirty="0"/>
              <a:t> is a moral, political or social outlook that stresses </a:t>
            </a:r>
            <a:r>
              <a:rPr lang="en-US" b="1" dirty="0"/>
              <a:t>human independence</a:t>
            </a:r>
            <a:r>
              <a:rPr lang="en-US" dirty="0"/>
              <a:t> and the importance of individual </a:t>
            </a:r>
            <a:r>
              <a:rPr lang="en-US" b="1" dirty="0"/>
              <a:t>self-reliance</a:t>
            </a:r>
            <a:r>
              <a:rPr lang="en-US" dirty="0"/>
              <a:t> and </a:t>
            </a:r>
            <a:r>
              <a:rPr lang="en-US" b="1" dirty="0"/>
              <a:t>liberty</a:t>
            </a:r>
            <a:r>
              <a:rPr lang="en-US" dirty="0"/>
              <a:t>. It opposes most </a:t>
            </a:r>
            <a:r>
              <a:rPr lang="en-US" b="1" dirty="0"/>
              <a:t>external interference</a:t>
            </a:r>
            <a:r>
              <a:rPr lang="en-US" dirty="0"/>
              <a:t> with an individual's choices, whether by society, the state or any other group or institution (</a:t>
            </a:r>
            <a:r>
              <a:rPr lang="en-US" b="1" dirty="0"/>
              <a:t>collectivism</a:t>
            </a:r>
            <a:r>
              <a:rPr lang="en-US" dirty="0"/>
              <a:t> or </a:t>
            </a:r>
            <a:r>
              <a:rPr lang="en-US" b="1" dirty="0" err="1"/>
              <a:t>statism</a:t>
            </a:r>
            <a:r>
              <a:rPr lang="en-US" dirty="0"/>
              <a:t>), and it also opposed to the view that </a:t>
            </a:r>
            <a:r>
              <a:rPr lang="en-US" b="1" dirty="0"/>
              <a:t>tradition</a:t>
            </a:r>
            <a:r>
              <a:rPr lang="en-US" dirty="0"/>
              <a:t>, </a:t>
            </a:r>
            <a:r>
              <a:rPr lang="en-US" b="1" dirty="0"/>
              <a:t>religion</a:t>
            </a:r>
            <a:r>
              <a:rPr lang="en-US" dirty="0"/>
              <a:t> or any other form of external moral standard should be used to </a:t>
            </a:r>
            <a:r>
              <a:rPr lang="en-US" b="1" dirty="0"/>
              <a:t>limit</a:t>
            </a:r>
            <a:r>
              <a:rPr lang="en-US" dirty="0"/>
              <a:t> an individual's choice of actions.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111" y="4074459"/>
            <a:ext cx="10824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Political Individualism</a:t>
            </a:r>
            <a:r>
              <a:rPr lang="en-US" dirty="0"/>
              <a:t> is the theory that the </a:t>
            </a:r>
            <a:r>
              <a:rPr lang="en-US" b="1" dirty="0"/>
              <a:t>state</a:t>
            </a:r>
            <a:r>
              <a:rPr lang="en-US" dirty="0"/>
              <a:t> should take a merely </a:t>
            </a:r>
            <a:r>
              <a:rPr lang="en-US" b="1" dirty="0"/>
              <a:t>defensive</a:t>
            </a:r>
            <a:r>
              <a:rPr lang="en-US" dirty="0"/>
              <a:t> role by </a:t>
            </a:r>
            <a:r>
              <a:rPr lang="en-US" b="1" dirty="0"/>
              <a:t>protecting the liberty</a:t>
            </a:r>
            <a:r>
              <a:rPr lang="en-US" dirty="0"/>
              <a:t> of each individual to act as he or she wishes, just as long he or she does not </a:t>
            </a:r>
            <a:r>
              <a:rPr lang="en-US" b="1" dirty="0"/>
              <a:t>infringe</a:t>
            </a:r>
            <a:r>
              <a:rPr lang="en-US" dirty="0"/>
              <a:t> on the same liberty of another (essentially </a:t>
            </a:r>
            <a:r>
              <a:rPr lang="en-US" dirty="0" smtClean="0"/>
              <a:t>the </a:t>
            </a:r>
            <a:r>
              <a:rPr lang="en-US" b="1" dirty="0" smtClean="0"/>
              <a:t>laissez-faire</a:t>
            </a:r>
            <a:r>
              <a:rPr lang="en-US" dirty="0"/>
              <a:t> position at the heart of classical </a:t>
            </a:r>
            <a:r>
              <a:rPr lang="en-US" dirty="0">
                <a:hlinkClick r:id="rId2"/>
              </a:rPr>
              <a:t>Liberalism</a:t>
            </a:r>
            <a:r>
              <a:rPr lang="en-US" dirty="0"/>
              <a:t>, </a:t>
            </a:r>
            <a:r>
              <a:rPr lang="en-US" dirty="0">
                <a:hlinkClick r:id="rId3"/>
              </a:rPr>
              <a:t>Libertarianism</a:t>
            </a:r>
            <a:r>
              <a:rPr lang="en-US" dirty="0"/>
              <a:t> and modern </a:t>
            </a:r>
            <a:r>
              <a:rPr lang="en-US" dirty="0">
                <a:hlinkClick r:id="rId4"/>
              </a:rPr>
              <a:t>Capitalism</a:t>
            </a:r>
            <a:r>
              <a:rPr lang="en-US" dirty="0" smtClean="0"/>
              <a:t>) – this is the position that Rand takes.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2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accent3"/>
            </a:gs>
            <a:gs pos="23000">
              <a:schemeClr val="accent6">
                <a:lumMod val="75000"/>
              </a:schemeClr>
            </a:gs>
            <a:gs pos="84000">
              <a:schemeClr val="accent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Collectivism Defined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political theory associated with communism– prioritizes the good of society over the good of the individual. </a:t>
            </a:r>
          </a:p>
          <a:p>
            <a:endParaRPr lang="en-US" dirty="0" smtClean="0"/>
          </a:p>
          <a:p>
            <a:r>
              <a:rPr lang="en-US" dirty="0"/>
              <a:t>the theory and practice of the ownership of land and the means of production by the people or the </a:t>
            </a:r>
            <a:r>
              <a:rPr lang="en-US" dirty="0" smtClean="0"/>
              <a:t>state</a:t>
            </a:r>
          </a:p>
          <a:p>
            <a:endParaRPr lang="en-US" dirty="0" smtClean="0"/>
          </a:p>
          <a:p>
            <a:r>
              <a:rPr lang="en-US" dirty="0" smtClean="0"/>
              <a:t>Voluntary pooling of resources and labor, usually for the efficacy and survival of the community where the collective is created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86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/>
          </a:bodyPr>
          <a:lstStyle/>
          <a:p>
            <a:r>
              <a:rPr lang="en-US" dirty="0"/>
              <a:t>"My philosophy, in essence, is the concept of man as a heroic being, with his own happiness as the moral purpose of his life, with productive achievement as his noblest activity, and reason as his only absolute</a:t>
            </a:r>
            <a:r>
              <a:rPr lang="en-US" dirty="0" smtClean="0"/>
              <a:t>.“</a:t>
            </a:r>
          </a:p>
          <a:p>
            <a:pPr marL="0" indent="0">
              <a:buNone/>
            </a:pPr>
            <a:r>
              <a:rPr lang="en-US" i="1" dirty="0"/>
              <a:t>— </a:t>
            </a:r>
            <a:r>
              <a:rPr lang="en-US" i="1" dirty="0">
                <a:hlinkClick r:id="rId2"/>
              </a:rPr>
              <a:t>Ayn Rand</a:t>
            </a:r>
            <a:r>
              <a:rPr lang="en-US" i="1" dirty="0"/>
              <a:t> , Appendix to </a:t>
            </a:r>
            <a:r>
              <a:rPr lang="en-US" dirty="0">
                <a:hlinkClick r:id="rId3"/>
              </a:rPr>
              <a:t>Atlas </a:t>
            </a:r>
            <a:r>
              <a:rPr lang="en-US" dirty="0" smtClean="0">
                <a:hlinkClick r:id="rId3"/>
              </a:rPr>
              <a:t>Shrugged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-- no greater moral gain than achieving happiness</a:t>
            </a:r>
          </a:p>
          <a:p>
            <a:pPr marL="0" indent="0">
              <a:buNone/>
            </a:pPr>
            <a:r>
              <a:rPr lang="en-US" dirty="0" smtClean="0"/>
              <a:t>BUT </a:t>
            </a:r>
          </a:p>
          <a:p>
            <a:pPr marL="0" indent="0">
              <a:buNone/>
            </a:pPr>
            <a:r>
              <a:rPr lang="en-US" dirty="0" smtClean="0"/>
              <a:t>-- “Happiness </a:t>
            </a:r>
            <a:r>
              <a:rPr lang="en-US" dirty="0"/>
              <a:t>requires that one live by objective principles, including moral integrity and respect for the rights of </a:t>
            </a:r>
            <a:r>
              <a:rPr lang="en-US" dirty="0" smtClean="0"/>
              <a:t>others”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-- The Atlas Society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can we already see as Christians that this philosophy is problematic?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Heroic 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26280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Rand began with novels-- </a:t>
            </a:r>
            <a:r>
              <a:rPr lang="en-US" dirty="0"/>
              <a:t> </a:t>
            </a:r>
            <a:r>
              <a:rPr lang="en-US" i="1" dirty="0" smtClean="0"/>
              <a:t>The Fountainhead </a:t>
            </a:r>
            <a:r>
              <a:rPr lang="en-US" dirty="0" smtClean="0"/>
              <a:t>and </a:t>
            </a:r>
            <a:r>
              <a:rPr lang="en-US" i="1" dirty="0" smtClean="0"/>
              <a:t>Atlas Shrugged</a:t>
            </a:r>
            <a:r>
              <a:rPr lang="en-US" dirty="0" smtClean="0"/>
              <a:t>-- in which she explored her ideal man/human: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Producer– lives by his own effort (self-reliant individual)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Moral– does not give what someone does not deserve and does not 				receive what he does not deserve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7581" y="5723068"/>
            <a:ext cx="10553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creating the ideal in fiction, Rand articulated those ideals in essays and non-fiction, including The Virtue of Selfishness and Capitalism: The Unknown Ideal.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7700" y="3652222"/>
            <a:ext cx="9154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Honors achievement-- achievers (build business, create new ideas and art, 		spurs on technological advancement, trades with others to 		reach one’s goal) 		</a:t>
            </a:r>
          </a:p>
          <a:p>
            <a:r>
              <a:rPr lang="en-US" dirty="0" smtClean="0"/>
              <a:t>		</a:t>
            </a:r>
          </a:p>
          <a:p>
            <a:r>
              <a:rPr lang="en-US" dirty="0" smtClean="0"/>
              <a:t>		Rejects envy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5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REALITY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6829"/>
            <a:ext cx="10515600" cy="2743200"/>
          </a:xfrm>
        </p:spPr>
        <p:txBody>
          <a:bodyPr/>
          <a:lstStyle/>
          <a:p>
            <a:r>
              <a:rPr lang="en-US" dirty="0" smtClean="0"/>
              <a:t>As it pertains to Rand’s philosophy, “Reality </a:t>
            </a:r>
            <a:r>
              <a:rPr lang="en-US" dirty="0"/>
              <a:t>— that which exists — has no alternatives, no competitors, nothing “transcending” it. To embrace existence is to reject all notions of the supernatural and the mystical, including God</a:t>
            </a:r>
            <a:r>
              <a:rPr lang="en-US" dirty="0" smtClean="0"/>
              <a:t>.”</a:t>
            </a:r>
          </a:p>
          <a:p>
            <a:pPr marL="1828800" lvl="4" indent="0">
              <a:buNone/>
            </a:pPr>
            <a:r>
              <a:rPr lang="en-US" dirty="0" smtClean="0"/>
              <a:t>			-- </a:t>
            </a:r>
            <a:r>
              <a:rPr lang="en-US" dirty="0" smtClean="0">
                <a:hlinkClick r:id="rId2"/>
              </a:rPr>
              <a:t>http://www.aynrand.org/ideas/philosophy</a:t>
            </a:r>
            <a:endParaRPr lang="en-US" dirty="0"/>
          </a:p>
          <a:p>
            <a:pPr marL="3657600" lvl="8" indent="0">
              <a:buNone/>
            </a:pPr>
            <a:endParaRPr lang="en-US" dirty="0"/>
          </a:p>
          <a:p>
            <a:pPr marL="3657600" lvl="8" indent="0">
              <a:buNone/>
            </a:pPr>
            <a:r>
              <a:rPr lang="en-US" dirty="0" smtClean="0"/>
              <a:t>“WISHING WON’T MAKE IT SO”</a:t>
            </a:r>
          </a:p>
          <a:p>
            <a:pPr marL="3657600" lvl="8" indent="0">
              <a:buNone/>
            </a:pPr>
            <a:r>
              <a:rPr lang="en-US" dirty="0"/>
              <a:t>	</a:t>
            </a:r>
            <a:r>
              <a:rPr lang="en-US" dirty="0" smtClean="0"/>
              <a:t>	-- Rand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0612" y="4862456"/>
            <a:ext cx="10370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“Objectivism </a:t>
            </a:r>
            <a:r>
              <a:rPr lang="en-US" dirty="0"/>
              <a:t>holds that </a:t>
            </a:r>
            <a:r>
              <a:rPr lang="en-US" i="1" dirty="0"/>
              <a:t>reason</a:t>
            </a:r>
            <a:r>
              <a:rPr lang="en-US" dirty="0"/>
              <a:t>—the faculty that operates by way of observation and logic—is man’s means of </a:t>
            </a:r>
            <a:r>
              <a:rPr lang="en-US" dirty="0" smtClean="0"/>
              <a:t>knowledge”</a:t>
            </a:r>
          </a:p>
          <a:p>
            <a:r>
              <a:rPr lang="en-US" dirty="0"/>
              <a:t>	</a:t>
            </a:r>
            <a:r>
              <a:rPr lang="en-US" dirty="0" smtClean="0"/>
              <a:t>					--Craig </a:t>
            </a:r>
            <a:r>
              <a:rPr lang="en-US" dirty="0" err="1" smtClean="0"/>
              <a:t>Bittle</a:t>
            </a:r>
            <a:r>
              <a:rPr lang="en-US" dirty="0" smtClean="0"/>
              <a:t> 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			https://www.theobjectivestandard.com/what-is-objectivism/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3915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1"/>
          </a:fgClr>
          <a:bgClr>
            <a:schemeClr val="accent6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SELFISHNESS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Rand, this means:</a:t>
            </a:r>
            <a:br>
              <a:rPr lang="en-US" dirty="0" smtClean="0"/>
            </a:br>
            <a:r>
              <a:rPr lang="en-US" dirty="0" smtClean="0"/>
              <a:t>	Follow </a:t>
            </a:r>
            <a:r>
              <a:rPr lang="en-US" dirty="0"/>
              <a:t>reason, not whims or faith.</a:t>
            </a:r>
          </a:p>
          <a:p>
            <a:pPr marL="0" indent="0">
              <a:buNone/>
            </a:pPr>
            <a:r>
              <a:rPr lang="en-US" dirty="0" smtClean="0"/>
              <a:t>	Work </a:t>
            </a:r>
            <a:r>
              <a:rPr lang="en-US" dirty="0"/>
              <a:t>hard to achieve a life of purpose and productiveness.</a:t>
            </a:r>
          </a:p>
          <a:p>
            <a:pPr marL="0" indent="0">
              <a:buNone/>
            </a:pPr>
            <a:r>
              <a:rPr lang="en-US" dirty="0" smtClean="0"/>
              <a:t>	Earn </a:t>
            </a:r>
            <a:r>
              <a:rPr lang="en-US" dirty="0"/>
              <a:t>genuine self-esteem.</a:t>
            </a:r>
          </a:p>
          <a:p>
            <a:pPr marL="0" indent="0">
              <a:buNone/>
            </a:pPr>
            <a:r>
              <a:rPr lang="en-US" dirty="0" smtClean="0"/>
              <a:t>	Pursue </a:t>
            </a:r>
            <a:r>
              <a:rPr lang="en-US" dirty="0"/>
              <a:t>your own happiness as your highest moral aim.</a:t>
            </a:r>
          </a:p>
          <a:p>
            <a:pPr marL="0" indent="0">
              <a:buNone/>
            </a:pPr>
            <a:r>
              <a:rPr lang="en-US" dirty="0" smtClean="0"/>
              <a:t>	Prosper </a:t>
            </a:r>
            <a:r>
              <a:rPr lang="en-US" dirty="0"/>
              <a:t>by treating others as individuals, trading value for value.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  <a:r>
              <a:rPr lang="en-US" sz="1000" dirty="0" smtClean="0"/>
              <a:t>	--from </a:t>
            </a:r>
            <a:r>
              <a:rPr lang="en-US" sz="1000" dirty="0" smtClean="0">
                <a:hlinkClick r:id="rId2"/>
              </a:rPr>
              <a:t>http://www.aynrand.org/ideas/overview</a:t>
            </a:r>
            <a:endParaRPr lang="en-US" sz="1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How is each of these problematic for us as Christians?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161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1615</TotalTime>
  <Words>213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Individualism, Collectivism, Objectivism</vt:lpstr>
      <vt:lpstr>Individualism Defined</vt:lpstr>
      <vt:lpstr>Collectivism Defined </vt:lpstr>
      <vt:lpstr>Objectivism </vt:lpstr>
      <vt:lpstr>    Heroic Man </vt:lpstr>
      <vt:lpstr>    REALITY </vt:lpstr>
      <vt:lpstr>    SELFISHNESS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Individualism, Collectivism, Objectivism</dc:title>
  <dc:creator>Reyes, Gina</dc:creator>
  <cp:lastModifiedBy>Reyes, Gina</cp:lastModifiedBy>
  <cp:revision>15</cp:revision>
  <dcterms:created xsi:type="dcterms:W3CDTF">2015-08-20T15:02:16Z</dcterms:created>
  <dcterms:modified xsi:type="dcterms:W3CDTF">2015-08-21T17:58:12Z</dcterms:modified>
</cp:coreProperties>
</file>