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5143500" type="screen16x9"/>
  <p:notesSz cx="6858000" cy="9144000"/>
  <p:embeddedFontLst>
    <p:embeddedFont>
      <p:font typeface="Montserrat" panose="020B0604020202020204" charset="0"/>
      <p:regular r:id="rId42"/>
      <p:bold r:id="rId43"/>
      <p:italic r:id="rId44"/>
      <p:boldItalic r:id="rId45"/>
    </p:embeddedFont>
    <p:embeddedFont>
      <p:font typeface="Oswald"/>
      <p:regular r:id="rId46"/>
      <p:bold r:id="rId47"/>
    </p:embeddedFont>
    <p:embeddedFont>
      <p:font typeface="Playfair Display" panose="020B0604020202020204" charset="0"/>
      <p:regular r:id="rId48"/>
      <p:bold r:id="rId49"/>
      <p:italic r:id="rId50"/>
      <p:boldItalic r:id="rId5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ina Reye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63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1.fntdata"/><Relationship Id="rId47" Type="http://schemas.openxmlformats.org/officeDocument/2006/relationships/font" Target="fonts/font6.fntdata"/><Relationship Id="rId50" Type="http://schemas.openxmlformats.org/officeDocument/2006/relationships/font" Target="fonts/font9.fntdata"/><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font" Target="fonts/font4.fntdata"/><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font" Target="fonts/font8.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3.fntdata"/><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2.fntdata"/><Relationship Id="rId48" Type="http://schemas.openxmlformats.org/officeDocument/2006/relationships/font" Target="fonts/font7.fntdata"/><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font" Target="fonts/font10.fntdata"/><Relationship Id="rId3"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8-04-23T18:56:33.072" idx="1">
    <p:pos x="6000" y="0"/>
    <p:text>group, I'm going to be honest-- your example sentences for your misplaced modifiers are odd and aren't going to be good examples. I need you to create or find examples of this issue that would exemplify something that someone would actually write. People are going to walk away from this presentation thinking they don't have an issue with modifiers because your sentences are so odd. I want to see that change-- it's ok to use examples you find online. Also, get rid of the "jelly belly," the Spanish, and the other nonsense answers on the presentation. I want it to be serious. Thanks,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Shape 11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6" name="Shape 11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Shape 12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2" name="Shape 12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8" name="Shape 12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2"/>
        <p:cNvGrpSpPr/>
        <p:nvPr/>
      </p:nvGrpSpPr>
      <p:grpSpPr>
        <a:xfrm>
          <a:off x="0" y="0"/>
          <a:ext cx="0" cy="0"/>
          <a:chOff x="0" y="0"/>
          <a:chExt cx="0" cy="0"/>
        </a:xfrm>
      </p:grpSpPr>
      <p:sp>
        <p:nvSpPr>
          <p:cNvPr id="133" name="Shape 13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4" name="Shape 13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Shape 13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0" name="Shape 14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Shape 14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6" name="Shape 14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Shape 15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2" name="Shape 1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Shape 15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8" name="Shape 15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Shape 16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4" name="Shape 16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0" name="Shape 17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8" name="Shape 18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Shape 1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4" name="Shape 1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Shape 19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0" name="Shape 2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Shape 2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6" name="Shape 20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Shape 21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2" name="Shape 2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Shape 2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4" name="Shape 22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Shape 2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0" name="Shape 23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Shape 23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6" name="Shape 23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Shape 24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2" name="Shape 2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2"/>
        <p:cNvGrpSpPr/>
        <p:nvPr/>
      </p:nvGrpSpPr>
      <p:grpSpPr>
        <a:xfrm>
          <a:off x="0" y="0"/>
          <a:ext cx="0" cy="0"/>
          <a:chOff x="0" y="0"/>
          <a:chExt cx="0" cy="0"/>
        </a:xfrm>
      </p:grpSpPr>
      <p:sp>
        <p:nvSpPr>
          <p:cNvPr id="253" name="Shape 2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4" name="Shape 25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8"/>
        <p:cNvGrpSpPr/>
        <p:nvPr/>
      </p:nvGrpSpPr>
      <p:grpSpPr>
        <a:xfrm>
          <a:off x="0" y="0"/>
          <a:ext cx="0" cy="0"/>
          <a:chOff x="0" y="0"/>
          <a:chExt cx="0" cy="0"/>
        </a:xfrm>
      </p:grpSpPr>
      <p:sp>
        <p:nvSpPr>
          <p:cNvPr id="259" name="Shape 2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0" name="Shape 2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Shape 2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6" name="Shape 26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Shape 2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2" name="Shape 27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Shape 2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8" name="Shape 2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Shape 2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4" name="Shape 28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6" name="Shape 8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2" name="Shape 9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Shape 9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8" name="Shape 9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1" name="Shape 11"/>
          <p:cNvSpPr/>
          <p:nvPr/>
        </p:nvSpPr>
        <p:spPr>
          <a:xfrm>
            <a:off x="4358475" y="0"/>
            <a:ext cx="3853200" cy="5143500"/>
          </a:xfrm>
          <a:prstGeom prst="rect">
            <a:avLst/>
          </a:prstGeom>
          <a:solidFill>
            <a:schemeClr val="accent5"/>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6800"/>
              <a:buFont typeface="Playfair Display"/>
              <a:buNone/>
              <a:defRPr sz="6800" b="1">
                <a:latin typeface="Playfair Display"/>
                <a:ea typeface="Playfair Display"/>
                <a:cs typeface="Playfair Display"/>
                <a:sym typeface="Playfair Display"/>
              </a:defRPr>
            </a:lvl1pPr>
            <a:lvl2pPr lvl="1" algn="ctr">
              <a:spcBef>
                <a:spcPts val="0"/>
              </a:spcBef>
              <a:spcAft>
                <a:spcPts val="0"/>
              </a:spcAft>
              <a:buSzPts val="6800"/>
              <a:buFont typeface="Playfair Display"/>
              <a:buNone/>
              <a:defRPr sz="6800" b="1">
                <a:latin typeface="Playfair Display"/>
                <a:ea typeface="Playfair Display"/>
                <a:cs typeface="Playfair Display"/>
                <a:sym typeface="Playfair Display"/>
              </a:defRPr>
            </a:lvl2pPr>
            <a:lvl3pPr lvl="2" algn="ctr">
              <a:spcBef>
                <a:spcPts val="0"/>
              </a:spcBef>
              <a:spcAft>
                <a:spcPts val="0"/>
              </a:spcAft>
              <a:buSzPts val="6800"/>
              <a:buFont typeface="Playfair Display"/>
              <a:buNone/>
              <a:defRPr sz="6800" b="1">
                <a:latin typeface="Playfair Display"/>
                <a:ea typeface="Playfair Display"/>
                <a:cs typeface="Playfair Display"/>
                <a:sym typeface="Playfair Display"/>
              </a:defRPr>
            </a:lvl3pPr>
            <a:lvl4pPr lvl="3" algn="ctr">
              <a:spcBef>
                <a:spcPts val="0"/>
              </a:spcBef>
              <a:spcAft>
                <a:spcPts val="0"/>
              </a:spcAft>
              <a:buSzPts val="6800"/>
              <a:buFont typeface="Playfair Display"/>
              <a:buNone/>
              <a:defRPr sz="6800" b="1">
                <a:latin typeface="Playfair Display"/>
                <a:ea typeface="Playfair Display"/>
                <a:cs typeface="Playfair Display"/>
                <a:sym typeface="Playfair Display"/>
              </a:defRPr>
            </a:lvl4pPr>
            <a:lvl5pPr lvl="4" algn="ctr">
              <a:spcBef>
                <a:spcPts val="0"/>
              </a:spcBef>
              <a:spcAft>
                <a:spcPts val="0"/>
              </a:spcAft>
              <a:buSzPts val="6800"/>
              <a:buFont typeface="Playfair Display"/>
              <a:buNone/>
              <a:defRPr sz="6800" b="1">
                <a:latin typeface="Playfair Display"/>
                <a:ea typeface="Playfair Display"/>
                <a:cs typeface="Playfair Display"/>
                <a:sym typeface="Playfair Display"/>
              </a:defRPr>
            </a:lvl5pPr>
            <a:lvl6pPr lvl="5" algn="ctr">
              <a:spcBef>
                <a:spcPts val="0"/>
              </a:spcBef>
              <a:spcAft>
                <a:spcPts val="0"/>
              </a:spcAft>
              <a:buSzPts val="6800"/>
              <a:buFont typeface="Playfair Display"/>
              <a:buNone/>
              <a:defRPr sz="6800" b="1">
                <a:latin typeface="Playfair Display"/>
                <a:ea typeface="Playfair Display"/>
                <a:cs typeface="Playfair Display"/>
                <a:sym typeface="Playfair Display"/>
              </a:defRPr>
            </a:lvl6pPr>
            <a:lvl7pPr lvl="6" algn="ctr">
              <a:spcBef>
                <a:spcPts val="0"/>
              </a:spcBef>
              <a:spcAft>
                <a:spcPts val="0"/>
              </a:spcAft>
              <a:buSzPts val="6800"/>
              <a:buFont typeface="Playfair Display"/>
              <a:buNone/>
              <a:defRPr sz="6800" b="1">
                <a:latin typeface="Playfair Display"/>
                <a:ea typeface="Playfair Display"/>
                <a:cs typeface="Playfair Display"/>
                <a:sym typeface="Playfair Display"/>
              </a:defRPr>
            </a:lvl7pPr>
            <a:lvl8pPr lvl="7" algn="ctr">
              <a:spcBef>
                <a:spcPts val="0"/>
              </a:spcBef>
              <a:spcAft>
                <a:spcPts val="0"/>
              </a:spcAft>
              <a:buSzPts val="6800"/>
              <a:buFont typeface="Playfair Display"/>
              <a:buNone/>
              <a:defRPr sz="6800" b="1">
                <a:latin typeface="Playfair Display"/>
                <a:ea typeface="Playfair Display"/>
                <a:cs typeface="Playfair Display"/>
                <a:sym typeface="Playfair Display"/>
              </a:defRPr>
            </a:lvl8pPr>
            <a:lvl9pPr lvl="8" algn="ctr">
              <a:spcBef>
                <a:spcPts val="0"/>
              </a:spcBef>
              <a:spcAft>
                <a:spcPts val="0"/>
              </a:spcAft>
              <a:buSzPts val="6800"/>
              <a:buFont typeface="Playfair Display"/>
              <a:buNone/>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spcFirstLastPara="1" wrap="square" lIns="91425" tIns="91425" rIns="91425" bIns="91425" anchor="ctr" anchorCtr="0"/>
          <a:lstStyle>
            <a:lvl1pPr lvl="0">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ts val="24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8"/>
        <p:cNvGrpSpPr/>
        <p:nvPr/>
      </p:nvGrpSpPr>
      <p:grpSpPr>
        <a:xfrm>
          <a:off x="0" y="0"/>
          <a:ext cx="0" cy="0"/>
          <a:chOff x="0" y="0"/>
          <a:chExt cx="0" cy="0"/>
        </a:xfrm>
      </p:grpSpPr>
      <p:sp>
        <p:nvSpPr>
          <p:cNvPr id="49" name="Shape 49"/>
          <p:cNvSpPr txBox="1">
            <a:spLocks noGrp="1"/>
          </p:cNvSpPr>
          <p:nvPr>
            <p:ph type="title" hasCustomPrompt="1"/>
          </p:nvPr>
        </p:nvSpPr>
        <p:spPr>
          <a:xfrm>
            <a:off x="311700" y="999925"/>
            <a:ext cx="8520600" cy="2146200"/>
          </a:xfrm>
          <a:prstGeom prst="rect">
            <a:avLst/>
          </a:prstGeom>
        </p:spPr>
        <p:txBody>
          <a:bodyPr spcFirstLastPara="1" wrap="square" lIns="91425" tIns="91425" rIns="91425" bIns="91425" anchor="b" anchorCtr="0"/>
          <a:lstStyle>
            <a:lvl1pPr lvl="0" algn="ctr">
              <a:spcBef>
                <a:spcPts val="0"/>
              </a:spcBef>
              <a:spcAft>
                <a:spcPts val="0"/>
              </a:spcAft>
              <a:buSzPts val="14000"/>
              <a:buFont typeface="Montserrat"/>
              <a:buNone/>
              <a:defRPr sz="14000">
                <a:latin typeface="Montserrat"/>
                <a:ea typeface="Montserrat"/>
                <a:cs typeface="Montserrat"/>
                <a:sym typeface="Montserrat"/>
              </a:defRPr>
            </a:lvl1pPr>
            <a:lvl2pPr lvl="1" algn="ctr">
              <a:spcBef>
                <a:spcPts val="0"/>
              </a:spcBef>
              <a:spcAft>
                <a:spcPts val="0"/>
              </a:spcAft>
              <a:buSzPts val="14000"/>
              <a:buFont typeface="Montserrat"/>
              <a:buNone/>
              <a:defRPr sz="14000">
                <a:latin typeface="Montserrat"/>
                <a:ea typeface="Montserrat"/>
                <a:cs typeface="Montserrat"/>
                <a:sym typeface="Montserrat"/>
              </a:defRPr>
            </a:lvl2pPr>
            <a:lvl3pPr lvl="2" algn="ctr">
              <a:spcBef>
                <a:spcPts val="0"/>
              </a:spcBef>
              <a:spcAft>
                <a:spcPts val="0"/>
              </a:spcAft>
              <a:buSzPts val="14000"/>
              <a:buFont typeface="Montserrat"/>
              <a:buNone/>
              <a:defRPr sz="14000">
                <a:latin typeface="Montserrat"/>
                <a:ea typeface="Montserrat"/>
                <a:cs typeface="Montserrat"/>
                <a:sym typeface="Montserrat"/>
              </a:defRPr>
            </a:lvl3pPr>
            <a:lvl4pPr lvl="3" algn="ctr">
              <a:spcBef>
                <a:spcPts val="0"/>
              </a:spcBef>
              <a:spcAft>
                <a:spcPts val="0"/>
              </a:spcAft>
              <a:buSzPts val="14000"/>
              <a:buFont typeface="Montserrat"/>
              <a:buNone/>
              <a:defRPr sz="14000">
                <a:latin typeface="Montserrat"/>
                <a:ea typeface="Montserrat"/>
                <a:cs typeface="Montserrat"/>
                <a:sym typeface="Montserrat"/>
              </a:defRPr>
            </a:lvl4pPr>
            <a:lvl5pPr lvl="4" algn="ctr">
              <a:spcBef>
                <a:spcPts val="0"/>
              </a:spcBef>
              <a:spcAft>
                <a:spcPts val="0"/>
              </a:spcAft>
              <a:buSzPts val="14000"/>
              <a:buFont typeface="Montserrat"/>
              <a:buNone/>
              <a:defRPr sz="14000">
                <a:latin typeface="Montserrat"/>
                <a:ea typeface="Montserrat"/>
                <a:cs typeface="Montserrat"/>
                <a:sym typeface="Montserrat"/>
              </a:defRPr>
            </a:lvl5pPr>
            <a:lvl6pPr lvl="5" algn="ctr">
              <a:spcBef>
                <a:spcPts val="0"/>
              </a:spcBef>
              <a:spcAft>
                <a:spcPts val="0"/>
              </a:spcAft>
              <a:buSzPts val="14000"/>
              <a:buFont typeface="Montserrat"/>
              <a:buNone/>
              <a:defRPr sz="14000">
                <a:latin typeface="Montserrat"/>
                <a:ea typeface="Montserrat"/>
                <a:cs typeface="Montserrat"/>
                <a:sym typeface="Montserrat"/>
              </a:defRPr>
            </a:lvl6pPr>
            <a:lvl7pPr lvl="6" algn="ctr">
              <a:spcBef>
                <a:spcPts val="0"/>
              </a:spcBef>
              <a:spcAft>
                <a:spcPts val="0"/>
              </a:spcAft>
              <a:buSzPts val="14000"/>
              <a:buFont typeface="Montserrat"/>
              <a:buNone/>
              <a:defRPr sz="14000">
                <a:latin typeface="Montserrat"/>
                <a:ea typeface="Montserrat"/>
                <a:cs typeface="Montserrat"/>
                <a:sym typeface="Montserrat"/>
              </a:defRPr>
            </a:lvl7pPr>
            <a:lvl8pPr lvl="7" algn="ctr">
              <a:spcBef>
                <a:spcPts val="0"/>
              </a:spcBef>
              <a:spcAft>
                <a:spcPts val="0"/>
              </a:spcAft>
              <a:buSzPts val="14000"/>
              <a:buFont typeface="Montserrat"/>
              <a:buNone/>
              <a:defRPr sz="14000">
                <a:latin typeface="Montserrat"/>
                <a:ea typeface="Montserrat"/>
                <a:cs typeface="Montserrat"/>
                <a:sym typeface="Montserrat"/>
              </a:defRPr>
            </a:lvl8pPr>
            <a:lvl9pPr lvl="8" algn="ctr">
              <a:spcBef>
                <a:spcPts val="0"/>
              </a:spcBef>
              <a:spcAft>
                <a:spcPts val="0"/>
              </a:spcAft>
              <a:buSzPts val="14000"/>
              <a:buFont typeface="Montserrat"/>
              <a:buNone/>
              <a:defRPr sz="14000">
                <a:latin typeface="Montserrat"/>
                <a:ea typeface="Montserrat"/>
                <a:cs typeface="Montserrat"/>
                <a:sym typeface="Montserrat"/>
              </a:defRPr>
            </a:lvl9pPr>
          </a:lstStyle>
          <a:p>
            <a:r>
              <a:t>xx%</a:t>
            </a:r>
          </a:p>
        </p:txBody>
      </p:sp>
      <p:sp>
        <p:nvSpPr>
          <p:cNvPr id="50" name="Shape 50"/>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highlight>
                  <a:schemeClr val="dk1"/>
                </a:highlight>
              </a:defRPr>
            </a:lvl1pPr>
            <a:lvl2pPr marL="914400" lvl="1" indent="-317500" algn="ctr">
              <a:spcBef>
                <a:spcPts val="1600"/>
              </a:spcBef>
              <a:spcAft>
                <a:spcPts val="0"/>
              </a:spcAft>
              <a:buSzPts val="1400"/>
              <a:buChar char="○"/>
              <a:defRPr>
                <a:highlight>
                  <a:schemeClr val="dk1"/>
                </a:highlight>
              </a:defRPr>
            </a:lvl2pPr>
            <a:lvl3pPr marL="1371600" lvl="2" indent="-317500" algn="ctr">
              <a:spcBef>
                <a:spcPts val="1600"/>
              </a:spcBef>
              <a:spcAft>
                <a:spcPts val="0"/>
              </a:spcAft>
              <a:buSzPts val="1400"/>
              <a:buChar char="■"/>
              <a:defRPr>
                <a:highlight>
                  <a:schemeClr val="dk1"/>
                </a:highlight>
              </a:defRPr>
            </a:lvl3pPr>
            <a:lvl4pPr marL="1828800" lvl="3" indent="-317500" algn="ctr">
              <a:spcBef>
                <a:spcPts val="1600"/>
              </a:spcBef>
              <a:spcAft>
                <a:spcPts val="0"/>
              </a:spcAft>
              <a:buSzPts val="1400"/>
              <a:buChar char="●"/>
              <a:defRPr>
                <a:highlight>
                  <a:schemeClr val="dk1"/>
                </a:highlight>
              </a:defRPr>
            </a:lvl4pPr>
            <a:lvl5pPr marL="2286000" lvl="4" indent="-317500" algn="ctr">
              <a:spcBef>
                <a:spcPts val="1600"/>
              </a:spcBef>
              <a:spcAft>
                <a:spcPts val="0"/>
              </a:spcAft>
              <a:buSzPts val="1400"/>
              <a:buChar char="○"/>
              <a:defRPr>
                <a:highlight>
                  <a:schemeClr val="dk1"/>
                </a:highlight>
              </a:defRPr>
            </a:lvl5pPr>
            <a:lvl6pPr marL="2743200" lvl="5" indent="-317500" algn="ctr">
              <a:spcBef>
                <a:spcPts val="1600"/>
              </a:spcBef>
              <a:spcAft>
                <a:spcPts val="0"/>
              </a:spcAft>
              <a:buSzPts val="1400"/>
              <a:buChar char="■"/>
              <a:defRPr>
                <a:highlight>
                  <a:schemeClr val="dk1"/>
                </a:highlight>
              </a:defRPr>
            </a:lvl6pPr>
            <a:lvl7pPr marL="3200400" lvl="6" indent="-317500" algn="ctr">
              <a:spcBef>
                <a:spcPts val="1600"/>
              </a:spcBef>
              <a:spcAft>
                <a:spcPts val="0"/>
              </a:spcAft>
              <a:buSzPts val="1400"/>
              <a:buChar char="●"/>
              <a:defRPr>
                <a:highlight>
                  <a:schemeClr val="dk1"/>
                </a:highlight>
              </a:defRPr>
            </a:lvl7pPr>
            <a:lvl8pPr marL="3657600" lvl="7" indent="-317500" algn="ctr">
              <a:spcBef>
                <a:spcPts val="1600"/>
              </a:spcBef>
              <a:spcAft>
                <a:spcPts val="0"/>
              </a:spcAft>
              <a:buSzPts val="1400"/>
              <a:buChar char="○"/>
              <a:defRPr>
                <a:highlight>
                  <a:schemeClr val="dk1"/>
                </a:highlight>
              </a:defRPr>
            </a:lvl8pPr>
            <a:lvl9pPr marL="4114800" lvl="8" indent="-317500" algn="ctr">
              <a:spcBef>
                <a:spcPts val="1600"/>
              </a:spcBef>
              <a:spcAft>
                <a:spcPts val="1600"/>
              </a:spcAft>
              <a:buSzPts val="1400"/>
              <a:buChar char="■"/>
              <a:defRPr>
                <a:highlight>
                  <a:schemeClr val="dk1"/>
                </a:highlight>
              </a:defRPr>
            </a:lvl9pPr>
          </a:lstStyle>
          <a:p>
            <a:endParaRPr/>
          </a:p>
        </p:txBody>
      </p:sp>
      <p:sp>
        <p:nvSpPr>
          <p:cNvPr id="51" name="Shape 5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spcFirstLastPara="1" wrap="square" lIns="91425" tIns="91425" rIns="91425" bIns="91425" anchor="ctr" anchorCtr="0"/>
          <a:lstStyle>
            <a:lvl1pPr lvl="0" algn="ctr">
              <a:spcBef>
                <a:spcPts val="0"/>
              </a:spcBef>
              <a:spcAft>
                <a:spcPts val="0"/>
              </a:spcAft>
              <a:buSzPts val="4800"/>
              <a:buFont typeface="Playfair Display"/>
              <a:buNone/>
              <a:defRPr sz="4800" b="1">
                <a:latin typeface="Playfair Display"/>
                <a:ea typeface="Playfair Display"/>
                <a:cs typeface="Playfair Display"/>
                <a:sym typeface="Playfair Display"/>
              </a:defRPr>
            </a:lvl1pPr>
            <a:lvl2pPr lvl="1" algn="ctr">
              <a:spcBef>
                <a:spcPts val="0"/>
              </a:spcBef>
              <a:spcAft>
                <a:spcPts val="0"/>
              </a:spcAft>
              <a:buSzPts val="4800"/>
              <a:buFont typeface="Playfair Display"/>
              <a:buNone/>
              <a:defRPr sz="4800" b="1">
                <a:latin typeface="Playfair Display"/>
                <a:ea typeface="Playfair Display"/>
                <a:cs typeface="Playfair Display"/>
                <a:sym typeface="Playfair Display"/>
              </a:defRPr>
            </a:lvl2pPr>
            <a:lvl3pPr lvl="2" algn="ctr">
              <a:spcBef>
                <a:spcPts val="0"/>
              </a:spcBef>
              <a:spcAft>
                <a:spcPts val="0"/>
              </a:spcAft>
              <a:buSzPts val="4800"/>
              <a:buFont typeface="Playfair Display"/>
              <a:buNone/>
              <a:defRPr sz="4800" b="1">
                <a:latin typeface="Playfair Display"/>
                <a:ea typeface="Playfair Display"/>
                <a:cs typeface="Playfair Display"/>
                <a:sym typeface="Playfair Display"/>
              </a:defRPr>
            </a:lvl3pPr>
            <a:lvl4pPr lvl="3" algn="ctr">
              <a:spcBef>
                <a:spcPts val="0"/>
              </a:spcBef>
              <a:spcAft>
                <a:spcPts val="0"/>
              </a:spcAft>
              <a:buSzPts val="4800"/>
              <a:buFont typeface="Playfair Display"/>
              <a:buNone/>
              <a:defRPr sz="4800" b="1">
                <a:latin typeface="Playfair Display"/>
                <a:ea typeface="Playfair Display"/>
                <a:cs typeface="Playfair Display"/>
                <a:sym typeface="Playfair Display"/>
              </a:defRPr>
            </a:lvl4pPr>
            <a:lvl5pPr lvl="4" algn="ctr">
              <a:spcBef>
                <a:spcPts val="0"/>
              </a:spcBef>
              <a:spcAft>
                <a:spcPts val="0"/>
              </a:spcAft>
              <a:buSzPts val="4800"/>
              <a:buFont typeface="Playfair Display"/>
              <a:buNone/>
              <a:defRPr sz="4800" b="1">
                <a:latin typeface="Playfair Display"/>
                <a:ea typeface="Playfair Display"/>
                <a:cs typeface="Playfair Display"/>
                <a:sym typeface="Playfair Display"/>
              </a:defRPr>
            </a:lvl5pPr>
            <a:lvl6pPr lvl="5" algn="ctr">
              <a:spcBef>
                <a:spcPts val="0"/>
              </a:spcBef>
              <a:spcAft>
                <a:spcPts val="0"/>
              </a:spcAft>
              <a:buSzPts val="4800"/>
              <a:buFont typeface="Playfair Display"/>
              <a:buNone/>
              <a:defRPr sz="4800" b="1">
                <a:latin typeface="Playfair Display"/>
                <a:ea typeface="Playfair Display"/>
                <a:cs typeface="Playfair Display"/>
                <a:sym typeface="Playfair Display"/>
              </a:defRPr>
            </a:lvl6pPr>
            <a:lvl7pPr lvl="6" algn="ctr">
              <a:spcBef>
                <a:spcPts val="0"/>
              </a:spcBef>
              <a:spcAft>
                <a:spcPts val="0"/>
              </a:spcAft>
              <a:buSzPts val="4800"/>
              <a:buFont typeface="Playfair Display"/>
              <a:buNone/>
              <a:defRPr sz="4800" b="1">
                <a:latin typeface="Playfair Display"/>
                <a:ea typeface="Playfair Display"/>
                <a:cs typeface="Playfair Display"/>
                <a:sym typeface="Playfair Display"/>
              </a:defRPr>
            </a:lvl7pPr>
            <a:lvl8pPr lvl="7" algn="ctr">
              <a:spcBef>
                <a:spcPts val="0"/>
              </a:spcBef>
              <a:spcAft>
                <a:spcPts val="0"/>
              </a:spcAft>
              <a:buSzPts val="4800"/>
              <a:buFont typeface="Playfair Display"/>
              <a:buNone/>
              <a:defRPr sz="4800" b="1">
                <a:latin typeface="Playfair Display"/>
                <a:ea typeface="Playfair Display"/>
                <a:cs typeface="Playfair Display"/>
                <a:sym typeface="Playfair Display"/>
              </a:defRPr>
            </a:lvl8pPr>
            <a:lvl9pPr lvl="8" algn="ctr">
              <a:spcBef>
                <a:spcPts val="0"/>
              </a:spcBef>
              <a:spcAft>
                <a:spcPts val="0"/>
              </a:spcAft>
              <a:buSzPts val="4800"/>
              <a:buFont typeface="Playfair Display"/>
              <a:buNone/>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2" name="Shape 2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Shape 2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0" name="Shape 3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4" name="Shape 3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1pPr>
            <a:lvl2pPr lvl="1">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2pPr>
            <a:lvl3pPr lvl="2">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3pPr>
            <a:lvl4pPr lvl="3">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4pPr>
            <a:lvl5pPr lvl="4">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5pPr>
            <a:lvl6pPr lvl="5">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6pPr>
            <a:lvl7pPr lvl="6">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7pPr>
            <a:lvl8pPr lvl="7">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8pPr>
            <a:lvl9pPr lvl="8">
              <a:spcBef>
                <a:spcPts val="0"/>
              </a:spcBef>
              <a:spcAft>
                <a:spcPts val="0"/>
              </a:spcAft>
              <a:buClr>
                <a:schemeClr val="lt1"/>
              </a:buClr>
              <a:buSzPts val="5400"/>
              <a:buFont typeface="Playfair Display"/>
              <a:buNone/>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sm" len="sm"/>
            <a:tailEnd type="none" w="sm" len="sm"/>
          </a:ln>
        </p:spPr>
      </p:cxnSp>
      <p:sp>
        <p:nvSpPr>
          <p:cNvPr id="41" name="Shape 41"/>
          <p:cNvSpPr txBox="1">
            <a:spLocks noGrp="1"/>
          </p:cNvSpPr>
          <p:nvPr>
            <p:ph type="title"/>
          </p:nvPr>
        </p:nvSpPr>
        <p:spPr>
          <a:xfrm>
            <a:off x="265500" y="1081675"/>
            <a:ext cx="4045200" cy="17862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2" name="Shape 42"/>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highlight>
                  <a:schemeClr val="lt1"/>
                </a:highlight>
              </a:defRPr>
            </a:lvl1pPr>
            <a:lvl2pPr marL="914400" lvl="1" indent="-317500">
              <a:spcBef>
                <a:spcPts val="1600"/>
              </a:spcBef>
              <a:spcAft>
                <a:spcPts val="0"/>
              </a:spcAft>
              <a:buSzPts val="1400"/>
              <a:buChar char="○"/>
              <a:defRPr>
                <a:highlight>
                  <a:schemeClr val="lt1"/>
                </a:highlight>
              </a:defRPr>
            </a:lvl2pPr>
            <a:lvl3pPr marL="1371600" lvl="2" indent="-317500">
              <a:spcBef>
                <a:spcPts val="1600"/>
              </a:spcBef>
              <a:spcAft>
                <a:spcPts val="0"/>
              </a:spcAft>
              <a:buSzPts val="1400"/>
              <a:buChar char="■"/>
              <a:defRPr>
                <a:highlight>
                  <a:schemeClr val="lt1"/>
                </a:highlight>
              </a:defRPr>
            </a:lvl3pPr>
            <a:lvl4pPr marL="1828800" lvl="3" indent="-317500">
              <a:spcBef>
                <a:spcPts val="1600"/>
              </a:spcBef>
              <a:spcAft>
                <a:spcPts val="0"/>
              </a:spcAft>
              <a:buSzPts val="1400"/>
              <a:buChar char="●"/>
              <a:defRPr>
                <a:highlight>
                  <a:schemeClr val="lt1"/>
                </a:highlight>
              </a:defRPr>
            </a:lvl4pPr>
            <a:lvl5pPr marL="2286000" lvl="4" indent="-317500">
              <a:spcBef>
                <a:spcPts val="1600"/>
              </a:spcBef>
              <a:spcAft>
                <a:spcPts val="0"/>
              </a:spcAft>
              <a:buSzPts val="1400"/>
              <a:buChar char="○"/>
              <a:defRPr>
                <a:highlight>
                  <a:schemeClr val="lt1"/>
                </a:highlight>
              </a:defRPr>
            </a:lvl5pPr>
            <a:lvl6pPr marL="2743200" lvl="5" indent="-317500">
              <a:spcBef>
                <a:spcPts val="1600"/>
              </a:spcBef>
              <a:spcAft>
                <a:spcPts val="0"/>
              </a:spcAft>
              <a:buSzPts val="1400"/>
              <a:buChar char="■"/>
              <a:defRPr>
                <a:highlight>
                  <a:schemeClr val="lt1"/>
                </a:highlight>
              </a:defRPr>
            </a:lvl6pPr>
            <a:lvl7pPr marL="3200400" lvl="6" indent="-317500">
              <a:spcBef>
                <a:spcPts val="1600"/>
              </a:spcBef>
              <a:spcAft>
                <a:spcPts val="0"/>
              </a:spcAft>
              <a:buSzPts val="1400"/>
              <a:buChar char="●"/>
              <a:defRPr>
                <a:highlight>
                  <a:schemeClr val="lt1"/>
                </a:highlight>
              </a:defRPr>
            </a:lvl7pPr>
            <a:lvl8pPr marL="3657600" lvl="7" indent="-317500">
              <a:spcBef>
                <a:spcPts val="1600"/>
              </a:spcBef>
              <a:spcAft>
                <a:spcPts val="0"/>
              </a:spcAft>
              <a:buSzPts val="1400"/>
              <a:buChar char="○"/>
              <a:defRPr>
                <a:highlight>
                  <a:schemeClr val="lt1"/>
                </a:highlight>
              </a:defRPr>
            </a:lvl8pPr>
            <a:lvl9pPr marL="4114800" lvl="8" indent="-317500">
              <a:spcBef>
                <a:spcPts val="1600"/>
              </a:spcBef>
              <a:spcAft>
                <a:spcPts val="1600"/>
              </a:spcAft>
              <a:buSzPts val="1400"/>
              <a:buChar char="■"/>
              <a:defRPr>
                <a:highlight>
                  <a:schemeClr val="lt1"/>
                </a:highlight>
              </a:defRPr>
            </a:lvl9pPr>
          </a:lstStyle>
          <a:p>
            <a:endParaRPr/>
          </a:p>
        </p:txBody>
      </p:sp>
      <p:sp>
        <p:nvSpPr>
          <p:cNvPr id="44" name="Shape 4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highlight>
                  <a:schemeClr val="dk1"/>
                </a:highlight>
              </a:defRPr>
            </a:lvl1pPr>
          </a:lstStyle>
          <a:p>
            <a:endParaRPr/>
          </a:p>
        </p:txBody>
      </p:sp>
      <p:sp>
        <p:nvSpPr>
          <p:cNvPr id="47" name="Shape 4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op">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highlight>
                  <a:schemeClr val="dk1"/>
                </a:highlight>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Font typeface="Playfair Display"/>
              <a:buChar char="●"/>
              <a:defRPr sz="1800">
                <a:solidFill>
                  <a:schemeClr val="dk2"/>
                </a:solidFill>
                <a:latin typeface="Playfair Display"/>
                <a:ea typeface="Playfair Display"/>
                <a:cs typeface="Playfair Display"/>
                <a:sym typeface="Playfair Display"/>
              </a:defRPr>
            </a:lvl1pPr>
            <a:lvl2pPr marL="914400" lvl="1"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2pPr>
            <a:lvl3pPr marL="1371600" lvl="2"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3pPr>
            <a:lvl4pPr marL="1828800" lvl="3"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4pPr>
            <a:lvl5pPr marL="2286000" lvl="4"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5pPr>
            <a:lvl6pPr marL="2743200" lvl="5"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6pPr>
            <a:lvl7pPr marL="3200400" lvl="6"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7pPr>
            <a:lvl8pPr marL="3657600" lvl="7" indent="-317500">
              <a:lnSpc>
                <a:spcPct val="115000"/>
              </a:lnSpc>
              <a:spcBef>
                <a:spcPts val="1600"/>
              </a:spcBef>
              <a:spcAft>
                <a:spcPts val="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8pPr>
            <a:lvl9pPr marL="4114800" lvl="8" indent="-317500">
              <a:lnSpc>
                <a:spcPct val="115000"/>
              </a:lnSpc>
              <a:spcBef>
                <a:spcPts val="1600"/>
              </a:spcBef>
              <a:spcAft>
                <a:spcPts val="1600"/>
              </a:spcAft>
              <a:buClr>
                <a:schemeClr val="dk2"/>
              </a:buClr>
              <a:buSzPts val="1400"/>
              <a:buFont typeface="Playfair Display"/>
              <a:buChar char="■"/>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Playfair Display"/>
                <a:ea typeface="Playfair Display"/>
                <a:cs typeface="Playfair Display"/>
                <a:sym typeface="Playfair Display"/>
              </a:defRPr>
            </a:lvl1pPr>
            <a:lvl2pPr lvl="1" algn="r">
              <a:buNone/>
              <a:defRPr sz="1000">
                <a:solidFill>
                  <a:schemeClr val="dk2"/>
                </a:solidFill>
                <a:latin typeface="Playfair Display"/>
                <a:ea typeface="Playfair Display"/>
                <a:cs typeface="Playfair Display"/>
                <a:sym typeface="Playfair Display"/>
              </a:defRPr>
            </a:lvl2pPr>
            <a:lvl3pPr lvl="2" algn="r">
              <a:buNone/>
              <a:defRPr sz="1000">
                <a:solidFill>
                  <a:schemeClr val="dk2"/>
                </a:solidFill>
                <a:latin typeface="Playfair Display"/>
                <a:ea typeface="Playfair Display"/>
                <a:cs typeface="Playfair Display"/>
                <a:sym typeface="Playfair Display"/>
              </a:defRPr>
            </a:lvl3pPr>
            <a:lvl4pPr lvl="3" algn="r">
              <a:buNone/>
              <a:defRPr sz="1000">
                <a:solidFill>
                  <a:schemeClr val="dk2"/>
                </a:solidFill>
                <a:latin typeface="Playfair Display"/>
                <a:ea typeface="Playfair Display"/>
                <a:cs typeface="Playfair Display"/>
                <a:sym typeface="Playfair Display"/>
              </a:defRPr>
            </a:lvl4pPr>
            <a:lvl5pPr lvl="4" algn="r">
              <a:buNone/>
              <a:defRPr sz="1000">
                <a:solidFill>
                  <a:schemeClr val="dk2"/>
                </a:solidFill>
                <a:latin typeface="Playfair Display"/>
                <a:ea typeface="Playfair Display"/>
                <a:cs typeface="Playfair Display"/>
                <a:sym typeface="Playfair Display"/>
              </a:defRPr>
            </a:lvl5pPr>
            <a:lvl6pPr lvl="5" algn="r">
              <a:buNone/>
              <a:defRPr sz="1000">
                <a:solidFill>
                  <a:schemeClr val="dk2"/>
                </a:solidFill>
                <a:latin typeface="Playfair Display"/>
                <a:ea typeface="Playfair Display"/>
                <a:cs typeface="Playfair Display"/>
                <a:sym typeface="Playfair Display"/>
              </a:defRPr>
            </a:lvl6pPr>
            <a:lvl7pPr lvl="6" algn="r">
              <a:buNone/>
              <a:defRPr sz="1000">
                <a:solidFill>
                  <a:schemeClr val="dk2"/>
                </a:solidFill>
                <a:latin typeface="Playfair Display"/>
                <a:ea typeface="Playfair Display"/>
                <a:cs typeface="Playfair Display"/>
                <a:sym typeface="Playfair Display"/>
              </a:defRPr>
            </a:lvl7pPr>
            <a:lvl8pPr lvl="7" algn="r">
              <a:buNone/>
              <a:defRPr sz="1000">
                <a:solidFill>
                  <a:schemeClr val="dk2"/>
                </a:solidFill>
                <a:latin typeface="Playfair Display"/>
                <a:ea typeface="Playfair Display"/>
                <a:cs typeface="Playfair Display"/>
                <a:sym typeface="Playfair Display"/>
              </a:defRPr>
            </a:lvl8pPr>
            <a:lvl9pPr lvl="8" algn="r">
              <a:buNone/>
              <a:defRPr sz="1000">
                <a:solidFill>
                  <a:schemeClr val="dk2"/>
                </a:solidFill>
                <a:latin typeface="Playfair Display"/>
                <a:ea typeface="Playfair Display"/>
                <a:cs typeface="Playfair Display"/>
                <a:sym typeface="Playfair Display"/>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hyperlink" Target="https://www.proprofs.com/quiz-school/story.php?title=parallel-structure-quiz_1" TargetMode="External"/><Relationship Id="rId2" Type="http://schemas.openxmlformats.org/officeDocument/2006/relationships/notesSlide" Target="../notesSlides/notesSlide36.xml"/><Relationship Id="rId1" Type="http://schemas.openxmlformats.org/officeDocument/2006/relationships/slideLayout" Target="../slideLayouts/slideLayout5.xml"/><Relationship Id="rId5" Type="http://schemas.openxmlformats.org/officeDocument/2006/relationships/hyperlink" Target="https://quizizz.com/admin/quiz/583cf3f66b40c44a3bf1ae22" TargetMode="External"/><Relationship Id="rId4" Type="http://schemas.openxmlformats.org/officeDocument/2006/relationships/hyperlink" Target="https://www.quia.com/quiz/3511543.html?AP_rand=1091635073"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www.evergreen.edu/sites/default/files/writingcenter/handouts/grammar/parallel.pdf" TargetMode="External"/><Relationship Id="rId2" Type="http://schemas.openxmlformats.org/officeDocument/2006/relationships/notesSlide" Target="../notesSlides/notesSlide37.xml"/><Relationship Id="rId1" Type="http://schemas.openxmlformats.org/officeDocument/2006/relationships/slideLayout" Target="../slideLayouts/slideLayout3.xml"/><Relationship Id="rId5" Type="http://schemas.openxmlformats.org/officeDocument/2006/relationships/hyperlink" Target="http://www.chompchomp.com/terms/parallelstructure.htm" TargetMode="External"/><Relationship Id="rId4" Type="http://schemas.openxmlformats.org/officeDocument/2006/relationships/hyperlink" Target="https://owl.english.purdue.edu/owl/resource/623/1/"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www.softschools.com/quizzes/grammar/misplaced_modifiers/quiz4690.html" TargetMode="External"/><Relationship Id="rId2" Type="http://schemas.openxmlformats.org/officeDocument/2006/relationships/notesSlide" Target="../notesSlides/notesSlide38.xml"/><Relationship Id="rId1" Type="http://schemas.openxmlformats.org/officeDocument/2006/relationships/slideLayout" Target="../slideLayouts/slideLayout3.xml"/><Relationship Id="rId4" Type="http://schemas.openxmlformats.org/officeDocument/2006/relationships/hyperlink" Target="http://www.btb.termiumplus.gc.ca/tpv2guides/guides/pep/index-eng.html?lang=eng&amp;page=grammar_5_excuse_me_quiz"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www.chompchomp.com/rules/modifierrules.htm" TargetMode="External"/><Relationship Id="rId2" Type="http://schemas.openxmlformats.org/officeDocument/2006/relationships/notesSlide" Target="../notesSlides/notesSlide39.xml"/><Relationship Id="rId1" Type="http://schemas.openxmlformats.org/officeDocument/2006/relationships/slideLayout" Target="../slideLayouts/slideLayout3.xml"/><Relationship Id="rId5" Type="http://schemas.openxmlformats.org/officeDocument/2006/relationships/hyperlink" Target="http://blogs.fscj.edu/kent_campus_writing_lab/files/2012/06/Misplaced-and-Dangling-Modifiers-S-9.pdf" TargetMode="External"/><Relationship Id="rId4" Type="http://schemas.openxmlformats.org/officeDocument/2006/relationships/hyperlink" Target="https://web.cn.edu/kwheeler/gram_dangling_mod.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6200"/>
              <a:t>Misplaced modifiers and parallel structure</a:t>
            </a:r>
            <a:endParaRPr sz="6200"/>
          </a:p>
        </p:txBody>
      </p:sp>
      <p:sp>
        <p:nvSpPr>
          <p:cNvPr id="59" name="Shape 59"/>
          <p:cNvSpPr txBox="1">
            <a:spLocks noGrp="1"/>
          </p:cNvSpPr>
          <p:nvPr>
            <p:ph type="subTitle" idx="1"/>
          </p:nvPr>
        </p:nvSpPr>
        <p:spPr>
          <a:xfrm>
            <a:off x="344250" y="3780350"/>
            <a:ext cx="4955100" cy="5784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2100"/>
              <a:t>By: Grace, Lauren, Sydney, and Seth </a:t>
            </a:r>
            <a:endParaRPr sz="21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#2 - Misplaced Modifier</a:t>
            </a:r>
            <a:endParaRPr/>
          </a:p>
        </p:txBody>
      </p:sp>
      <p:sp>
        <p:nvSpPr>
          <p:cNvPr id="113" name="Shape 113"/>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Jeff bought an old jeep from a crooked dealer with a faulty transmission.</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Clr>
                <a:schemeClr val="dk1"/>
              </a:buClr>
              <a:buSzPts val="1800"/>
              <a:buAutoNum type="alphaUcPeriod"/>
            </a:pPr>
            <a:r>
              <a:rPr lang="en">
                <a:solidFill>
                  <a:schemeClr val="dk1"/>
                </a:solidFill>
              </a:rPr>
              <a:t>Incorrect modifiers</a:t>
            </a:r>
            <a:endParaRPr>
              <a:solidFill>
                <a:schemeClr val="dk1"/>
              </a:solidFill>
            </a:endParaRPr>
          </a:p>
          <a:p>
            <a:pPr marL="0" lvl="0" indent="0" rtl="0">
              <a:spcBef>
                <a:spcPts val="1600"/>
              </a:spcBef>
              <a:spcAft>
                <a:spcPts val="1600"/>
              </a:spcAft>
              <a:buNone/>
            </a:pPr>
            <a:r>
              <a:rPr lang="en"/>
              <a:t>Did the jeep or the crooked dealer have a faulty transmission?  Yes, it was the jeep; therefore, the modifying phrase is awkwardly placed.  The phrase with a faulty transmission should be next to the word jeep, the word it modifies.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Shape 1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#2 Corrected- Misplaced Modifier</a:t>
            </a:r>
            <a:endParaRPr/>
          </a:p>
        </p:txBody>
      </p:sp>
      <p:sp>
        <p:nvSpPr>
          <p:cNvPr id="119" name="Shape 119"/>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1600"/>
              </a:spcAft>
              <a:buNone/>
            </a:pPr>
            <a:r>
              <a:rPr lang="en"/>
              <a:t>Jeff bought an old jeep with a faulty transmission from a crooked dealer.</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Shape 12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#3 - Misplaced Modifier</a:t>
            </a:r>
            <a:endParaRPr/>
          </a:p>
        </p:txBody>
      </p:sp>
      <p:sp>
        <p:nvSpPr>
          <p:cNvPr id="125" name="Shape 12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1600"/>
              </a:spcAft>
              <a:buNone/>
            </a:pPr>
            <a:r>
              <a:rPr lang="en"/>
              <a:t>I spent Monday, which was a holiday, at the pool.</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#3 - Misplaced Modifier</a:t>
            </a:r>
            <a:endParaRPr/>
          </a:p>
        </p:txBody>
      </p:sp>
      <p:sp>
        <p:nvSpPr>
          <p:cNvPr id="131" name="Shape 131"/>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Clr>
                <a:schemeClr val="dk2"/>
              </a:buClr>
              <a:buSzPts val="1100"/>
              <a:buFont typeface="Arial"/>
              <a:buNone/>
            </a:pPr>
            <a:r>
              <a:rPr lang="en"/>
              <a:t>I spent Monday, which was a holiday, at the pool.</a:t>
            </a:r>
            <a:endParaRPr/>
          </a:p>
          <a:p>
            <a:pPr marL="0" lvl="0" indent="0" rtl="0">
              <a:spcBef>
                <a:spcPts val="1600"/>
              </a:spcBef>
              <a:spcAft>
                <a:spcPts val="0"/>
              </a:spcAft>
              <a:buNone/>
            </a:pP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Incorrect modifiers</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5"/>
        <p:cNvGrpSpPr/>
        <p:nvPr/>
      </p:nvGrpSpPr>
      <p:grpSpPr>
        <a:xfrm>
          <a:off x="0" y="0"/>
          <a:ext cx="0" cy="0"/>
          <a:chOff x="0" y="0"/>
          <a:chExt cx="0" cy="0"/>
        </a:xfrm>
      </p:grpSpPr>
      <p:sp>
        <p:nvSpPr>
          <p:cNvPr id="136" name="Shape 13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#3 - Misplaced Modifier</a:t>
            </a:r>
            <a:endParaRPr/>
          </a:p>
        </p:txBody>
      </p:sp>
      <p:sp>
        <p:nvSpPr>
          <p:cNvPr id="137" name="Shape 13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a:t>I spent Monday, which was a holiday, at the pool.</a:t>
            </a:r>
            <a:endParaRPr/>
          </a:p>
          <a:p>
            <a:pPr marL="0" lvl="0" indent="0" rtl="0">
              <a:spcBef>
                <a:spcPts val="1600"/>
              </a:spcBef>
              <a:spcAft>
                <a:spcPts val="0"/>
              </a:spcAft>
              <a:buNone/>
            </a:pPr>
            <a:endParaRPr/>
          </a:p>
          <a:p>
            <a:pPr marL="457200" lvl="0" indent="-342900" rtl="0">
              <a:spcBef>
                <a:spcPts val="1600"/>
              </a:spcBef>
              <a:spcAft>
                <a:spcPts val="0"/>
              </a:spcAft>
              <a:buClr>
                <a:schemeClr val="dk1"/>
              </a:buClr>
              <a:buSzPts val="1800"/>
              <a:buAutoNum type="alphaUcPeriod"/>
            </a:pPr>
            <a:r>
              <a:rPr lang="en">
                <a:solidFill>
                  <a:schemeClr val="dk1"/>
                </a:solidFill>
              </a:rPr>
              <a:t>Correct modifiers</a:t>
            </a:r>
            <a:endParaRPr>
              <a:solidFill>
                <a:schemeClr val="dk1"/>
              </a:solidFill>
            </a:endParaRPr>
          </a:p>
          <a:p>
            <a:pPr marL="457200" lvl="0" indent="-342900" rtl="0">
              <a:spcBef>
                <a:spcPts val="0"/>
              </a:spcBef>
              <a:spcAft>
                <a:spcPts val="0"/>
              </a:spcAft>
              <a:buSzPts val="1800"/>
              <a:buAutoNum type="alphaUcPeriod"/>
            </a:pPr>
            <a:r>
              <a:rPr lang="en"/>
              <a:t>Incorrect modifiers</a:t>
            </a:r>
            <a:endParaRPr/>
          </a:p>
          <a:p>
            <a:pPr marL="0" lvl="0" indent="0" rtl="0">
              <a:spcBef>
                <a:spcPts val="1600"/>
              </a:spcBef>
              <a:spcAft>
                <a:spcPts val="0"/>
              </a:spcAft>
              <a:buNone/>
            </a:pPr>
            <a:endParaRPr/>
          </a:p>
          <a:p>
            <a:pPr marL="0" lvl="0" indent="0" rtl="0">
              <a:spcBef>
                <a:spcPts val="1600"/>
              </a:spcBef>
              <a:spcAft>
                <a:spcPts val="1600"/>
              </a:spcAft>
              <a:buNone/>
            </a:pP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Shape 14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#4 - Misplaced Modifier</a:t>
            </a:r>
            <a:endParaRPr/>
          </a:p>
        </p:txBody>
      </p:sp>
      <p:sp>
        <p:nvSpPr>
          <p:cNvPr id="143" name="Shape 143"/>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1600"/>
              </a:spcAft>
              <a:buNone/>
            </a:pPr>
            <a:r>
              <a:rPr lang="en"/>
              <a:t>Mrs. B-Rey watched the students take the test from her desk.</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Shape 14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#4 - Misplaced Modifier</a:t>
            </a:r>
            <a:endParaRPr/>
          </a:p>
        </p:txBody>
      </p:sp>
      <p:sp>
        <p:nvSpPr>
          <p:cNvPr id="149" name="Shape 149"/>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Clr>
                <a:schemeClr val="dk2"/>
              </a:buClr>
              <a:buSzPts val="1100"/>
              <a:buFont typeface="Arial"/>
              <a:buNone/>
            </a:pPr>
            <a:r>
              <a:rPr lang="en"/>
              <a:t>Mrs. B-Rey watched the students take the test from her desk.</a:t>
            </a:r>
            <a:endParaRPr/>
          </a:p>
          <a:p>
            <a:pPr marL="0" lvl="0" indent="0" rtl="0">
              <a:spcBef>
                <a:spcPts val="1600"/>
              </a:spcBef>
              <a:spcAft>
                <a:spcPts val="0"/>
              </a:spcAft>
              <a:buNone/>
            </a:pP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Incorrect modifiers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Shape 15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#4 - Misplaced Modifier</a:t>
            </a:r>
            <a:endParaRPr/>
          </a:p>
        </p:txBody>
      </p:sp>
      <p:sp>
        <p:nvSpPr>
          <p:cNvPr id="155" name="Shape 15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Mrs. B-Rey watched the students take the test from her desk.</a:t>
            </a:r>
            <a:endParaRPr/>
          </a:p>
          <a:p>
            <a:pPr marL="0" lvl="0" indent="0" rtl="0">
              <a:spcBef>
                <a:spcPts val="1600"/>
              </a:spcBef>
              <a:spcAft>
                <a:spcPts val="0"/>
              </a:spcAft>
              <a:buNone/>
            </a:pP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Clr>
                <a:schemeClr val="dk1"/>
              </a:buClr>
              <a:buSzPts val="1800"/>
              <a:buAutoNum type="alphaUcPeriod"/>
            </a:pPr>
            <a:r>
              <a:rPr lang="en">
                <a:solidFill>
                  <a:schemeClr val="dk1"/>
                </a:solidFill>
              </a:rPr>
              <a:t>Incorrect modifiers</a:t>
            </a:r>
            <a:endParaRPr>
              <a:solidFill>
                <a:schemeClr val="dk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Shape 16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#4 Corrected- Misplaced Modifier</a:t>
            </a:r>
            <a:endParaRPr/>
          </a:p>
        </p:txBody>
      </p:sp>
      <p:sp>
        <p:nvSpPr>
          <p:cNvPr id="161" name="Shape 161"/>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From her desk, Mrs. B-Rey watched the students take the test.</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Shape 16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t>Example #5- Misplaced Modifiers</a:t>
            </a:r>
            <a:endParaRPr/>
          </a:p>
        </p:txBody>
      </p:sp>
      <p:sp>
        <p:nvSpPr>
          <p:cNvPr id="167" name="Shape 16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Clr>
                <a:schemeClr val="dk2"/>
              </a:buClr>
              <a:buSzPts val="1100"/>
              <a:buFont typeface="Arial"/>
              <a:buNone/>
            </a:pPr>
            <a:r>
              <a:rPr lang="en"/>
              <a:t>Frances nearly earned fifty dollars.</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a misplaced modifier?</a:t>
            </a:r>
            <a:endParaRPr/>
          </a:p>
        </p:txBody>
      </p:sp>
      <p:sp>
        <p:nvSpPr>
          <p:cNvPr id="65" name="Shape 6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a:t>mis•placed mod•i•fier (</a:t>
            </a:r>
            <a:r>
              <a:rPr lang="en" i="1"/>
              <a:t>n</a:t>
            </a:r>
            <a:r>
              <a:rPr lang="en"/>
              <a:t>.)</a:t>
            </a:r>
            <a:endParaRPr/>
          </a:p>
          <a:p>
            <a:pPr marL="0" lvl="0" indent="0">
              <a:spcBef>
                <a:spcPts val="1600"/>
              </a:spcBef>
              <a:spcAft>
                <a:spcPts val="0"/>
              </a:spcAft>
              <a:buNone/>
            </a:pPr>
            <a:r>
              <a:rPr lang="en"/>
              <a:t>-a phrase or clause placed awkwardly in a sentence so that it appears to modify or refer to an unintended word</a:t>
            </a:r>
            <a:endParaRPr/>
          </a:p>
          <a:p>
            <a:pPr marL="0" lvl="0" indent="0">
              <a:spcBef>
                <a:spcPts val="1600"/>
              </a:spcBef>
              <a:spcAft>
                <a:spcPts val="0"/>
              </a:spcAft>
              <a:buNone/>
            </a:pPr>
            <a:endParaRPr/>
          </a:p>
          <a:p>
            <a:pPr marL="0" lvl="0" indent="0">
              <a:spcBef>
                <a:spcPts val="1600"/>
              </a:spcBef>
              <a:spcAft>
                <a:spcPts val="160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 #5- Misplaced Modifiers</a:t>
            </a:r>
            <a:endParaRPr/>
          </a:p>
        </p:txBody>
      </p:sp>
      <p:sp>
        <p:nvSpPr>
          <p:cNvPr id="173" name="Shape 173"/>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Frances nearly earned fifty dollars.</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Incorrect modifiers</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t>Example #5- Misplaced Modifiers</a:t>
            </a:r>
            <a:endParaRPr/>
          </a:p>
        </p:txBody>
      </p:sp>
      <p:sp>
        <p:nvSpPr>
          <p:cNvPr id="179" name="Shape 179"/>
          <p:cNvSpPr txBox="1">
            <a:spLocks noGrp="1"/>
          </p:cNvSpPr>
          <p:nvPr>
            <p:ph type="body" idx="1"/>
          </p:nvPr>
        </p:nvSpPr>
        <p:spPr>
          <a:xfrm>
            <a:off x="311700" y="1212199"/>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a:t>Frances nearly earned fifty dollars.</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Clr>
                <a:schemeClr val="dk1"/>
              </a:buClr>
              <a:buSzPts val="1800"/>
              <a:buAutoNum type="alphaUcPeriod"/>
            </a:pPr>
            <a:r>
              <a:rPr lang="en">
                <a:solidFill>
                  <a:schemeClr val="dk1"/>
                </a:solidFill>
              </a:rPr>
              <a:t>Incorrect modifiers</a:t>
            </a:r>
            <a:endParaRPr>
              <a:solidFill>
                <a:schemeClr val="dk1"/>
              </a:solidFill>
            </a:endParaRPr>
          </a:p>
          <a:p>
            <a:pPr marL="0" lvl="0" indent="0" rtl="0">
              <a:spcBef>
                <a:spcPts val="1600"/>
              </a:spcBef>
              <a:spcAft>
                <a:spcPts val="1600"/>
              </a:spcAft>
              <a:buNone/>
            </a:pPr>
            <a:r>
              <a:rPr lang="en"/>
              <a:t>Frances earned nothing because she just couldn't nearly earn.  The modifier must be moved.  Frances did not nearly earn; she earned nearly fifty.  The modifier nearly is describing how many dollars she earned and thus should be placed next to the word fifty.</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t>Example #5 Corrected- Misplaced Modifier</a:t>
            </a:r>
            <a:endParaRPr/>
          </a:p>
        </p:txBody>
      </p:sp>
      <p:sp>
        <p:nvSpPr>
          <p:cNvPr id="185" name="Shape 18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Frances earned nearly fifty dollars.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What is Parallel Structure</a:t>
            </a:r>
            <a:endParaRPr/>
          </a:p>
        </p:txBody>
      </p:sp>
      <p:sp>
        <p:nvSpPr>
          <p:cNvPr id="191" name="Shape 191"/>
          <p:cNvSpPr txBox="1">
            <a:spLocks noGrp="1"/>
          </p:cNvSpPr>
          <p:nvPr>
            <p:ph type="body" idx="1"/>
          </p:nvPr>
        </p:nvSpPr>
        <p:spPr>
          <a:xfrm>
            <a:off x="311700" y="1107765"/>
            <a:ext cx="8520600" cy="3334800"/>
          </a:xfrm>
          <a:prstGeom prst="rect">
            <a:avLst/>
          </a:prstGeom>
          <a:solidFill>
            <a:schemeClr val="accent5"/>
          </a:solidFill>
        </p:spPr>
        <p:txBody>
          <a:bodyPr spcFirstLastPara="1" wrap="square" lIns="91425" tIns="91425" rIns="91425" bIns="91425" anchor="t" anchorCtr="0">
            <a:noAutofit/>
          </a:bodyPr>
          <a:lstStyle/>
          <a:p>
            <a:pPr marL="457200" lvl="0" indent="-342900" rtl="0">
              <a:spcBef>
                <a:spcPts val="0"/>
              </a:spcBef>
              <a:spcAft>
                <a:spcPts val="0"/>
              </a:spcAft>
              <a:buSzPts val="1800"/>
              <a:buChar char="●"/>
            </a:pPr>
            <a:r>
              <a:rPr lang="en"/>
              <a:t>Repetition of grammatical form in a sentence. </a:t>
            </a:r>
            <a:endParaRPr/>
          </a:p>
          <a:p>
            <a:pPr marL="0" lvl="0" indent="0">
              <a:spcBef>
                <a:spcPts val="1600"/>
              </a:spcBef>
              <a:spcAft>
                <a:spcPts val="1600"/>
              </a:spcAft>
              <a:buNone/>
            </a:pPr>
            <a:r>
              <a:rPr lang="en"/>
              <a:t>Correct Example: Grace likes swimm</a:t>
            </a:r>
            <a:r>
              <a:rPr lang="en">
                <a:highlight>
                  <a:srgbClr val="FFFF00"/>
                </a:highlight>
              </a:rPr>
              <a:t>ing</a:t>
            </a:r>
            <a:r>
              <a:rPr lang="en"/>
              <a:t>, bik</a:t>
            </a:r>
            <a:r>
              <a:rPr lang="en">
                <a:highlight>
                  <a:srgbClr val="FFFF00"/>
                </a:highlight>
              </a:rPr>
              <a:t>ing</a:t>
            </a:r>
            <a:r>
              <a:rPr lang="en"/>
              <a:t> in the summer, and tak</a:t>
            </a:r>
            <a:r>
              <a:rPr lang="en">
                <a:highlight>
                  <a:srgbClr val="FFFF00"/>
                </a:highlight>
              </a:rPr>
              <a:t>ing</a:t>
            </a:r>
            <a:r>
              <a:rPr lang="en"/>
              <a:t> naps.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Shape 19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Incorrect Parallel Structure Example </a:t>
            </a:r>
            <a:endParaRPr/>
          </a:p>
        </p:txBody>
      </p:sp>
      <p:sp>
        <p:nvSpPr>
          <p:cNvPr id="197" name="Shape 19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a:t>Example: Grace likes to nap, biking, and to swim. </a:t>
            </a:r>
            <a:endParaRPr/>
          </a:p>
          <a:p>
            <a:pPr marL="0" lvl="0" indent="0">
              <a:spcBef>
                <a:spcPts val="1600"/>
              </a:spcBef>
              <a:spcAft>
                <a:spcPts val="0"/>
              </a:spcAft>
              <a:buNone/>
            </a:pPr>
            <a:r>
              <a:rPr lang="en"/>
              <a:t>Why is this wrong?</a:t>
            </a:r>
            <a:endParaRPr/>
          </a:p>
          <a:p>
            <a:pPr marL="0" lvl="0" indent="0">
              <a:spcBef>
                <a:spcPts val="1600"/>
              </a:spcBef>
              <a:spcAft>
                <a:spcPts val="0"/>
              </a:spcAft>
              <a:buNone/>
            </a:pPr>
            <a:r>
              <a:rPr lang="en"/>
              <a:t>It is not following the grammatical repetition pattern. </a:t>
            </a:r>
            <a:endParaRPr/>
          </a:p>
          <a:p>
            <a:pPr marL="0" lvl="0" indent="0">
              <a:spcBef>
                <a:spcPts val="1600"/>
              </a:spcBef>
              <a:spcAft>
                <a:spcPts val="1600"/>
              </a:spcAft>
              <a:buNone/>
            </a:pPr>
            <a:r>
              <a:rPr lang="en"/>
              <a:t>To make a parallel structure the idea must follow the grammatical pattern.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Shape 202"/>
          <p:cNvSpPr txBox="1">
            <a:spLocks noGrp="1"/>
          </p:cNvSpPr>
          <p:nvPr>
            <p:ph type="title"/>
          </p:nvPr>
        </p:nvSpPr>
        <p:spPr>
          <a:xfrm>
            <a:off x="311700" y="89547"/>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Examples of parallel structure</a:t>
            </a:r>
            <a:endParaRPr/>
          </a:p>
        </p:txBody>
      </p:sp>
      <p:sp>
        <p:nvSpPr>
          <p:cNvPr id="203" name="Shape 203"/>
          <p:cNvSpPr txBox="1">
            <a:spLocks noGrp="1"/>
          </p:cNvSpPr>
          <p:nvPr>
            <p:ph type="body" idx="1"/>
          </p:nvPr>
        </p:nvSpPr>
        <p:spPr>
          <a:xfrm>
            <a:off x="164050" y="662248"/>
            <a:ext cx="8772000" cy="414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a:t>Ex.) Seth loves to eat, dance, and run. </a:t>
            </a:r>
            <a:endParaRPr/>
          </a:p>
          <a:p>
            <a:pPr marL="0" lvl="0" indent="0">
              <a:spcBef>
                <a:spcPts val="1600"/>
              </a:spcBef>
              <a:spcAft>
                <a:spcPts val="0"/>
              </a:spcAft>
              <a:buNone/>
            </a:pPr>
            <a:r>
              <a:rPr lang="en"/>
              <a:t>Incorrect: Seth loves eating, to dance, and going for runs.  </a:t>
            </a:r>
            <a:endParaRPr/>
          </a:p>
          <a:p>
            <a:pPr marL="0" lvl="0" indent="0">
              <a:spcBef>
                <a:spcPts val="1600"/>
              </a:spcBef>
              <a:spcAft>
                <a:spcPts val="0"/>
              </a:spcAft>
              <a:buNone/>
            </a:pPr>
            <a:r>
              <a:rPr lang="en"/>
              <a:t>Ex.) My best friend took me to a dance and a show. </a:t>
            </a:r>
            <a:endParaRPr/>
          </a:p>
          <a:p>
            <a:pPr marL="0" lvl="0" indent="0">
              <a:spcBef>
                <a:spcPts val="1600"/>
              </a:spcBef>
              <a:spcAft>
                <a:spcPts val="0"/>
              </a:spcAft>
              <a:buNone/>
            </a:pPr>
            <a:r>
              <a:rPr lang="en"/>
              <a:t>Incorrect: My best friend took me dancing and to a show. </a:t>
            </a:r>
            <a:endParaRPr/>
          </a:p>
          <a:p>
            <a:pPr marL="0" lvl="0" indent="0">
              <a:spcBef>
                <a:spcPts val="1600"/>
              </a:spcBef>
              <a:spcAft>
                <a:spcPts val="0"/>
              </a:spcAft>
              <a:buNone/>
            </a:pPr>
            <a:r>
              <a:rPr lang="en"/>
              <a:t>Ex.) The production manager was asked to write his report quickly, accurately, and thoroughly.</a:t>
            </a:r>
            <a:endParaRPr/>
          </a:p>
          <a:p>
            <a:pPr marL="0" lvl="0" indent="0">
              <a:spcBef>
                <a:spcPts val="1600"/>
              </a:spcBef>
              <a:spcAft>
                <a:spcPts val="1600"/>
              </a:spcAft>
              <a:buNone/>
            </a:pPr>
            <a:r>
              <a:rPr lang="en"/>
              <a:t>Incorrect: The production manager was asked to write his report quickly, accurately, and in a detailed manner.</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Shape 20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or incorrect parallel structure?</a:t>
            </a:r>
            <a:endParaRPr/>
          </a:p>
        </p:txBody>
      </p:sp>
      <p:sp>
        <p:nvSpPr>
          <p:cNvPr id="209" name="Shape 209"/>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sz="2100"/>
              <a:t>The teacher said that he was a poor student because he waited until the last minute to study for the exam, completed his lab problems in a careless manner, and his motivation was low.</a:t>
            </a:r>
            <a:endParaRPr sz="21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Shape 2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previous slide is incorrect. Why?</a:t>
            </a:r>
            <a:endParaRPr/>
          </a:p>
        </p:txBody>
      </p:sp>
      <p:sp>
        <p:nvSpPr>
          <p:cNvPr id="215" name="Shape 215"/>
          <p:cNvSpPr txBox="1"/>
          <p:nvPr/>
        </p:nvSpPr>
        <p:spPr>
          <a:xfrm>
            <a:off x="311699" y="1170844"/>
            <a:ext cx="8158500" cy="3226800"/>
          </a:xfrm>
          <a:prstGeom prst="rect">
            <a:avLst/>
          </a:prstGeom>
          <a:solidFill>
            <a:schemeClr val="accent5"/>
          </a:solid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latin typeface="Playfair Display"/>
                <a:ea typeface="Playfair Display"/>
                <a:cs typeface="Playfair Display"/>
                <a:sym typeface="Playfair Display"/>
              </a:rPr>
              <a:t>This is wrong because “and his motivation was low” does not match the tense of  “waited and completed”</a:t>
            </a:r>
            <a:endParaRPr sz="1800">
              <a:latin typeface="Playfair Display"/>
              <a:ea typeface="Playfair Display"/>
              <a:cs typeface="Playfair Display"/>
              <a:sym typeface="Playfair Display"/>
            </a:endParaRPr>
          </a:p>
          <a:p>
            <a:pPr marL="0" lvl="0" indent="0">
              <a:spcBef>
                <a:spcPts val="0"/>
              </a:spcBef>
              <a:spcAft>
                <a:spcPts val="0"/>
              </a:spcAft>
              <a:buNone/>
            </a:pPr>
            <a:endParaRPr sz="1800">
              <a:latin typeface="Playfair Display"/>
              <a:ea typeface="Playfair Display"/>
              <a:cs typeface="Playfair Display"/>
              <a:sym typeface="Playfair Display"/>
            </a:endParaRPr>
          </a:p>
          <a:p>
            <a:pPr marL="0" lvl="0" indent="0">
              <a:spcBef>
                <a:spcPts val="0"/>
              </a:spcBef>
              <a:spcAft>
                <a:spcPts val="0"/>
              </a:spcAft>
              <a:buNone/>
            </a:pPr>
            <a:r>
              <a:rPr lang="en" sz="1800">
                <a:latin typeface="Playfair Display"/>
                <a:ea typeface="Playfair Display"/>
                <a:cs typeface="Playfair Display"/>
                <a:sym typeface="Playfair Display"/>
              </a:rPr>
              <a:t>Correct: The teacher said that he was a poor student because he waited until the last minute to study for the exam, completed his lab problems in a careless manner, and lacked motivation.</a:t>
            </a:r>
            <a:br>
              <a:rPr lang="en" sz="1800">
                <a:latin typeface="Playfair Display"/>
                <a:ea typeface="Playfair Display"/>
                <a:cs typeface="Playfair Display"/>
                <a:sym typeface="Playfair Display"/>
              </a:rPr>
            </a:br>
            <a:endParaRPr sz="1800">
              <a:latin typeface="Playfair Display"/>
              <a:ea typeface="Playfair Display"/>
              <a:cs typeface="Playfair Display"/>
              <a:sym typeface="Playfair Display"/>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or incorrect?</a:t>
            </a:r>
            <a:endParaRPr/>
          </a:p>
        </p:txBody>
      </p:sp>
      <p:sp>
        <p:nvSpPr>
          <p:cNvPr id="221" name="Shape 221"/>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lnSpc>
                <a:spcPct val="100000"/>
              </a:lnSpc>
              <a:spcBef>
                <a:spcPts val="0"/>
              </a:spcBef>
              <a:spcAft>
                <a:spcPts val="0"/>
              </a:spcAft>
              <a:buClr>
                <a:schemeClr val="dk2"/>
              </a:buClr>
              <a:buSzPts val="1100"/>
              <a:buFont typeface="Arial"/>
              <a:buNone/>
            </a:pPr>
            <a:r>
              <a:rPr lang="en" sz="2200"/>
              <a:t>The coach told the players that they should get a lot of sleep, that they should not eat too much, and that they should do some warm-up exercises before the game.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Shape 2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Previous slide is correct. Why?</a:t>
            </a:r>
            <a:endParaRPr/>
          </a:p>
        </p:txBody>
      </p:sp>
      <p:sp>
        <p:nvSpPr>
          <p:cNvPr id="227" name="Shape 22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sz="2000"/>
              <a:t>The structure that began with the clause “that they should” is used throughout the sentence. </a:t>
            </a:r>
            <a:endParaRPr sz="2000"/>
          </a:p>
          <a:p>
            <a:pPr marL="0" lvl="0" indent="0">
              <a:spcBef>
                <a:spcPts val="1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Misplaced Modifiers</a:t>
            </a:r>
            <a:endParaRPr/>
          </a:p>
        </p:txBody>
      </p:sp>
      <p:sp>
        <p:nvSpPr>
          <p:cNvPr id="71" name="Shape 71"/>
          <p:cNvSpPr txBox="1">
            <a:spLocks noGrp="1"/>
          </p:cNvSpPr>
          <p:nvPr>
            <p:ph type="body" idx="1"/>
          </p:nvPr>
        </p:nvSpPr>
        <p:spPr>
          <a:xfrm>
            <a:off x="311700" y="1152051"/>
            <a:ext cx="8520600" cy="36279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Incorrect: Her boyfriend opened the door with a big smile.</a:t>
            </a:r>
            <a:endParaRPr/>
          </a:p>
          <a:p>
            <a:pPr marL="0" lvl="0" indent="0" rtl="0">
              <a:spcBef>
                <a:spcPts val="1600"/>
              </a:spcBef>
              <a:spcAft>
                <a:spcPts val="0"/>
              </a:spcAft>
              <a:buNone/>
            </a:pPr>
            <a:r>
              <a:rPr lang="en"/>
              <a:t>Correct: With a big smile, her boyfriend opened the door.</a:t>
            </a:r>
            <a:endParaRPr/>
          </a:p>
          <a:p>
            <a:pPr marL="0" lvl="0" indent="0" rtl="0">
              <a:spcBef>
                <a:spcPts val="1600"/>
              </a:spcBef>
              <a:spcAft>
                <a:spcPts val="0"/>
              </a:spcAft>
              <a:buNone/>
            </a:pPr>
            <a:r>
              <a:rPr lang="en"/>
              <a:t>Incorrect: He went to the hospital where he underwent surgery in a limousine.</a:t>
            </a:r>
            <a:endParaRPr>
              <a:solidFill>
                <a:srgbClr val="000000"/>
              </a:solidFill>
            </a:endParaRPr>
          </a:p>
          <a:p>
            <a:pPr marL="0" lvl="0" indent="0" rtl="0">
              <a:spcBef>
                <a:spcPts val="1600"/>
              </a:spcBef>
              <a:spcAft>
                <a:spcPts val="0"/>
              </a:spcAft>
              <a:buNone/>
            </a:pPr>
            <a:r>
              <a:rPr lang="en"/>
              <a:t>Correct: He went in a limousine to the hospital where he underwent surgery.</a:t>
            </a:r>
            <a:endParaRPr/>
          </a:p>
          <a:p>
            <a:pPr marL="0" lvl="0" indent="0" rtl="0">
              <a:spcBef>
                <a:spcPts val="1600"/>
              </a:spcBef>
              <a:spcAft>
                <a:spcPts val="0"/>
              </a:spcAft>
              <a:buNone/>
            </a:pPr>
            <a:r>
              <a:rPr lang="en"/>
              <a:t>Incorrect: The enormous dinosaur display crashed to the ground, which had just been acquired by the museum.</a:t>
            </a:r>
            <a:endParaRPr/>
          </a:p>
          <a:p>
            <a:pPr marL="0" lvl="0" indent="0" rtl="0">
              <a:spcBef>
                <a:spcPts val="1600"/>
              </a:spcBef>
              <a:spcAft>
                <a:spcPts val="1600"/>
              </a:spcAft>
              <a:buNone/>
            </a:pPr>
            <a:r>
              <a:rPr lang="en"/>
              <a:t>Correct: The enormous dinosaur display, which had just been acquired by the museum, crashed to the ground.</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31"/>
        <p:cNvGrpSpPr/>
        <p:nvPr/>
      </p:nvGrpSpPr>
      <p:grpSpPr>
        <a:xfrm>
          <a:off x="0" y="0"/>
          <a:ext cx="0" cy="0"/>
          <a:chOff x="0" y="0"/>
          <a:chExt cx="0" cy="0"/>
        </a:xfrm>
      </p:grpSpPr>
      <p:sp>
        <p:nvSpPr>
          <p:cNvPr id="232" name="Shape 2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or incorrect parallel structure?</a:t>
            </a:r>
            <a:endParaRPr/>
          </a:p>
        </p:txBody>
      </p:sp>
      <p:sp>
        <p:nvSpPr>
          <p:cNvPr id="233" name="Shape 233"/>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Ellen likes to hike, attend the rodeo, and take afternoon naps.</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Shape 23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The previous slide is correct. </a:t>
            </a:r>
            <a:endParaRPr/>
          </a:p>
        </p:txBody>
      </p:sp>
      <p:sp>
        <p:nvSpPr>
          <p:cNvPr id="239" name="Shape 239"/>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The comparison is following the grammatical pattern. </a:t>
            </a:r>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Shape 24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Correct or incorrect?</a:t>
            </a:r>
            <a:endParaRPr/>
          </a:p>
        </p:txBody>
      </p:sp>
      <p:sp>
        <p:nvSpPr>
          <p:cNvPr id="245" name="Shape 245"/>
          <p:cNvSpPr txBox="1"/>
          <p:nvPr/>
        </p:nvSpPr>
        <p:spPr>
          <a:xfrm>
            <a:off x="475800" y="1224925"/>
            <a:ext cx="8219700" cy="3259500"/>
          </a:xfrm>
          <a:prstGeom prst="rect">
            <a:avLst/>
          </a:prstGeom>
          <a:solidFill>
            <a:schemeClr val="accent5"/>
          </a:solidFill>
          <a:ln>
            <a:noFill/>
          </a:ln>
        </p:spPr>
        <p:txBody>
          <a:bodyPr spcFirstLastPara="1" wrap="square" lIns="91425" tIns="91425" rIns="91425" bIns="91425" anchor="t" anchorCtr="0">
            <a:noAutofit/>
          </a:bodyPr>
          <a:lstStyle/>
          <a:p>
            <a:pPr marL="0" lvl="0" indent="0">
              <a:spcBef>
                <a:spcPts val="0"/>
              </a:spcBef>
              <a:spcAft>
                <a:spcPts val="0"/>
              </a:spcAft>
              <a:buNone/>
            </a:pPr>
            <a:r>
              <a:rPr lang="en" sz="1800">
                <a:latin typeface="Playfair Display"/>
                <a:ea typeface="Playfair Display"/>
                <a:cs typeface="Playfair Display"/>
                <a:sym typeface="Playfair Display"/>
              </a:rPr>
              <a:t>My dog not only likes to play fetch, but also to chase cars.</a:t>
            </a:r>
            <a:endParaRPr sz="1800">
              <a:latin typeface="Playfair Display"/>
              <a:ea typeface="Playfair Display"/>
              <a:cs typeface="Playfair Display"/>
              <a:sym typeface="Playfair Display"/>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Previous slide is Incorrect. Why?</a:t>
            </a:r>
            <a:endParaRPr/>
          </a:p>
        </p:txBody>
      </p:sp>
      <p:sp>
        <p:nvSpPr>
          <p:cNvPr id="251" name="Shape 251"/>
          <p:cNvSpPr txBox="1"/>
          <p:nvPr/>
        </p:nvSpPr>
        <p:spPr>
          <a:xfrm>
            <a:off x="311700" y="1345203"/>
            <a:ext cx="8263500" cy="3172200"/>
          </a:xfrm>
          <a:prstGeom prst="rect">
            <a:avLst/>
          </a:prstGeom>
          <a:solidFill>
            <a:schemeClr val="accent5"/>
          </a:solidFill>
          <a:ln>
            <a:noFill/>
          </a:ln>
        </p:spPr>
        <p:txBody>
          <a:bodyPr spcFirstLastPara="1" wrap="square" lIns="91425" tIns="91425" rIns="91425" bIns="91425" anchor="t" anchorCtr="0">
            <a:noAutofit/>
          </a:bodyPr>
          <a:lstStyle/>
          <a:p>
            <a:pPr marL="0" lvl="0" indent="0">
              <a:spcBef>
                <a:spcPts val="0"/>
              </a:spcBef>
              <a:spcAft>
                <a:spcPts val="0"/>
              </a:spcAft>
              <a:buNone/>
            </a:pPr>
            <a:r>
              <a:rPr lang="en" sz="1900">
                <a:latin typeface="Playfair Display"/>
                <a:ea typeface="Playfair Display"/>
                <a:cs typeface="Playfair Display"/>
                <a:sym typeface="Playfair Display"/>
              </a:rPr>
              <a:t>When you connect two clauses or phrases with a correlative conjunction (not only...but also, either...or, neither...nor, if...then, etc.), use parallel structure.</a:t>
            </a:r>
            <a:endParaRPr sz="1900">
              <a:latin typeface="Playfair Display"/>
              <a:ea typeface="Playfair Display"/>
              <a:cs typeface="Playfair Display"/>
              <a:sym typeface="Playfair Display"/>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55"/>
        <p:cNvGrpSpPr/>
        <p:nvPr/>
      </p:nvGrpSpPr>
      <p:grpSpPr>
        <a:xfrm>
          <a:off x="0" y="0"/>
          <a:ext cx="0" cy="0"/>
          <a:chOff x="0" y="0"/>
          <a:chExt cx="0" cy="0"/>
        </a:xfrm>
      </p:grpSpPr>
      <p:sp>
        <p:nvSpPr>
          <p:cNvPr id="256" name="Shape 25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Which is correct parallel structure?</a:t>
            </a:r>
            <a:endParaRPr/>
          </a:p>
        </p:txBody>
      </p:sp>
      <p:sp>
        <p:nvSpPr>
          <p:cNvPr id="257" name="Shape 25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457200" lvl="0" indent="-342900" rtl="0">
              <a:spcBef>
                <a:spcPts val="0"/>
              </a:spcBef>
              <a:spcAft>
                <a:spcPts val="0"/>
              </a:spcAft>
              <a:buSzPts val="1800"/>
              <a:buAutoNum type="alphaUcPeriod"/>
            </a:pPr>
            <a:r>
              <a:rPr lang="en"/>
              <a:t>I would rather pay for my education than financial aid.</a:t>
            </a:r>
            <a:br>
              <a:rPr lang="en"/>
            </a:br>
            <a:endParaRPr/>
          </a:p>
          <a:p>
            <a:pPr marL="457200" lvl="0" indent="-342900">
              <a:spcBef>
                <a:spcPts val="0"/>
              </a:spcBef>
              <a:spcAft>
                <a:spcPts val="0"/>
              </a:spcAft>
              <a:buSzPts val="1800"/>
              <a:buAutoNum type="alphaUcPeriod"/>
            </a:pPr>
            <a:r>
              <a:rPr lang="en"/>
              <a:t>I would rather pay for my education than receive financial aid.</a:t>
            </a:r>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61"/>
        <p:cNvGrpSpPr/>
        <p:nvPr/>
      </p:nvGrpSpPr>
      <p:grpSpPr>
        <a:xfrm>
          <a:off x="0" y="0"/>
          <a:ext cx="0" cy="0"/>
          <a:chOff x="0" y="0"/>
          <a:chExt cx="0" cy="0"/>
        </a:xfrm>
      </p:grpSpPr>
      <p:sp>
        <p:nvSpPr>
          <p:cNvPr id="262" name="Shape 26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Choice B is correct. Why?</a:t>
            </a:r>
            <a:endParaRPr/>
          </a:p>
        </p:txBody>
      </p:sp>
      <p:sp>
        <p:nvSpPr>
          <p:cNvPr id="263" name="Shape 263"/>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When you connect two clauses or phrases with a word of comparison, such as than or as, use parallel structure.</a:t>
            </a: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Shape 26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Parallel structure quizzes</a:t>
            </a:r>
            <a:endParaRPr/>
          </a:p>
          <a:p>
            <a:pPr marL="0" lvl="0" indent="0">
              <a:spcBef>
                <a:spcPts val="0"/>
              </a:spcBef>
              <a:spcAft>
                <a:spcPts val="0"/>
              </a:spcAft>
              <a:buNone/>
            </a:pPr>
            <a:r>
              <a:rPr lang="en"/>
              <a:t> </a:t>
            </a:r>
            <a:endParaRPr/>
          </a:p>
        </p:txBody>
      </p:sp>
      <p:sp>
        <p:nvSpPr>
          <p:cNvPr id="269" name="Shape 269"/>
          <p:cNvSpPr txBox="1"/>
          <p:nvPr/>
        </p:nvSpPr>
        <p:spPr>
          <a:xfrm>
            <a:off x="405800" y="1470992"/>
            <a:ext cx="7917900" cy="2915100"/>
          </a:xfrm>
          <a:prstGeom prst="rect">
            <a:avLst/>
          </a:prstGeom>
          <a:solidFill>
            <a:schemeClr val="accent5"/>
          </a:solidFill>
          <a:ln>
            <a:noFill/>
          </a:ln>
        </p:spPr>
        <p:txBody>
          <a:bodyPr spcFirstLastPara="1" wrap="square" lIns="91425" tIns="91425" rIns="91425" bIns="91425" anchor="t" anchorCtr="0">
            <a:noAutofit/>
          </a:bodyPr>
          <a:lstStyle/>
          <a:p>
            <a:pPr marL="0" lvl="0" indent="0">
              <a:spcBef>
                <a:spcPts val="0"/>
              </a:spcBef>
              <a:spcAft>
                <a:spcPts val="0"/>
              </a:spcAft>
              <a:buNone/>
            </a:pPr>
            <a:r>
              <a:rPr lang="en" sz="1700" u="sng">
                <a:solidFill>
                  <a:schemeClr val="dk1"/>
                </a:solidFill>
                <a:latin typeface="Playfair Display"/>
                <a:ea typeface="Playfair Display"/>
                <a:cs typeface="Playfair Display"/>
                <a:sym typeface="Playfair Display"/>
                <a:hlinkClick r:id="rId3"/>
              </a:rPr>
              <a:t>https://www.proprofs.com/quiz-school/story.php?title=parallel-structure-quiz_1</a:t>
            </a:r>
            <a:endParaRPr sz="1700">
              <a:solidFill>
                <a:schemeClr val="dk1"/>
              </a:solidFill>
              <a:latin typeface="Playfair Display"/>
              <a:ea typeface="Playfair Display"/>
              <a:cs typeface="Playfair Display"/>
              <a:sym typeface="Playfair Display"/>
            </a:endParaRPr>
          </a:p>
          <a:p>
            <a:pPr marL="0" lvl="0" indent="0">
              <a:spcBef>
                <a:spcPts val="0"/>
              </a:spcBef>
              <a:spcAft>
                <a:spcPts val="0"/>
              </a:spcAft>
              <a:buNone/>
            </a:pPr>
            <a:endParaRPr sz="1700">
              <a:solidFill>
                <a:schemeClr val="dk1"/>
              </a:solidFill>
              <a:latin typeface="Playfair Display"/>
              <a:ea typeface="Playfair Display"/>
              <a:cs typeface="Playfair Display"/>
              <a:sym typeface="Playfair Display"/>
            </a:endParaRPr>
          </a:p>
          <a:p>
            <a:pPr marL="0" lvl="0" indent="0">
              <a:spcBef>
                <a:spcPts val="0"/>
              </a:spcBef>
              <a:spcAft>
                <a:spcPts val="0"/>
              </a:spcAft>
              <a:buNone/>
            </a:pPr>
            <a:r>
              <a:rPr lang="en" sz="1700" u="sng">
                <a:solidFill>
                  <a:schemeClr val="dk1"/>
                </a:solidFill>
                <a:latin typeface="Playfair Display"/>
                <a:ea typeface="Playfair Display"/>
                <a:cs typeface="Playfair Display"/>
                <a:sym typeface="Playfair Display"/>
                <a:hlinkClick r:id="rId4"/>
              </a:rPr>
              <a:t>https://www.quia.com/quiz/3511543.html?AP_rand=1091635073</a:t>
            </a:r>
            <a:endParaRPr sz="1700">
              <a:solidFill>
                <a:schemeClr val="dk1"/>
              </a:solidFill>
              <a:latin typeface="Playfair Display"/>
              <a:ea typeface="Playfair Display"/>
              <a:cs typeface="Playfair Display"/>
              <a:sym typeface="Playfair Display"/>
            </a:endParaRPr>
          </a:p>
          <a:p>
            <a:pPr marL="0" lvl="0" indent="0">
              <a:spcBef>
                <a:spcPts val="0"/>
              </a:spcBef>
              <a:spcAft>
                <a:spcPts val="0"/>
              </a:spcAft>
              <a:buNone/>
            </a:pPr>
            <a:endParaRPr sz="1700">
              <a:solidFill>
                <a:schemeClr val="dk1"/>
              </a:solidFill>
              <a:latin typeface="Playfair Display"/>
              <a:ea typeface="Playfair Display"/>
              <a:cs typeface="Playfair Display"/>
              <a:sym typeface="Playfair Display"/>
            </a:endParaRPr>
          </a:p>
          <a:p>
            <a:pPr marL="0" lvl="0" indent="0">
              <a:spcBef>
                <a:spcPts val="0"/>
              </a:spcBef>
              <a:spcAft>
                <a:spcPts val="0"/>
              </a:spcAft>
              <a:buNone/>
            </a:pPr>
            <a:r>
              <a:rPr lang="en" sz="1700" u="sng">
                <a:solidFill>
                  <a:schemeClr val="dk1"/>
                </a:solidFill>
                <a:latin typeface="Playfair Display"/>
                <a:ea typeface="Playfair Display"/>
                <a:cs typeface="Playfair Display"/>
                <a:sym typeface="Playfair Display"/>
                <a:hlinkClick r:id="rId5"/>
              </a:rPr>
              <a:t>https://quizizz.com/admin/quiz/583cf3f66b40c44a3bf1ae22</a:t>
            </a:r>
            <a:endParaRPr sz="1700">
              <a:solidFill>
                <a:schemeClr val="dk1"/>
              </a:solidFill>
              <a:latin typeface="Playfair Display"/>
              <a:ea typeface="Playfair Display"/>
              <a:cs typeface="Playfair Display"/>
              <a:sym typeface="Playfair Display"/>
            </a:endParaRPr>
          </a:p>
          <a:p>
            <a:pPr marL="0" lvl="0" indent="0">
              <a:spcBef>
                <a:spcPts val="0"/>
              </a:spcBef>
              <a:spcAft>
                <a:spcPts val="0"/>
              </a:spcAft>
              <a:buNone/>
            </a:pPr>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Shape 27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Parallel Structure Informational Pages</a:t>
            </a:r>
            <a:endParaRPr/>
          </a:p>
        </p:txBody>
      </p:sp>
      <p:sp>
        <p:nvSpPr>
          <p:cNvPr id="275" name="Shape 27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dk1"/>
                </a:solidFill>
                <a:hlinkClick r:id="rId3"/>
              </a:rPr>
              <a:t>https://www.evergreen.edu/sites/default/files/writingcenter/handouts/grammar/parallel.pdf</a:t>
            </a:r>
            <a:endParaRPr>
              <a:solidFill>
                <a:schemeClr val="dk1"/>
              </a:solidFill>
            </a:endParaRPr>
          </a:p>
          <a:p>
            <a:pPr marL="0" lvl="0" indent="0">
              <a:spcBef>
                <a:spcPts val="1600"/>
              </a:spcBef>
              <a:spcAft>
                <a:spcPts val="0"/>
              </a:spcAft>
              <a:buNone/>
            </a:pPr>
            <a:r>
              <a:rPr lang="en" u="sng">
                <a:solidFill>
                  <a:schemeClr val="dk1"/>
                </a:solidFill>
                <a:hlinkClick r:id="rId4"/>
              </a:rPr>
              <a:t>https://owl.english.purdue.edu/owl/resource/623/1/</a:t>
            </a:r>
            <a:endParaRPr>
              <a:solidFill>
                <a:schemeClr val="dk1"/>
              </a:solidFill>
            </a:endParaRPr>
          </a:p>
          <a:p>
            <a:pPr marL="0" lvl="0" indent="0">
              <a:spcBef>
                <a:spcPts val="1600"/>
              </a:spcBef>
              <a:spcAft>
                <a:spcPts val="0"/>
              </a:spcAft>
              <a:buNone/>
            </a:pPr>
            <a:r>
              <a:rPr lang="en" u="sng">
                <a:solidFill>
                  <a:schemeClr val="dk1"/>
                </a:solidFill>
                <a:hlinkClick r:id="rId5"/>
              </a:rPr>
              <a:t>http://www.chompchomp.com/terms/parallelstructure.htm</a:t>
            </a:r>
            <a:endParaRPr>
              <a:solidFill>
                <a:schemeClr val="dk1"/>
              </a:solidFill>
            </a:endParaRPr>
          </a:p>
          <a:p>
            <a:pPr marL="0" lvl="0" indent="0">
              <a:spcBef>
                <a:spcPts val="1600"/>
              </a:spcBef>
              <a:spcAft>
                <a:spcPts val="1600"/>
              </a:spcAft>
              <a:buNone/>
            </a:pPr>
            <a:endParaRPr>
              <a:solidFill>
                <a:schemeClr val="dk1"/>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Shape 28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Misplaced modifier quizzes</a:t>
            </a:r>
            <a:endParaRPr/>
          </a:p>
        </p:txBody>
      </p:sp>
      <p:sp>
        <p:nvSpPr>
          <p:cNvPr id="281" name="Shape 281"/>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dk1"/>
                </a:solidFill>
                <a:hlinkClick r:id="rId3"/>
              </a:rPr>
              <a:t>http://www.softschools.com/quizzes/grammar/misplaced_modifiers/quiz4690.html</a:t>
            </a:r>
            <a:endParaRPr>
              <a:solidFill>
                <a:schemeClr val="dk1"/>
              </a:solidFill>
            </a:endParaRPr>
          </a:p>
          <a:p>
            <a:pPr marL="0" lvl="0" indent="0">
              <a:spcBef>
                <a:spcPts val="1600"/>
              </a:spcBef>
              <a:spcAft>
                <a:spcPts val="1600"/>
              </a:spcAft>
              <a:buNone/>
            </a:pPr>
            <a:r>
              <a:rPr lang="en" u="sng">
                <a:solidFill>
                  <a:schemeClr val="dk1"/>
                </a:solidFill>
                <a:hlinkClick r:id="rId4"/>
              </a:rPr>
              <a:t>http://www.btb.termiumplus.gc.ca/tpv2guides/guides/pep/index-eng.html?lang=eng&amp;page=grammar_5_excuse_me_quiz</a:t>
            </a:r>
            <a:endParaRPr>
              <a:solidFill>
                <a:schemeClr val="dk1"/>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85"/>
        <p:cNvGrpSpPr/>
        <p:nvPr/>
      </p:nvGrpSpPr>
      <p:grpSpPr>
        <a:xfrm>
          <a:off x="0" y="0"/>
          <a:ext cx="0" cy="0"/>
          <a:chOff x="0" y="0"/>
          <a:chExt cx="0" cy="0"/>
        </a:xfrm>
      </p:grpSpPr>
      <p:sp>
        <p:nvSpPr>
          <p:cNvPr id="286" name="Shape 28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Misplaced Modifiers Informational Pages</a:t>
            </a:r>
            <a:endParaRPr/>
          </a:p>
        </p:txBody>
      </p:sp>
      <p:sp>
        <p:nvSpPr>
          <p:cNvPr id="287" name="Shape 28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None/>
            </a:pPr>
            <a:r>
              <a:rPr lang="en" u="sng">
                <a:solidFill>
                  <a:schemeClr val="dk1"/>
                </a:solidFill>
                <a:hlinkClick r:id="rId3"/>
              </a:rPr>
              <a:t>http://www.chompchomp.com/rules/modifierrules.htm</a:t>
            </a:r>
            <a:endParaRPr>
              <a:solidFill>
                <a:schemeClr val="dk1"/>
              </a:solidFill>
            </a:endParaRPr>
          </a:p>
          <a:p>
            <a:pPr marL="0" lvl="0" indent="0">
              <a:spcBef>
                <a:spcPts val="1600"/>
              </a:spcBef>
              <a:spcAft>
                <a:spcPts val="0"/>
              </a:spcAft>
              <a:buNone/>
            </a:pPr>
            <a:r>
              <a:rPr lang="en" u="sng">
                <a:solidFill>
                  <a:schemeClr val="dk1"/>
                </a:solidFill>
                <a:hlinkClick r:id="rId4"/>
              </a:rPr>
              <a:t>https://web.cn.edu/kwheeler/gram_dangling_mod.html</a:t>
            </a:r>
            <a:endParaRPr>
              <a:solidFill>
                <a:schemeClr val="dk1"/>
              </a:solidFill>
            </a:endParaRPr>
          </a:p>
          <a:p>
            <a:pPr marL="0" lvl="0" indent="0">
              <a:spcBef>
                <a:spcPts val="1600"/>
              </a:spcBef>
              <a:spcAft>
                <a:spcPts val="0"/>
              </a:spcAft>
              <a:buNone/>
            </a:pPr>
            <a:r>
              <a:rPr lang="en" u="sng">
                <a:solidFill>
                  <a:schemeClr val="dk1"/>
                </a:solidFill>
                <a:hlinkClick r:id="rId5"/>
              </a:rPr>
              <a:t>http://blogs.fscj.edu/kent_campus_writing_lab/files/2012/06/Misplaced-and-Dangling-Modifiers-S-9.pdf</a:t>
            </a:r>
            <a:endParaRPr>
              <a:solidFill>
                <a:schemeClr val="dk1"/>
              </a:solidFill>
            </a:endParaRPr>
          </a:p>
          <a:p>
            <a:pPr marL="0" lvl="0" indent="0">
              <a:spcBef>
                <a:spcPts val="1600"/>
              </a:spcBef>
              <a:spcAft>
                <a:spcPts val="0"/>
              </a:spcAft>
              <a:buNone/>
            </a:pPr>
            <a:endParaRPr>
              <a:solidFill>
                <a:schemeClr val="dk1"/>
              </a:solidFill>
            </a:endParaRPr>
          </a:p>
          <a:p>
            <a:pPr marL="0" lvl="0" indent="0">
              <a:spcBef>
                <a:spcPts val="1600"/>
              </a:spcBef>
              <a:spcAft>
                <a:spcPts val="0"/>
              </a:spcAft>
              <a:buNone/>
            </a:pPr>
            <a:endParaRPr>
              <a:solidFill>
                <a:schemeClr val="dk1"/>
              </a:solidFill>
            </a:endParaRPr>
          </a:p>
          <a:p>
            <a:pPr marL="0" lvl="0" indent="0">
              <a:spcBef>
                <a:spcPts val="1600"/>
              </a:spcBef>
              <a:spcAft>
                <a:spcPts val="0"/>
              </a:spcAft>
              <a:buNone/>
            </a:pPr>
            <a:endParaRPr>
              <a:solidFill>
                <a:schemeClr val="dk1"/>
              </a:solidFill>
            </a:endParaRPr>
          </a:p>
          <a:p>
            <a:pPr marL="0" lvl="0" indent="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#1 - Misplaced Modifier</a:t>
            </a:r>
            <a:endParaRPr/>
          </a:p>
        </p:txBody>
      </p:sp>
      <p:sp>
        <p:nvSpPr>
          <p:cNvPr id="77" name="Shape 7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1600"/>
              </a:spcAft>
              <a:buNone/>
            </a:pPr>
            <a:r>
              <a:rPr lang="en"/>
              <a:t>Mrs. B-Rey can hear the students when they whisper clearly.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#1 - Misplaced Modifier</a:t>
            </a:r>
            <a:endParaRPr/>
          </a:p>
        </p:txBody>
      </p:sp>
      <p:sp>
        <p:nvSpPr>
          <p:cNvPr id="83" name="Shape 83"/>
          <p:cNvSpPr txBox="1">
            <a:spLocks noGrp="1"/>
          </p:cNvSpPr>
          <p:nvPr>
            <p:ph type="body" idx="1"/>
          </p:nvPr>
        </p:nvSpPr>
        <p:spPr>
          <a:xfrm>
            <a:off x="311700" y="1277826"/>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Mrs. B-Rey can hear the students when they whisper clearly.</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Incorrect modifiers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#1 - Misplaced Modifier</a:t>
            </a:r>
            <a:endParaRPr/>
          </a:p>
        </p:txBody>
      </p:sp>
      <p:sp>
        <p:nvSpPr>
          <p:cNvPr id="89" name="Shape 89"/>
          <p:cNvSpPr txBox="1">
            <a:spLocks noGrp="1"/>
          </p:cNvSpPr>
          <p:nvPr>
            <p:ph type="body" idx="1"/>
          </p:nvPr>
        </p:nvSpPr>
        <p:spPr>
          <a:xfrm>
            <a:off x="311700" y="126382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t>Mrs. B-Rey can hear the students when they whisper clearly.</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Correct modifiers</a:t>
            </a:r>
            <a:endParaRPr/>
          </a:p>
          <a:p>
            <a:pPr marL="457200" lvl="0" indent="-342900" rtl="0">
              <a:spcBef>
                <a:spcPts val="0"/>
              </a:spcBef>
              <a:spcAft>
                <a:spcPts val="0"/>
              </a:spcAft>
              <a:buClr>
                <a:schemeClr val="dk1"/>
              </a:buClr>
              <a:buSzPts val="1800"/>
              <a:buAutoNum type="alphaUcPeriod"/>
            </a:pPr>
            <a:r>
              <a:rPr lang="en">
                <a:solidFill>
                  <a:schemeClr val="dk1"/>
                </a:solidFill>
              </a:rPr>
              <a:t>Incorrect modifiers</a:t>
            </a:r>
            <a:endParaRPr>
              <a:solidFill>
                <a:schemeClr val="dk1"/>
              </a:solidFill>
            </a:endParaRPr>
          </a:p>
          <a:p>
            <a:pPr marL="0" lvl="0" indent="0" rtl="0">
              <a:spcBef>
                <a:spcPts val="1600"/>
              </a:spcBef>
              <a:spcAft>
                <a:spcPts val="1600"/>
              </a:spcAft>
              <a:buNone/>
            </a:pPr>
            <a:r>
              <a:rPr lang="en"/>
              <a:t>As the intended meaning is that Mrs B-Rey can clearly hear the students whisper, this is a misplaced modifier. It can be corrected by moving the modifier next to the word it is meant to modify</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spcBef>
                <a:spcPts val="0"/>
              </a:spcBef>
              <a:spcAft>
                <a:spcPts val="0"/>
              </a:spcAft>
              <a:buClr>
                <a:schemeClr val="dk2"/>
              </a:buClr>
              <a:buSzPts val="1100"/>
              <a:buFont typeface="Arial"/>
              <a:buNone/>
            </a:pPr>
            <a:r>
              <a:rPr lang="en"/>
              <a:t>Example #1 Corrected - Misplaced Modifier</a:t>
            </a:r>
            <a:endParaRPr/>
          </a:p>
        </p:txBody>
      </p:sp>
      <p:sp>
        <p:nvSpPr>
          <p:cNvPr id="95" name="Shape 95"/>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a:spcBef>
                <a:spcPts val="0"/>
              </a:spcBef>
              <a:spcAft>
                <a:spcPts val="1600"/>
              </a:spcAft>
              <a:buNone/>
            </a:pPr>
            <a:r>
              <a:rPr lang="en"/>
              <a:t>Mrs. B-Rey can clearly hear the students when they whisper.</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Shape 10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#2 - Misplaced Modifier</a:t>
            </a:r>
            <a:endParaRPr/>
          </a:p>
        </p:txBody>
      </p:sp>
      <p:sp>
        <p:nvSpPr>
          <p:cNvPr id="101" name="Shape 101"/>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1600"/>
              </a:spcAft>
              <a:buNone/>
            </a:pPr>
            <a:r>
              <a:rPr lang="en"/>
              <a:t>Jeff bought an old jeep from a crooked dealer with a faulty transmission.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Example #2 - Misplaced Modifier</a:t>
            </a:r>
            <a:endParaRPr/>
          </a:p>
        </p:txBody>
      </p:sp>
      <p:sp>
        <p:nvSpPr>
          <p:cNvPr id="107" name="Shape 107"/>
          <p:cNvSpPr txBox="1">
            <a:spLocks noGrp="1"/>
          </p:cNvSpPr>
          <p:nvPr>
            <p:ph type="body" idx="1"/>
          </p:nvPr>
        </p:nvSpPr>
        <p:spPr>
          <a:xfrm>
            <a:off x="311700" y="1234075"/>
            <a:ext cx="8520600" cy="3334800"/>
          </a:xfrm>
          <a:prstGeom prst="rect">
            <a:avLst/>
          </a:prstGeom>
          <a:solidFill>
            <a:schemeClr val="accent5"/>
          </a:solidFill>
        </p:spPr>
        <p:txBody>
          <a:bodyPr spcFirstLastPara="1" wrap="square" lIns="91425" tIns="91425" rIns="91425" bIns="91425" anchor="t" anchorCtr="0">
            <a:noAutofit/>
          </a:bodyPr>
          <a:lstStyle/>
          <a:p>
            <a:pPr marL="0" lvl="0" indent="0" rtl="0">
              <a:spcBef>
                <a:spcPts val="0"/>
              </a:spcBef>
              <a:spcAft>
                <a:spcPts val="0"/>
              </a:spcAft>
              <a:buNone/>
            </a:pPr>
            <a:r>
              <a:rPr lang="en"/>
              <a:t>Jeff bought an old jeep from a crooked dealer with a faulty transmission.</a:t>
            </a:r>
            <a:endParaRPr/>
          </a:p>
          <a:p>
            <a:pPr marL="457200" lvl="0" indent="-342900" rtl="0">
              <a:spcBef>
                <a:spcPts val="1600"/>
              </a:spcBef>
              <a:spcAft>
                <a:spcPts val="0"/>
              </a:spcAft>
              <a:buSzPts val="1800"/>
              <a:buAutoNum type="alphaUcPeriod"/>
            </a:pPr>
            <a:r>
              <a:rPr lang="en"/>
              <a:t>Correct modifiers</a:t>
            </a:r>
            <a:endParaRPr/>
          </a:p>
          <a:p>
            <a:pPr marL="457200" lvl="0" indent="-342900" rtl="0">
              <a:spcBef>
                <a:spcPts val="0"/>
              </a:spcBef>
              <a:spcAft>
                <a:spcPts val="0"/>
              </a:spcAft>
              <a:buSzPts val="1800"/>
              <a:buAutoNum type="alphaUcPeriod"/>
            </a:pPr>
            <a:r>
              <a:rPr lang="en"/>
              <a:t>Incorrect modifiers</a:t>
            </a:r>
            <a:endParaRPr/>
          </a:p>
          <a:p>
            <a:pPr marL="0" lvl="0" indent="0" rtl="0">
              <a:spcBef>
                <a:spcPts val="1600"/>
              </a:spcBef>
              <a:spcAft>
                <a:spcPts val="1600"/>
              </a:spcAft>
              <a:buNone/>
            </a:pPr>
            <a:endParaRPr/>
          </a:p>
        </p:txBody>
      </p:sp>
    </p:spTree>
  </p:cSld>
  <p:clrMapOvr>
    <a:masterClrMapping/>
  </p:clrMapOvr>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1186</Words>
  <Application>Microsoft Office PowerPoint</Application>
  <PresentationFormat>On-screen Show (16:9)</PresentationFormat>
  <Paragraphs>136</Paragraphs>
  <Slides>39</Slides>
  <Notes>39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Arial</vt:lpstr>
      <vt:lpstr>Montserrat</vt:lpstr>
      <vt:lpstr>Oswald</vt:lpstr>
      <vt:lpstr>Playfair Display</vt:lpstr>
      <vt:lpstr>Pop</vt:lpstr>
      <vt:lpstr>Misplaced modifiers and parallel structure</vt:lpstr>
      <vt:lpstr>What is a misplaced modifier?</vt:lpstr>
      <vt:lpstr>Misplaced Modifiers</vt:lpstr>
      <vt:lpstr>Example #1 - Misplaced Modifier</vt:lpstr>
      <vt:lpstr>Example #1 - Misplaced Modifier</vt:lpstr>
      <vt:lpstr>Example #1 - Misplaced Modifier</vt:lpstr>
      <vt:lpstr>Example #1 Corrected - Misplaced Modifier</vt:lpstr>
      <vt:lpstr>Example #2 - Misplaced Modifier</vt:lpstr>
      <vt:lpstr>Example #2 - Misplaced Modifier</vt:lpstr>
      <vt:lpstr>Example #2 - Misplaced Modifier</vt:lpstr>
      <vt:lpstr>Example #2 Corrected- Misplaced Modifier</vt:lpstr>
      <vt:lpstr>Example #3 - Misplaced Modifier</vt:lpstr>
      <vt:lpstr>Example #3 - Misplaced Modifier</vt:lpstr>
      <vt:lpstr>Example #3 - Misplaced Modifier</vt:lpstr>
      <vt:lpstr>Example #4 - Misplaced Modifier</vt:lpstr>
      <vt:lpstr>Example #4 - Misplaced Modifier</vt:lpstr>
      <vt:lpstr>Example #4 - Misplaced Modifier</vt:lpstr>
      <vt:lpstr>Example #4 Corrected- Misplaced Modifier</vt:lpstr>
      <vt:lpstr>Example #5- Misplaced Modifiers</vt:lpstr>
      <vt:lpstr>Example #5- Misplaced Modifiers</vt:lpstr>
      <vt:lpstr>Example #5- Misplaced Modifiers</vt:lpstr>
      <vt:lpstr>Example #5 Corrected- Misplaced Modifier</vt:lpstr>
      <vt:lpstr>What is Parallel Structure</vt:lpstr>
      <vt:lpstr>Incorrect Parallel Structure Example </vt:lpstr>
      <vt:lpstr>Examples of parallel structure</vt:lpstr>
      <vt:lpstr>Correct or incorrect parallel structure?</vt:lpstr>
      <vt:lpstr>The previous slide is incorrect. Why?</vt:lpstr>
      <vt:lpstr>Correct or incorrect?</vt:lpstr>
      <vt:lpstr>Previous slide is correct. Why?</vt:lpstr>
      <vt:lpstr>Correct or incorrect parallel structure?</vt:lpstr>
      <vt:lpstr>The previous slide is correct. </vt:lpstr>
      <vt:lpstr>Correct or incorrect?</vt:lpstr>
      <vt:lpstr>Previous slide is Incorrect. Why?</vt:lpstr>
      <vt:lpstr>Which is correct parallel structure?</vt:lpstr>
      <vt:lpstr>Choice B is correct. Why?</vt:lpstr>
      <vt:lpstr>Parallel structure quizzes  </vt:lpstr>
      <vt:lpstr>Parallel Structure Informational Pages</vt:lpstr>
      <vt:lpstr>Misplaced modifier quizzes</vt:lpstr>
      <vt:lpstr>Misplaced Modifiers Informational Pages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Misplaced modifiers and parallel structure</dc:title>
  <dc:creator>Reyes, Gina</dc:creator>
  <cp:lastModifiedBy>Reyes, Gina</cp:lastModifiedBy>
  <cp:revision>1</cp:revision>
  <dcterms:modified xsi:type="dcterms:W3CDTF">2018-05-14T14:41:29Z</dcterms:modified>
</cp:coreProperties>
</file>