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rsiva"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hyperlink" Target="http://www.wwnorton.com/college/english/write/little-seagull-handbook-2/quizengine/main.aspx?ch=Comma%20Splices%20Fused%20Sentences1&amp;fd=../section/exercises" TargetMode="External"/><Relationship Id="rId4" Type="http://schemas.openxmlformats.org/officeDocument/2006/relationships/hyperlink" Target="http://depts.dyc.edu/learningcenter/owl/exercises/comma_splices_ex1.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hyperlink" Target="https://webapps.towson.edu/ows/modulecs_fs.htm" TargetMode="External"/><Relationship Id="rId4" Type="http://schemas.openxmlformats.org/officeDocument/2006/relationships/hyperlink" Target="http://chompchomp.com/csfs0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0.png"/><Relationship Id="rId7" Type="http://schemas.openxmlformats.org/officeDocument/2006/relationships/hyperlink" Target="https://www.proprofs.com/quiz-school/story.php?title=runons-comma-splices-fragme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ps.prenhall.com/chet_smith_english_10/108/27805/7118326.cw/content/index.html" TargetMode="External"/><Relationship Id="rId5" Type="http://schemas.openxmlformats.org/officeDocument/2006/relationships/hyperlink" Target="https://www.quia.com/quiz/1054512.html?AP_rand=471419810" TargetMode="Externa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t="16172" r="-42531" b="23232"/>
          <a:stretch/>
        </p:blipFill>
        <p:spPr>
          <a:xfrm>
            <a:off x="2402015" y="30516"/>
            <a:ext cx="2184900" cy="928824"/>
          </a:xfrm>
          <a:prstGeom prst="rect">
            <a:avLst/>
          </a:prstGeom>
          <a:noFill/>
          <a:ln>
            <a:noFill/>
          </a:ln>
        </p:spPr>
      </p:pic>
      <p:pic>
        <p:nvPicPr>
          <p:cNvPr id="55" name="Shape 55"/>
          <p:cNvPicPr preferRelativeResize="0"/>
          <p:nvPr/>
        </p:nvPicPr>
        <p:blipFill>
          <a:blip r:embed="rId4">
            <a:alphaModFix/>
          </a:blip>
          <a:stretch>
            <a:fillRect/>
          </a:stretch>
        </p:blipFill>
        <p:spPr>
          <a:xfrm>
            <a:off x="0" y="1176624"/>
            <a:ext cx="1900200" cy="1591475"/>
          </a:xfrm>
          <a:prstGeom prst="rect">
            <a:avLst/>
          </a:prstGeom>
          <a:noFill/>
          <a:ln>
            <a:noFill/>
          </a:ln>
        </p:spPr>
      </p:pic>
      <p:pic>
        <p:nvPicPr>
          <p:cNvPr id="56" name="Shape 56"/>
          <p:cNvPicPr preferRelativeResize="0"/>
          <p:nvPr/>
        </p:nvPicPr>
        <p:blipFill>
          <a:blip r:embed="rId5">
            <a:alphaModFix/>
          </a:blip>
          <a:stretch>
            <a:fillRect/>
          </a:stretch>
        </p:blipFill>
        <p:spPr>
          <a:xfrm>
            <a:off x="1964732" y="2768099"/>
            <a:ext cx="1900200" cy="1900200"/>
          </a:xfrm>
          <a:prstGeom prst="rect">
            <a:avLst/>
          </a:prstGeom>
          <a:noFill/>
          <a:ln>
            <a:noFill/>
          </a:ln>
        </p:spPr>
      </p:pic>
      <p:sp>
        <p:nvSpPr>
          <p:cNvPr id="57" name="Shape 57"/>
          <p:cNvSpPr txBox="1">
            <a:spLocks noGrp="1"/>
          </p:cNvSpPr>
          <p:nvPr>
            <p:ph type="ctrTitle"/>
          </p:nvPr>
        </p:nvSpPr>
        <p:spPr>
          <a:xfrm>
            <a:off x="246082" y="-3984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Run On Sentences</a:t>
            </a:r>
            <a:endParaRPr/>
          </a:p>
        </p:txBody>
      </p:sp>
      <p:sp>
        <p:nvSpPr>
          <p:cNvPr id="58" name="Shape 58"/>
          <p:cNvSpPr txBox="1">
            <a:spLocks noGrp="1"/>
          </p:cNvSpPr>
          <p:nvPr>
            <p:ph type="subTitle" idx="1"/>
          </p:nvPr>
        </p:nvSpPr>
        <p:spPr>
          <a:xfrm>
            <a:off x="-1551117" y="1975508"/>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Splice Girls </a:t>
            </a:r>
            <a:endParaRPr/>
          </a:p>
          <a:p>
            <a:pPr marL="0" lvl="0" indent="0">
              <a:spcBef>
                <a:spcPts val="0"/>
              </a:spcBef>
              <a:spcAft>
                <a:spcPts val="0"/>
              </a:spcAft>
              <a:buNone/>
            </a:pPr>
            <a:r>
              <a:rPr lang="en"/>
              <a:t>Gabi, Ellie, Joci, Abbie</a:t>
            </a:r>
            <a:endParaRPr/>
          </a:p>
        </p:txBody>
      </p:sp>
      <p:pic>
        <p:nvPicPr>
          <p:cNvPr id="59" name="Shape 59"/>
          <p:cNvPicPr preferRelativeResize="0"/>
          <p:nvPr/>
        </p:nvPicPr>
        <p:blipFill>
          <a:blip r:embed="rId6">
            <a:alphaModFix/>
          </a:blip>
          <a:stretch>
            <a:fillRect/>
          </a:stretch>
        </p:blipFill>
        <p:spPr>
          <a:xfrm>
            <a:off x="246070" y="118574"/>
            <a:ext cx="1302975" cy="1303000"/>
          </a:xfrm>
          <a:prstGeom prst="rect">
            <a:avLst/>
          </a:prstGeom>
          <a:noFill/>
          <a:ln>
            <a:noFill/>
          </a:ln>
        </p:spPr>
      </p:pic>
      <p:pic>
        <p:nvPicPr>
          <p:cNvPr id="60" name="Shape 60"/>
          <p:cNvPicPr preferRelativeResize="0"/>
          <p:nvPr/>
        </p:nvPicPr>
        <p:blipFill rotWithShape="1">
          <a:blip r:embed="rId7">
            <a:alphaModFix/>
          </a:blip>
          <a:srcRect t="17575" b="20775"/>
          <a:stretch/>
        </p:blipFill>
        <p:spPr>
          <a:xfrm>
            <a:off x="329041" y="3089426"/>
            <a:ext cx="1459850" cy="899975"/>
          </a:xfrm>
          <a:prstGeom prst="rect">
            <a:avLst/>
          </a:prstGeom>
          <a:noFill/>
          <a:ln>
            <a:noFill/>
          </a:ln>
        </p:spPr>
      </p:pic>
      <p:pic>
        <p:nvPicPr>
          <p:cNvPr id="61" name="Shape 61"/>
          <p:cNvPicPr preferRelativeResize="0"/>
          <p:nvPr/>
        </p:nvPicPr>
        <p:blipFill>
          <a:blip r:embed="rId8">
            <a:alphaModFix/>
          </a:blip>
          <a:stretch>
            <a:fillRect/>
          </a:stretch>
        </p:blipFill>
        <p:spPr>
          <a:xfrm>
            <a:off x="3429847" y="4247725"/>
            <a:ext cx="1071343" cy="792600"/>
          </a:xfrm>
          <a:prstGeom prst="rect">
            <a:avLst/>
          </a:prstGeom>
          <a:noFill/>
          <a:ln>
            <a:noFill/>
          </a:ln>
        </p:spPr>
      </p:pic>
      <p:pic>
        <p:nvPicPr>
          <p:cNvPr id="62" name="Shape 62"/>
          <p:cNvPicPr preferRelativeResize="0"/>
          <p:nvPr/>
        </p:nvPicPr>
        <p:blipFill>
          <a:blip r:embed="rId9">
            <a:alphaModFix/>
          </a:blip>
          <a:stretch>
            <a:fillRect/>
          </a:stretch>
        </p:blipFill>
        <p:spPr>
          <a:xfrm>
            <a:off x="167638" y="3883725"/>
            <a:ext cx="1459850" cy="1156600"/>
          </a:xfrm>
          <a:prstGeom prst="rect">
            <a:avLst/>
          </a:prstGeom>
          <a:noFill/>
          <a:ln>
            <a:noFill/>
          </a:ln>
        </p:spPr>
      </p:pic>
      <p:pic>
        <p:nvPicPr>
          <p:cNvPr id="63" name="Shape 63"/>
          <p:cNvPicPr preferRelativeResize="0"/>
          <p:nvPr/>
        </p:nvPicPr>
        <p:blipFill rotWithShape="1">
          <a:blip r:embed="rId10">
            <a:alphaModFix/>
          </a:blip>
          <a:srcRect t="28341" r="-6145" b="32770"/>
          <a:stretch/>
        </p:blipFill>
        <p:spPr>
          <a:xfrm>
            <a:off x="5654809" y="0"/>
            <a:ext cx="2701650" cy="989850"/>
          </a:xfrm>
          <a:prstGeom prst="rect">
            <a:avLst/>
          </a:prstGeom>
          <a:noFill/>
          <a:ln>
            <a:noFill/>
          </a:ln>
        </p:spPr>
      </p:pic>
      <p:pic>
        <p:nvPicPr>
          <p:cNvPr id="64" name="Shape 64"/>
          <p:cNvPicPr preferRelativeResize="0"/>
          <p:nvPr/>
        </p:nvPicPr>
        <p:blipFill rotWithShape="1">
          <a:blip r:embed="rId11">
            <a:alphaModFix/>
          </a:blip>
          <a:srcRect l="2150" t="6942" r="4356" b="23005"/>
          <a:stretch/>
        </p:blipFill>
        <p:spPr>
          <a:xfrm>
            <a:off x="4745575" y="1556650"/>
            <a:ext cx="3326308" cy="332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1" y="0"/>
            <a:ext cx="9144000" cy="5143499"/>
          </a:xfrm>
          <a:prstGeom prst="rect">
            <a:avLst/>
          </a:prstGeom>
          <a:noFill/>
          <a:ln>
            <a:noFill/>
          </a:ln>
        </p:spPr>
      </p:pic>
      <p:sp>
        <p:nvSpPr>
          <p:cNvPr id="132" name="Shape 132"/>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Continued...</a:t>
            </a:r>
            <a:endParaRPr/>
          </a:p>
        </p:txBody>
      </p:sp>
      <p:sp>
        <p:nvSpPr>
          <p:cNvPr id="133" name="Shape 133"/>
          <p:cNvSpPr txBox="1">
            <a:spLocks noGrp="1"/>
          </p:cNvSpPr>
          <p:nvPr>
            <p:ph type="body" idx="1"/>
          </p:nvPr>
        </p:nvSpPr>
        <p:spPr>
          <a:xfrm>
            <a:off x="311700" y="1152475"/>
            <a:ext cx="8520600" cy="16914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u="sng">
                <a:solidFill>
                  <a:schemeClr val="accent5"/>
                </a:solidFill>
                <a:hlinkClick r:id="rId4"/>
              </a:rPr>
              <a:t>http://depts.dyc.edu/learningcenter/owl/exercises/comma_splices_ex1.htm</a:t>
            </a:r>
            <a:endParaRPr/>
          </a:p>
          <a:p>
            <a:pPr marL="0" lvl="0" indent="0">
              <a:spcBef>
                <a:spcPts val="1600"/>
              </a:spcBef>
              <a:spcAft>
                <a:spcPts val="0"/>
              </a:spcAft>
              <a:buClr>
                <a:schemeClr val="dk1"/>
              </a:buClr>
              <a:buSzPts val="1100"/>
              <a:buFont typeface="Arial"/>
              <a:buNone/>
            </a:pPr>
            <a:r>
              <a:rPr lang="en" u="sng">
                <a:solidFill>
                  <a:schemeClr val="accent5"/>
                </a:solidFill>
                <a:hlinkClick r:id="rId5"/>
              </a:rPr>
              <a:t>http://www.wwnorton.com/college/english/write/little-seagull-handbook-2/quizengine/main.aspx?ch=Comma%20Splices%20Fused%20Sentences1&amp;fd=../section/exercises</a:t>
            </a:r>
            <a:endParaRPr/>
          </a:p>
          <a:p>
            <a:pPr marL="0" lvl="0" indent="0">
              <a:spcBef>
                <a:spcPts val="1600"/>
              </a:spcBef>
              <a:spcAft>
                <a:spcPts val="1600"/>
              </a:spcAft>
              <a:buNone/>
            </a:pPr>
            <a:endParaRPr/>
          </a:p>
        </p:txBody>
      </p:sp>
      <p:pic>
        <p:nvPicPr>
          <p:cNvPr id="134" name="Shape 134"/>
          <p:cNvPicPr preferRelativeResize="0"/>
          <p:nvPr/>
        </p:nvPicPr>
        <p:blipFill rotWithShape="1">
          <a:blip r:embed="rId6">
            <a:alphaModFix/>
          </a:blip>
          <a:srcRect b="52207"/>
          <a:stretch/>
        </p:blipFill>
        <p:spPr>
          <a:xfrm>
            <a:off x="1843025" y="3439985"/>
            <a:ext cx="5457948" cy="106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34913" y="0"/>
            <a:ext cx="9074176" cy="5143500"/>
          </a:xfrm>
          <a:prstGeom prst="rect">
            <a:avLst/>
          </a:prstGeom>
          <a:noFill/>
          <a:ln>
            <a:noFill/>
          </a:ln>
        </p:spPr>
      </p:pic>
      <p:sp>
        <p:nvSpPr>
          <p:cNvPr id="140" name="Shape 140"/>
          <p:cNvSpPr txBox="1">
            <a:spLocks noGrp="1"/>
          </p:cNvSpPr>
          <p:nvPr>
            <p:ph type="title"/>
          </p:nvPr>
        </p:nvSpPr>
        <p:spPr>
          <a:xfrm>
            <a:off x="506775" y="2100050"/>
            <a:ext cx="8425800" cy="973500"/>
          </a:xfrm>
          <a:prstGeom prst="rect">
            <a:avLst/>
          </a:prstGeom>
          <a:solidFill>
            <a:srgbClr val="FFFFFF"/>
          </a:solidFill>
        </p:spPr>
        <p:txBody>
          <a:bodyPr spcFirstLastPara="1" wrap="square" lIns="91425" tIns="91425" rIns="91425" bIns="91425" anchor="t" anchorCtr="0">
            <a:noAutofit/>
          </a:bodyPr>
          <a:lstStyle/>
          <a:p>
            <a:pPr marL="0" lvl="0" indent="0" algn="ctr">
              <a:spcBef>
                <a:spcPts val="0"/>
              </a:spcBef>
              <a:spcAft>
                <a:spcPts val="0"/>
              </a:spcAft>
              <a:buNone/>
            </a:pPr>
            <a:r>
              <a:rPr lang="en" sz="4500"/>
              <a:t>The end my little baby splices!!!</a:t>
            </a:r>
            <a:endParaRPr sz="4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34800" y="0"/>
            <a:ext cx="9074426" cy="5829851"/>
          </a:xfrm>
          <a:prstGeom prst="rect">
            <a:avLst/>
          </a:prstGeom>
          <a:noFill/>
          <a:ln>
            <a:noFill/>
          </a:ln>
        </p:spPr>
      </p:pic>
      <p:sp>
        <p:nvSpPr>
          <p:cNvPr id="70" name="Shape 70"/>
          <p:cNvSpPr txBox="1">
            <a:spLocks noGrp="1"/>
          </p:cNvSpPr>
          <p:nvPr>
            <p:ph type="title"/>
          </p:nvPr>
        </p:nvSpPr>
        <p:spPr>
          <a:xfrm>
            <a:off x="311700" y="445025"/>
            <a:ext cx="8520600" cy="572700"/>
          </a:xfrm>
          <a:prstGeom prst="rect">
            <a:avLst/>
          </a:prstGeom>
          <a:solidFill>
            <a:srgbClr val="F3F3F3"/>
          </a:solidFill>
        </p:spPr>
        <p:txBody>
          <a:bodyPr spcFirstLastPara="1" wrap="square" lIns="91425" tIns="91425" rIns="91425" bIns="91425" anchor="t" anchorCtr="0">
            <a:noAutofit/>
          </a:bodyPr>
          <a:lstStyle/>
          <a:p>
            <a:pPr marL="0" lvl="0" indent="0">
              <a:spcBef>
                <a:spcPts val="0"/>
              </a:spcBef>
              <a:spcAft>
                <a:spcPts val="0"/>
              </a:spcAft>
              <a:buNone/>
            </a:pPr>
            <a:r>
              <a:rPr lang="en"/>
              <a:t>Comma Splices: Here’s Where You Go Wrong</a:t>
            </a:r>
            <a:endParaRPr/>
          </a:p>
        </p:txBody>
      </p:sp>
      <p:sp>
        <p:nvSpPr>
          <p:cNvPr id="71" name="Shape 71"/>
          <p:cNvSpPr txBox="1">
            <a:spLocks noGrp="1"/>
          </p:cNvSpPr>
          <p:nvPr>
            <p:ph type="body" idx="1"/>
          </p:nvPr>
        </p:nvSpPr>
        <p:spPr>
          <a:xfrm>
            <a:off x="869525" y="1093775"/>
            <a:ext cx="4790700" cy="36588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sz="2200" b="1">
                <a:solidFill>
                  <a:schemeClr val="dk1"/>
                </a:solidFill>
              </a:rPr>
              <a:t>What’s a Comma Splice?</a:t>
            </a:r>
            <a:endParaRPr sz="2200" b="1">
              <a:solidFill>
                <a:schemeClr val="dk1"/>
              </a:solidFill>
            </a:endParaRPr>
          </a:p>
          <a:p>
            <a:pPr marL="0" lvl="0" indent="0">
              <a:spcBef>
                <a:spcPts val="1600"/>
              </a:spcBef>
              <a:spcAft>
                <a:spcPts val="0"/>
              </a:spcAft>
              <a:buNone/>
            </a:pPr>
            <a:r>
              <a:rPr lang="en" sz="2200">
                <a:solidFill>
                  <a:schemeClr val="dk1"/>
                </a:solidFill>
              </a:rPr>
              <a:t>A comma splice is a run-on sentence with two independent clauses only separated by a comma.</a:t>
            </a:r>
            <a:endParaRPr sz="2200">
              <a:solidFill>
                <a:schemeClr val="dk1"/>
              </a:solidFill>
            </a:endParaRPr>
          </a:p>
          <a:p>
            <a:pPr marL="0" lvl="0" indent="0">
              <a:spcBef>
                <a:spcPts val="1600"/>
              </a:spcBef>
              <a:spcAft>
                <a:spcPts val="0"/>
              </a:spcAft>
              <a:buNone/>
            </a:pPr>
            <a:r>
              <a:rPr lang="en" sz="2200" b="1">
                <a:solidFill>
                  <a:schemeClr val="dk1"/>
                </a:solidFill>
              </a:rPr>
              <a:t>EX: </a:t>
            </a:r>
            <a:r>
              <a:rPr lang="en" sz="2000">
                <a:solidFill>
                  <a:schemeClr val="dk1"/>
                </a:solidFill>
              </a:rPr>
              <a:t>Julie hates the ocean, she is scared of sharks.</a:t>
            </a:r>
            <a:endParaRPr sz="2000">
              <a:solidFill>
                <a:schemeClr val="dk1"/>
              </a:solidFill>
            </a:endParaRPr>
          </a:p>
          <a:p>
            <a:pPr marL="0" lvl="0" indent="0">
              <a:spcBef>
                <a:spcPts val="1600"/>
              </a:spcBef>
              <a:spcAft>
                <a:spcPts val="0"/>
              </a:spcAft>
              <a:buNone/>
            </a:pPr>
            <a:r>
              <a:rPr lang="en" sz="2000">
                <a:solidFill>
                  <a:schemeClr val="dk1"/>
                </a:solidFill>
              </a:rPr>
              <a:t>This is a problem because it’s an incorrect way to connect the clauses.</a:t>
            </a:r>
            <a:endParaRPr sz="2000">
              <a:solidFill>
                <a:schemeClr val="dk1"/>
              </a:solidFill>
            </a:endParaRPr>
          </a:p>
          <a:p>
            <a:pPr marL="0" lvl="0" indent="0" rtl="0">
              <a:spcBef>
                <a:spcPts val="1600"/>
              </a:spcBef>
              <a:spcAft>
                <a:spcPts val="0"/>
              </a:spcAft>
              <a:buNone/>
            </a:pPr>
            <a:endParaRPr sz="2000">
              <a:solidFill>
                <a:schemeClr val="dk1"/>
              </a:solidFill>
            </a:endParaRPr>
          </a:p>
          <a:p>
            <a:pPr marL="0" lvl="0" indent="0" rtl="0">
              <a:spcBef>
                <a:spcPts val="1600"/>
              </a:spcBef>
              <a:spcAft>
                <a:spcPts val="1600"/>
              </a:spcAft>
              <a:buNone/>
            </a:pP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0" y="0"/>
            <a:ext cx="9144000" cy="5143499"/>
          </a:xfrm>
          <a:prstGeom prst="rect">
            <a:avLst/>
          </a:prstGeom>
          <a:noFill/>
          <a:ln>
            <a:noFill/>
          </a:ln>
        </p:spPr>
      </p:pic>
      <p:sp>
        <p:nvSpPr>
          <p:cNvPr id="77" name="Shape 77"/>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Fused Sentences: This is the Problem</a:t>
            </a:r>
            <a:endParaRPr/>
          </a:p>
        </p:txBody>
      </p:sp>
      <p:sp>
        <p:nvSpPr>
          <p:cNvPr id="78" name="Shape 78"/>
          <p:cNvSpPr txBox="1">
            <a:spLocks noGrp="1"/>
          </p:cNvSpPr>
          <p:nvPr>
            <p:ph type="body" idx="1"/>
          </p:nvPr>
        </p:nvSpPr>
        <p:spPr>
          <a:xfrm>
            <a:off x="311700" y="1152475"/>
            <a:ext cx="8520600" cy="34164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sz="2200" b="1"/>
              <a:t>What’s a Fused Sentence?</a:t>
            </a:r>
            <a:endParaRPr sz="2200" b="1"/>
          </a:p>
          <a:p>
            <a:pPr marL="0" lvl="0" indent="0">
              <a:spcBef>
                <a:spcPts val="1600"/>
              </a:spcBef>
              <a:spcAft>
                <a:spcPts val="0"/>
              </a:spcAft>
              <a:buNone/>
            </a:pPr>
            <a:r>
              <a:rPr lang="en" sz="2200"/>
              <a:t>A fused sentence is a run-on sentence with two independent clauses that are joined without any punctuation or connecting word between them.</a:t>
            </a:r>
            <a:endParaRPr sz="2200"/>
          </a:p>
          <a:p>
            <a:pPr marL="0" lvl="0" indent="0">
              <a:spcBef>
                <a:spcPts val="1600"/>
              </a:spcBef>
              <a:spcAft>
                <a:spcPts val="0"/>
              </a:spcAft>
              <a:buNone/>
            </a:pPr>
            <a:r>
              <a:rPr lang="en" sz="2000" b="1"/>
              <a:t>EX: </a:t>
            </a:r>
            <a:r>
              <a:rPr lang="en" sz="2000"/>
              <a:t>Julie hates the ocean she is scared of sharks.</a:t>
            </a:r>
            <a:endParaRPr sz="2000"/>
          </a:p>
          <a:p>
            <a:pPr marL="0" lvl="0" indent="0">
              <a:spcBef>
                <a:spcPts val="1600"/>
              </a:spcBef>
              <a:spcAft>
                <a:spcPts val="1600"/>
              </a:spcAft>
              <a:buNone/>
            </a:pPr>
            <a:r>
              <a:rPr lang="en" sz="2000"/>
              <a:t>This is a problem because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40050" y="0"/>
            <a:ext cx="9103949" cy="5143501"/>
          </a:xfrm>
          <a:prstGeom prst="rect">
            <a:avLst/>
          </a:prstGeom>
          <a:noFill/>
          <a:ln>
            <a:noFill/>
          </a:ln>
        </p:spPr>
      </p:pic>
      <p:sp>
        <p:nvSpPr>
          <p:cNvPr id="84" name="Shape 84"/>
          <p:cNvSpPr txBox="1">
            <a:spLocks noGrp="1"/>
          </p:cNvSpPr>
          <p:nvPr>
            <p:ph type="title"/>
          </p:nvPr>
        </p:nvSpPr>
        <p:spPr>
          <a:xfrm>
            <a:off x="279714" y="476078"/>
            <a:ext cx="8387700" cy="5193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Get it Together, Julie!</a:t>
            </a:r>
            <a:endParaRPr/>
          </a:p>
        </p:txBody>
      </p:sp>
      <p:sp>
        <p:nvSpPr>
          <p:cNvPr id="85" name="Shape 85"/>
          <p:cNvSpPr txBox="1">
            <a:spLocks noGrp="1"/>
          </p:cNvSpPr>
          <p:nvPr>
            <p:ph type="body" idx="1"/>
          </p:nvPr>
        </p:nvSpPr>
        <p:spPr>
          <a:xfrm>
            <a:off x="542400" y="1421950"/>
            <a:ext cx="7299900" cy="32922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sz="2200" b="1"/>
              <a:t>NO: </a:t>
            </a:r>
            <a:r>
              <a:rPr lang="en" sz="2200"/>
              <a:t>Julie hates the ocean, she is scared of sharks.</a:t>
            </a:r>
            <a:endParaRPr sz="2200"/>
          </a:p>
          <a:p>
            <a:pPr marL="0" lvl="0" indent="0">
              <a:spcBef>
                <a:spcPts val="1600"/>
              </a:spcBef>
              <a:spcAft>
                <a:spcPts val="0"/>
              </a:spcAft>
              <a:buNone/>
            </a:pPr>
            <a:r>
              <a:rPr lang="en" sz="2200" b="1"/>
              <a:t>ALSO NO: </a:t>
            </a:r>
            <a:r>
              <a:rPr lang="en" sz="2200"/>
              <a:t>Julie hates the ocean she is scared of sharks.</a:t>
            </a:r>
            <a:endParaRPr sz="2200"/>
          </a:p>
          <a:p>
            <a:pPr marL="0" lvl="0" indent="0">
              <a:spcBef>
                <a:spcPts val="1600"/>
              </a:spcBef>
              <a:spcAft>
                <a:spcPts val="0"/>
              </a:spcAft>
              <a:buNone/>
            </a:pPr>
            <a:r>
              <a:rPr lang="en" sz="2200" b="1"/>
              <a:t>YES: </a:t>
            </a:r>
            <a:r>
              <a:rPr lang="en" sz="2200"/>
              <a:t>Julie hates the ocean because she is scared of sharks</a:t>
            </a:r>
            <a:endParaRPr sz="2200"/>
          </a:p>
          <a:p>
            <a:pPr marL="0" lvl="0" indent="0">
              <a:spcBef>
                <a:spcPts val="1600"/>
              </a:spcBef>
              <a:spcAft>
                <a:spcPts val="0"/>
              </a:spcAft>
              <a:buNone/>
            </a:pPr>
            <a:r>
              <a:rPr lang="en" sz="2200" b="1"/>
              <a:t>ALSO YES: </a:t>
            </a:r>
            <a:r>
              <a:rPr lang="en" sz="2200"/>
              <a:t>Julie hates the ocean.  She is scared of sharks.</a:t>
            </a:r>
            <a:endParaRPr sz="2200"/>
          </a:p>
          <a:p>
            <a:pPr marL="0" lvl="0" indent="0">
              <a:spcBef>
                <a:spcPts val="1600"/>
              </a:spcBef>
              <a:spcAft>
                <a:spcPts val="1600"/>
              </a:spcAft>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0" y="0"/>
            <a:ext cx="9143999" cy="5143502"/>
          </a:xfrm>
          <a:prstGeom prst="rect">
            <a:avLst/>
          </a:prstGeom>
          <a:noFill/>
          <a:ln>
            <a:noFill/>
          </a:ln>
        </p:spPr>
      </p:pic>
      <p:sp>
        <p:nvSpPr>
          <p:cNvPr id="91" name="Shape 91"/>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No Phones at Family Movie Night!!</a:t>
            </a:r>
            <a:endParaRPr/>
          </a:p>
        </p:txBody>
      </p:sp>
      <p:sp>
        <p:nvSpPr>
          <p:cNvPr id="92" name="Shape 92"/>
          <p:cNvSpPr txBox="1">
            <a:spLocks noGrp="1"/>
          </p:cNvSpPr>
          <p:nvPr>
            <p:ph type="body" idx="1"/>
          </p:nvPr>
        </p:nvSpPr>
        <p:spPr>
          <a:xfrm>
            <a:off x="1788325" y="1187400"/>
            <a:ext cx="5523600" cy="39561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sz="2000" b="1"/>
              <a:t>NO: </a:t>
            </a:r>
            <a:r>
              <a:rPr lang="en" sz="2000"/>
              <a:t>My family watches movies together every Friday night, we then eat popcorn.</a:t>
            </a:r>
            <a:endParaRPr sz="2000"/>
          </a:p>
          <a:p>
            <a:pPr marL="0" lvl="0" indent="0">
              <a:spcBef>
                <a:spcPts val="1600"/>
              </a:spcBef>
              <a:spcAft>
                <a:spcPts val="0"/>
              </a:spcAft>
              <a:buClr>
                <a:schemeClr val="dk1"/>
              </a:buClr>
              <a:buSzPts val="1100"/>
              <a:buFont typeface="Arial"/>
              <a:buNone/>
            </a:pPr>
            <a:r>
              <a:rPr lang="en" sz="2000" b="1"/>
              <a:t>ALSO NO: </a:t>
            </a:r>
            <a:r>
              <a:rPr lang="en" sz="2000"/>
              <a:t>My family watches movies together every Friday night we then eat popcorn.</a:t>
            </a:r>
            <a:endParaRPr sz="2000"/>
          </a:p>
          <a:p>
            <a:pPr marL="0" lvl="0" indent="0">
              <a:spcBef>
                <a:spcPts val="1600"/>
              </a:spcBef>
              <a:spcAft>
                <a:spcPts val="0"/>
              </a:spcAft>
              <a:buClr>
                <a:schemeClr val="dk1"/>
              </a:buClr>
              <a:buSzPts val="1100"/>
              <a:buFont typeface="Arial"/>
              <a:buNone/>
            </a:pPr>
            <a:r>
              <a:rPr lang="en" sz="2000" b="1"/>
              <a:t>YES: </a:t>
            </a:r>
            <a:r>
              <a:rPr lang="en" sz="2000"/>
              <a:t>My family watches movies together every Friday night.  We then eat popcorn.</a:t>
            </a:r>
            <a:endParaRPr sz="2000"/>
          </a:p>
          <a:p>
            <a:pPr marL="0" lvl="0" indent="0">
              <a:spcBef>
                <a:spcPts val="1600"/>
              </a:spcBef>
              <a:spcAft>
                <a:spcPts val="1600"/>
              </a:spcAft>
              <a:buClr>
                <a:schemeClr val="dk1"/>
              </a:buClr>
              <a:buSzPts val="1100"/>
              <a:buFont typeface="Arial"/>
              <a:buNone/>
            </a:pPr>
            <a:r>
              <a:rPr lang="en" sz="2000" b="1"/>
              <a:t>ALSO YES: </a:t>
            </a:r>
            <a:r>
              <a:rPr lang="en" sz="2000"/>
              <a:t>My family watches movies together every Friday night and then we eat popcorn.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0" y="0"/>
            <a:ext cx="9144000" cy="5143500"/>
          </a:xfrm>
          <a:prstGeom prst="rect">
            <a:avLst/>
          </a:prstGeom>
          <a:noFill/>
          <a:ln>
            <a:noFill/>
          </a:ln>
        </p:spPr>
      </p:pic>
      <p:sp>
        <p:nvSpPr>
          <p:cNvPr id="98" name="Shape 98"/>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 If you wanna be a </a:t>
            </a:r>
            <a:r>
              <a:rPr lang="en">
                <a:solidFill>
                  <a:srgbClr val="741B47"/>
                </a:solidFill>
                <a:latin typeface="Corsiva"/>
                <a:ea typeface="Corsiva"/>
                <a:cs typeface="Corsiva"/>
                <a:sym typeface="Corsiva"/>
              </a:rPr>
              <a:t>splice girl,</a:t>
            </a:r>
            <a:r>
              <a:rPr lang="en"/>
              <a:t> you gotta pass this test</a:t>
            </a:r>
            <a:endParaRPr/>
          </a:p>
        </p:txBody>
      </p:sp>
      <p:sp>
        <p:nvSpPr>
          <p:cNvPr id="99" name="Shape 99"/>
          <p:cNvSpPr txBox="1">
            <a:spLocks noGrp="1"/>
          </p:cNvSpPr>
          <p:nvPr>
            <p:ph type="body" idx="1"/>
          </p:nvPr>
        </p:nvSpPr>
        <p:spPr>
          <a:xfrm>
            <a:off x="251525" y="1086850"/>
            <a:ext cx="4479000" cy="3911700"/>
          </a:xfrm>
          <a:prstGeom prst="rect">
            <a:avLst/>
          </a:prstGeom>
          <a:solidFill>
            <a:srgbClr val="FFFFFF"/>
          </a:solidFill>
        </p:spPr>
        <p:txBody>
          <a:bodyPr spcFirstLastPara="1" wrap="square" lIns="91425" tIns="91425" rIns="91425" bIns="91425" anchor="t" anchorCtr="0">
            <a:noAutofit/>
          </a:bodyPr>
          <a:lstStyle/>
          <a:p>
            <a:pPr marL="457200" lvl="0" indent="-342900" rtl="0">
              <a:spcBef>
                <a:spcPts val="0"/>
              </a:spcBef>
              <a:spcAft>
                <a:spcPts val="0"/>
              </a:spcAft>
              <a:buSzPts val="1800"/>
              <a:buAutoNum type="alphaUcPeriod"/>
            </a:pPr>
            <a:r>
              <a:rPr lang="en"/>
              <a:t>I love to play with my cats and take them on long walks in parks while we eat Cheetos and watch the ducks swim around in the pond because ducks are so cute since they have so many feathers and their babies are even cuter. </a:t>
            </a:r>
            <a:endParaRPr/>
          </a:p>
          <a:p>
            <a:pPr marL="457200" lvl="0" indent="-342900" rtl="0">
              <a:spcBef>
                <a:spcPts val="0"/>
              </a:spcBef>
              <a:spcAft>
                <a:spcPts val="0"/>
              </a:spcAft>
              <a:buSzPts val="1800"/>
              <a:buAutoNum type="alphaUcPeriod"/>
            </a:pPr>
            <a:r>
              <a:rPr lang="en"/>
              <a:t>I love to play with my cats. Our favorite thing to do is go to the park.</a:t>
            </a:r>
            <a:endParaRPr/>
          </a:p>
          <a:p>
            <a:pPr marL="457200" lvl="0" indent="-342900" rtl="0">
              <a:spcBef>
                <a:spcPts val="0"/>
              </a:spcBef>
              <a:spcAft>
                <a:spcPts val="0"/>
              </a:spcAft>
              <a:buSzPts val="1800"/>
              <a:buAutoNum type="alphaUcPeriod"/>
            </a:pPr>
            <a:r>
              <a:rPr lang="en"/>
              <a:t>My cats love. The park and enjoy. </a:t>
            </a:r>
            <a:endParaRPr/>
          </a:p>
          <a:p>
            <a:pPr marL="457200" lvl="0" indent="-342900">
              <a:spcBef>
                <a:spcPts val="0"/>
              </a:spcBef>
              <a:spcAft>
                <a:spcPts val="0"/>
              </a:spcAft>
              <a:buSzPts val="1800"/>
              <a:buAutoNum type="alphaUcPeriod"/>
            </a:pPr>
            <a:r>
              <a:rPr lang="en"/>
              <a:t>My cats love to walk at the park, I like to eat Cheetos and watch ducks. </a:t>
            </a:r>
            <a:endParaRPr/>
          </a:p>
        </p:txBody>
      </p:sp>
      <p:pic>
        <p:nvPicPr>
          <p:cNvPr id="100" name="Shape 100"/>
          <p:cNvPicPr preferRelativeResize="0"/>
          <p:nvPr/>
        </p:nvPicPr>
        <p:blipFill rotWithShape="1">
          <a:blip r:embed="rId4">
            <a:alphaModFix/>
          </a:blip>
          <a:srcRect t="5934" b="26928"/>
          <a:stretch/>
        </p:blipFill>
        <p:spPr>
          <a:xfrm>
            <a:off x="5238400" y="1358900"/>
            <a:ext cx="3046975" cy="256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6" name="Shape 106"/>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The Answer is ….</a:t>
            </a:r>
            <a:endParaRPr/>
          </a:p>
        </p:txBody>
      </p:sp>
      <p:sp>
        <p:nvSpPr>
          <p:cNvPr id="107" name="Shape 107"/>
          <p:cNvSpPr txBox="1">
            <a:spLocks noGrp="1"/>
          </p:cNvSpPr>
          <p:nvPr>
            <p:ph type="body" idx="1"/>
          </p:nvPr>
        </p:nvSpPr>
        <p:spPr>
          <a:xfrm>
            <a:off x="311700" y="1152475"/>
            <a:ext cx="8520600" cy="13401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1600"/>
              </a:spcAft>
              <a:buNone/>
            </a:pPr>
            <a:r>
              <a:rPr lang="en" sz="4600"/>
              <a:t>B!!!!</a:t>
            </a:r>
            <a:r>
              <a:rPr lang="en" sz="2300"/>
              <a:t> If you answered correctly, then congrats! You are now a splice girl:-)</a:t>
            </a:r>
            <a:endParaRPr sz="2300"/>
          </a:p>
        </p:txBody>
      </p:sp>
      <p:pic>
        <p:nvPicPr>
          <p:cNvPr id="108" name="Shape 108"/>
          <p:cNvPicPr preferRelativeResize="0"/>
          <p:nvPr/>
        </p:nvPicPr>
        <p:blipFill rotWithShape="1">
          <a:blip r:embed="rId4">
            <a:alphaModFix/>
          </a:blip>
          <a:srcRect b="20898"/>
          <a:stretch/>
        </p:blipFill>
        <p:spPr>
          <a:xfrm>
            <a:off x="2409750" y="2712850"/>
            <a:ext cx="4324500" cy="192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4" name="Shape 114"/>
          <p:cNvSpPr txBox="1">
            <a:spLocks noGrp="1"/>
          </p:cNvSpPr>
          <p:nvPr>
            <p:ph type="title"/>
          </p:nvPr>
        </p:nvSpPr>
        <p:spPr>
          <a:xfrm>
            <a:off x="311700" y="445025"/>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If the splice girls didn’t splice up your knowledge...</a:t>
            </a:r>
            <a:endParaRPr/>
          </a:p>
        </p:txBody>
      </p:sp>
      <p:sp>
        <p:nvSpPr>
          <p:cNvPr id="115" name="Shape 115"/>
          <p:cNvSpPr txBox="1">
            <a:spLocks noGrp="1"/>
          </p:cNvSpPr>
          <p:nvPr>
            <p:ph type="body" idx="1"/>
          </p:nvPr>
        </p:nvSpPr>
        <p:spPr>
          <a:xfrm>
            <a:off x="79892" y="1888450"/>
            <a:ext cx="4495800" cy="18888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4"/>
              </a:rPr>
              <a:t>http://chompchomp.com/csfs01/</a:t>
            </a:r>
            <a:endParaRPr/>
          </a:p>
          <a:p>
            <a:pPr marL="0" lvl="0" indent="0">
              <a:spcBef>
                <a:spcPts val="1600"/>
              </a:spcBef>
              <a:spcAft>
                <a:spcPts val="0"/>
              </a:spcAft>
              <a:buNone/>
            </a:pPr>
            <a:r>
              <a:rPr lang="en" u="sng">
                <a:solidFill>
                  <a:schemeClr val="hlink"/>
                </a:solidFill>
                <a:hlinkClick r:id="rId5"/>
              </a:rPr>
              <a:t>https://webapps.towson.edu/ows/modulecs_fs.htm</a:t>
            </a:r>
            <a:endParaRPr/>
          </a:p>
          <a:p>
            <a:pPr marL="0" lvl="0" indent="0">
              <a:spcBef>
                <a:spcPts val="1600"/>
              </a:spcBef>
              <a:spcAft>
                <a:spcPts val="1600"/>
              </a:spcAft>
              <a:buNone/>
            </a:pPr>
            <a:endParaRPr/>
          </a:p>
        </p:txBody>
      </p:sp>
      <p:pic>
        <p:nvPicPr>
          <p:cNvPr id="116" name="Shape 116"/>
          <p:cNvPicPr preferRelativeResize="0"/>
          <p:nvPr/>
        </p:nvPicPr>
        <p:blipFill rotWithShape="1">
          <a:blip r:embed="rId6">
            <a:alphaModFix/>
          </a:blip>
          <a:srcRect l="-2770" r="2769" b="36991"/>
          <a:stretch/>
        </p:blipFill>
        <p:spPr>
          <a:xfrm>
            <a:off x="4845800" y="1888450"/>
            <a:ext cx="3986601" cy="181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2" name="Shape 122"/>
          <p:cNvSpPr txBox="1">
            <a:spLocks noGrp="1"/>
          </p:cNvSpPr>
          <p:nvPr>
            <p:ph type="title"/>
          </p:nvPr>
        </p:nvSpPr>
        <p:spPr>
          <a:xfrm>
            <a:off x="224198" y="314541"/>
            <a:ext cx="8520600" cy="5727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a:t>Splice it up with these splicey quizzes!!</a:t>
            </a:r>
            <a:endParaRPr/>
          </a:p>
        </p:txBody>
      </p:sp>
      <p:pic>
        <p:nvPicPr>
          <p:cNvPr id="123" name="Shape 123"/>
          <p:cNvPicPr preferRelativeResize="0"/>
          <p:nvPr/>
        </p:nvPicPr>
        <p:blipFill rotWithShape="1">
          <a:blip r:embed="rId4">
            <a:alphaModFix/>
          </a:blip>
          <a:srcRect l="23883" t="3987" r="25017" b="25807"/>
          <a:stretch/>
        </p:blipFill>
        <p:spPr>
          <a:xfrm>
            <a:off x="6711950" y="1078713"/>
            <a:ext cx="1828800" cy="3159675"/>
          </a:xfrm>
          <a:prstGeom prst="rect">
            <a:avLst/>
          </a:prstGeom>
          <a:noFill/>
          <a:ln>
            <a:noFill/>
          </a:ln>
        </p:spPr>
      </p:pic>
      <p:sp>
        <p:nvSpPr>
          <p:cNvPr id="124" name="Shape 124"/>
          <p:cNvSpPr txBox="1">
            <a:spLocks noGrp="1"/>
          </p:cNvSpPr>
          <p:nvPr>
            <p:ph type="body" idx="1"/>
          </p:nvPr>
        </p:nvSpPr>
        <p:spPr>
          <a:xfrm>
            <a:off x="224200" y="1133350"/>
            <a:ext cx="6026700" cy="3050400"/>
          </a:xfrm>
          <a:prstGeom prst="rect">
            <a:avLst/>
          </a:prstGeom>
          <a:solidFill>
            <a:srgbClr val="FFFFFF"/>
          </a:solidFill>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5"/>
              </a:rPr>
              <a:t>https://www.quia.com/quiz/1054512.html?AP_rand=471419810</a:t>
            </a:r>
            <a:endParaRPr/>
          </a:p>
          <a:p>
            <a:pPr marL="0" lvl="0" indent="0">
              <a:spcBef>
                <a:spcPts val="1600"/>
              </a:spcBef>
              <a:spcAft>
                <a:spcPts val="0"/>
              </a:spcAft>
              <a:buNone/>
            </a:pPr>
            <a:r>
              <a:rPr lang="en" u="sng">
                <a:solidFill>
                  <a:schemeClr val="hlink"/>
                </a:solidFill>
                <a:hlinkClick r:id="rId6"/>
              </a:rPr>
              <a:t>http://wps.prenhall.com/chet_smith_english_10/108/27805/7118326.cw/content/index.html</a:t>
            </a:r>
            <a:endParaRPr/>
          </a:p>
          <a:p>
            <a:pPr marL="0" lvl="0" indent="0">
              <a:spcBef>
                <a:spcPts val="1600"/>
              </a:spcBef>
              <a:spcAft>
                <a:spcPts val="0"/>
              </a:spcAft>
              <a:buNone/>
            </a:pPr>
            <a:r>
              <a:rPr lang="en" u="sng">
                <a:solidFill>
                  <a:schemeClr val="hlink"/>
                </a:solidFill>
                <a:hlinkClick r:id="rId7"/>
              </a:rPr>
              <a:t>https://www.proprofs.com/quiz-school/story.php?title=runons-comma-splices-fragments</a:t>
            </a:r>
            <a:endParaRPr/>
          </a:p>
          <a:p>
            <a:pPr marL="0" lvl="0" indent="0">
              <a:spcBef>
                <a:spcPts val="1600"/>
              </a:spcBef>
              <a:spcAft>
                <a:spcPts val="1600"/>
              </a:spcAft>
              <a:buNone/>
            </a:pPr>
            <a:endParaRPr/>
          </a:p>
        </p:txBody>
      </p:sp>
      <p:pic>
        <p:nvPicPr>
          <p:cNvPr id="125" name="Shape 125"/>
          <p:cNvPicPr preferRelativeResize="0"/>
          <p:nvPr/>
        </p:nvPicPr>
        <p:blipFill rotWithShape="1">
          <a:blip r:embed="rId8">
            <a:alphaModFix/>
          </a:blip>
          <a:srcRect t="27368" b="31158"/>
          <a:stretch/>
        </p:blipFill>
        <p:spPr>
          <a:xfrm rot="-1693942">
            <a:off x="6246659" y="2463032"/>
            <a:ext cx="971457" cy="402884"/>
          </a:xfrm>
          <a:prstGeom prst="rect">
            <a:avLst/>
          </a:prstGeom>
          <a:noFill/>
          <a:ln>
            <a:noFill/>
          </a:ln>
        </p:spPr>
      </p:pic>
      <p:pic>
        <p:nvPicPr>
          <p:cNvPr id="126" name="Shape 126"/>
          <p:cNvPicPr preferRelativeResize="0"/>
          <p:nvPr/>
        </p:nvPicPr>
        <p:blipFill rotWithShape="1">
          <a:blip r:embed="rId8">
            <a:alphaModFix/>
          </a:blip>
          <a:srcRect t="27368" b="31158"/>
          <a:stretch/>
        </p:blipFill>
        <p:spPr>
          <a:xfrm rot="-1693942">
            <a:off x="6473959" y="3988682"/>
            <a:ext cx="971457" cy="40288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Corsiva</vt:lpstr>
      <vt:lpstr>Arial</vt:lpstr>
      <vt:lpstr>Simple Light</vt:lpstr>
      <vt:lpstr>Run On Sentences</vt:lpstr>
      <vt:lpstr>Comma Splices: Here’s Where You Go Wrong</vt:lpstr>
      <vt:lpstr>Fused Sentences: This is the Problem</vt:lpstr>
      <vt:lpstr>Get it Together, Julie!</vt:lpstr>
      <vt:lpstr>No Phones at Family Movie Night!!</vt:lpstr>
      <vt:lpstr> If you wanna be a splice girl, you gotta pass this test</vt:lpstr>
      <vt:lpstr>The Answer is ….</vt:lpstr>
      <vt:lpstr>If the splice girls didn’t splice up your knowledge...</vt:lpstr>
      <vt:lpstr>Splice it up with these splicey quizzes!!</vt:lpstr>
      <vt:lpstr>Continued...</vt:lpstr>
      <vt:lpstr>The end my little baby splices!!!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On Sentences</dc:title>
  <dc:creator>Reyes, Gina</dc:creator>
  <cp:lastModifiedBy>Reyes, Gina</cp:lastModifiedBy>
  <cp:revision>1</cp:revision>
  <dcterms:modified xsi:type="dcterms:W3CDTF">2018-05-10T12:07:09Z</dcterms:modified>
</cp:coreProperties>
</file>