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8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6" r:id="rId24"/>
    <p:sldId id="279" r:id="rId25"/>
    <p:sldId id="280" r:id="rId26"/>
    <p:sldId id="281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BD29D-BB53-134B-9CA6-42663E10A38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3FE6C-8157-D747-B082-3ACA50CEB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x-none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x-none"/>
          </a:p>
        </p:txBody>
      </p:sp>
      <p:sp>
        <p:nvSpPr>
          <p:cNvPr id="180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x-none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53DA582-1F03-C34E-AC99-6075F6E3CBA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3973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99F-D4A9-2842-B89B-E710A7023557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4284-65D2-264A-82F2-ED173925194D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C6430-4762-D144-B41F-B4C9A271BA4D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CF37-6957-C946-95AE-09CDC1D34D06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0AF2-A953-F94D-824F-88E89F700BA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8ACE-9923-194F-B7CA-C96DD442B914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AF21-9594-6A4D-990A-86D5ADD087B1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7E7-7884-0E4E-BE36-CBE364C87765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E6F2-CB4F-AC42-941A-0BC632AB619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7BB8-775A-D146-935C-FF0029BE57B7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FCFC-846A-C04A-B354-414451381FB0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29755-07C4-B34B-BD7D-8A0CF443D2A7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1814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20.xml"/><Relationship Id="rId18" Type="http://schemas.openxmlformats.org/officeDocument/2006/relationships/slide" Target="slide15.xml"/><Relationship Id="rId26" Type="http://schemas.openxmlformats.org/officeDocument/2006/relationships/slide" Target="slide27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26.xml"/><Relationship Id="rId12" Type="http://schemas.openxmlformats.org/officeDocument/2006/relationships/slide" Target="slide21.xml"/><Relationship Id="rId17" Type="http://schemas.openxmlformats.org/officeDocument/2006/relationships/slide" Target="slide16.xml"/><Relationship Id="rId25" Type="http://schemas.openxmlformats.org/officeDocument/2006/relationships/slide" Target="slide7.xml"/><Relationship Id="rId2" Type="http://schemas.openxmlformats.org/officeDocument/2006/relationships/slide" Target="slide2.xml"/><Relationship Id="rId16" Type="http://schemas.openxmlformats.org/officeDocument/2006/relationships/slide" Target="slide17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2.xml"/><Relationship Id="rId24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8.xml"/><Relationship Id="rId23" Type="http://schemas.openxmlformats.org/officeDocument/2006/relationships/slide" Target="slide9.xml"/><Relationship Id="rId10" Type="http://schemas.openxmlformats.org/officeDocument/2006/relationships/slide" Target="slide23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24.xml"/><Relationship Id="rId14" Type="http://schemas.openxmlformats.org/officeDocument/2006/relationships/slide" Target="slide19.xml"/><Relationship Id="rId22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altLang="x-none" sz="4000"/>
              <a:t>Jeopardy</a:t>
            </a:r>
          </a:p>
        </p:txBody>
      </p:sp>
      <p:sp>
        <p:nvSpPr>
          <p:cNvPr id="20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" y="18288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40961" y="838200"/>
            <a:ext cx="1524000" cy="762000"/>
          </a:xfrm>
          <a:prstGeom prst="flowChartAlternateProcess">
            <a:avLst/>
          </a:prstGeom>
          <a:solidFill>
            <a:srgbClr val="C197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200">
                <a:latin typeface="Times" charset="0"/>
              </a:rPr>
              <a:t>Semi-colons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133600" y="838200"/>
            <a:ext cx="1524000" cy="762000"/>
          </a:xfrm>
          <a:prstGeom prst="flowChartAlternateProcess">
            <a:avLst/>
          </a:prstGeom>
          <a:solidFill>
            <a:srgbClr val="C197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</a:rPr>
              <a:t>Colons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810000" y="838200"/>
            <a:ext cx="1524000" cy="762000"/>
          </a:xfrm>
          <a:prstGeom prst="flowChartAlternateProcess">
            <a:avLst/>
          </a:prstGeom>
          <a:solidFill>
            <a:srgbClr val="C197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</a:rPr>
              <a:t>Dashes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5410200" y="838200"/>
            <a:ext cx="1524000" cy="762000"/>
          </a:xfrm>
          <a:prstGeom prst="flowChartAlternateProcess">
            <a:avLst/>
          </a:prstGeom>
          <a:solidFill>
            <a:srgbClr val="C197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1700">
                <a:latin typeface="Times" charset="0"/>
              </a:rPr>
              <a:t>Write a sentence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7086600" y="838200"/>
            <a:ext cx="1524000" cy="762000"/>
          </a:xfrm>
          <a:prstGeom prst="flowChartAlternateProcess">
            <a:avLst/>
          </a:prstGeom>
          <a:solidFill>
            <a:srgbClr val="C197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1700">
                <a:latin typeface="Times" charset="0"/>
              </a:rPr>
              <a:t>Food for thought</a:t>
            </a:r>
          </a:p>
        </p:txBody>
      </p:sp>
      <p:sp>
        <p:nvSpPr>
          <p:cNvPr id="2059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7432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3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0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7200" y="36576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1" name="AutoShap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57200" y="45720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5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2" name="AutoShap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7200" y="54864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6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3" name="AutoShape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086600" y="54864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7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4" name="AutoShape 1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086600" y="45720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8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5" name="AutoShape 1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86600" y="36576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9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6" name="AutoShape 18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086600" y="27432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0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7" name="AutoShape 19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086600" y="18288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1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8" name="AutoShape 2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410200" y="54864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2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9" name="AutoShap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410200" y="45720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3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0" name="AutoShape 2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410200" y="36576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1" name="AutoShape 23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410200" y="27432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5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2" name="AutoShape 24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410200" y="18288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6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3" name="AutoShape 25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810000" y="54864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7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4" name="AutoShape 26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810000" y="45720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8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5" name="AutoShape 27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9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6" name="AutoShape 28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3810000" y="27432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0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7" name="AutoShape 29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3810000" y="18288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0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8" name="AutoShape 30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2133600" y="54864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1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9" name="AutoShape 31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2133600" y="45720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2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0" name="AutoShape 32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2133600" y="36576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3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1" name="AutoShape 33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2133600" y="27432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4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2" name="AutoShape 34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2133600" y="1828800"/>
            <a:ext cx="1524000" cy="7620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5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3" name="Rectangle 35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457200" y="6248400"/>
            <a:ext cx="8229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sz="2800">
                <a:solidFill>
                  <a:srgbClr val="F10ED4"/>
                </a:solidFill>
              </a:rPr>
              <a:t>Final Jeopardy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Colons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$400</a:t>
            </a:r>
          </a:p>
        </p:txBody>
      </p:sp>
      <p:sp>
        <p:nvSpPr>
          <p:cNvPr id="1607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When can a colon replace a semi-colon?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>
                <a:effectLst/>
              </a:rPr>
              <a:t>Between an independent clause when the second sentence expands or explains the first sentence.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Colons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$500</a:t>
            </a:r>
          </a:p>
        </p:txBody>
      </p:sp>
      <p:sp>
        <p:nvSpPr>
          <p:cNvPr id="1617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What is the rule for introducing a quote with a colon?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>
                <a:effectLst/>
              </a:rPr>
              <a:t>If </a:t>
            </a:r>
            <a:r>
              <a:rPr lang="en-US" dirty="0" smtClean="0">
                <a:effectLst/>
              </a:rPr>
              <a:t>the quot</a:t>
            </a:r>
            <a:r>
              <a:rPr lang="en-US" dirty="0" smtClean="0">
                <a:effectLst/>
              </a:rPr>
              <a:t>e is at least one full sentence</a:t>
            </a:r>
            <a:r>
              <a:rPr lang="en-US" dirty="0" smtClean="0">
                <a:effectLst/>
              </a:rPr>
              <a:t>, </a:t>
            </a:r>
            <a:r>
              <a:rPr lang="en-US" dirty="0">
                <a:effectLst/>
              </a:rPr>
              <a:t>you can introduce it with a colon rather than a comma</a:t>
            </a:r>
            <a:r>
              <a:rPr lang="en-US" dirty="0" smtClean="0">
                <a:effectLst/>
              </a:rPr>
              <a:t>. You must have a full sentence before the colon.</a:t>
            </a:r>
            <a:endParaRPr lang="en-US" dirty="0">
              <a:effectLst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" charset="0"/>
              </a:rPr>
              <a:t>Dashes</a:t>
            </a: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en-US" altLang="x-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$100</a:t>
            </a:r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 smtClean="0">
                <a:effectLst/>
              </a:rPr>
              <a:t>What is the purpose of a dash?</a:t>
            </a:r>
            <a:r>
              <a:rPr lang="en-US" dirty="0"/>
              <a:t/>
            </a:r>
            <a:br>
              <a:rPr lang="en-US" dirty="0"/>
            </a:br>
            <a:endParaRPr lang="en-US" altLang="x-none" dirty="0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 smtClean="0">
                <a:effectLst/>
              </a:rPr>
              <a:t>To set off </a:t>
            </a:r>
            <a:r>
              <a:rPr lang="en-US" smtClean="0">
                <a:effectLst/>
              </a:rPr>
              <a:t>an abrupt change in thought.</a:t>
            </a:r>
            <a:endParaRPr lang="en-US" altLang="x-none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57200" y="3581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endParaRPr lang="en-US" dirty="0">
              <a:effectLst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Dashes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$200</a:t>
            </a:r>
          </a:p>
        </p:txBody>
      </p:sp>
      <p:sp>
        <p:nvSpPr>
          <p:cNvPr id="1638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 smtClean="0">
                <a:effectLst/>
              </a:rPr>
              <a:t>Where </a:t>
            </a:r>
            <a:r>
              <a:rPr lang="en-US" dirty="0">
                <a:effectLst/>
              </a:rPr>
              <a:t>do the dashes go? Some family names for example, Baker, Butler, and Gardener come from occupations.</a:t>
            </a:r>
            <a:r>
              <a:rPr lang="en-US" dirty="0"/>
              <a:t/>
            </a:r>
            <a:br>
              <a:rPr lang="en-US" dirty="0"/>
            </a:br>
            <a:endParaRPr lang="en-US" altLang="x-none" dirty="0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>
                <a:effectLst/>
              </a:rPr>
              <a:t>Some family names--for example, Baker, Butler, and Gardener--come from occupations.</a:t>
            </a:r>
            <a:endParaRPr lang="en-US" altLang="x-none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57200" y="3581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1000988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Dashes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$300</a:t>
            </a:r>
          </a:p>
        </p:txBody>
      </p:sp>
      <p:sp>
        <p:nvSpPr>
          <p:cNvPr id="1648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>
                <a:effectLst/>
              </a:rPr>
              <a:t>What is the grammatical term for the phrase "for instance, the pitcher, sidesaddle, and the sundew" in the sentence: Some plants-for instance, the pitcher, the sidesaddle, and the sundew-devour insects.</a:t>
            </a:r>
            <a:endParaRPr lang="en-US" altLang="x-none" dirty="0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smtClean="0"/>
              <a:t>Appositive </a:t>
            </a:r>
            <a:endParaRPr lang="en-US" altLang="x-none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Dashes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$400</a:t>
            </a:r>
          </a:p>
        </p:txBody>
      </p:sp>
      <p:sp>
        <p:nvSpPr>
          <p:cNvPr id="1658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smtClean="0">
                <a:effectLst/>
              </a:rPr>
              <a:t>Where </a:t>
            </a:r>
            <a:r>
              <a:rPr lang="en-US" dirty="0">
                <a:effectLst/>
              </a:rPr>
              <a:t>do the dashes go? Mrs. Reyes cat-lover, book-enthusiast, and professor is a wonderful teacher.</a:t>
            </a:r>
            <a:endParaRPr lang="en-US" altLang="x-none" dirty="0"/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>
                <a:effectLst/>
              </a:rPr>
              <a:t>Mrs. Reyes--cat-lover, book-enthusiast, and professor--is a wonderful </a:t>
            </a:r>
            <a:r>
              <a:rPr lang="en-US" dirty="0" smtClean="0">
                <a:effectLst/>
              </a:rPr>
              <a:t>teacher.</a:t>
            </a:r>
            <a:endParaRPr lang="en-US" altLang="x-none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Dashes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$500</a:t>
            </a:r>
          </a:p>
        </p:txBody>
      </p:sp>
      <p:sp>
        <p:nvSpPr>
          <p:cNvPr id="1669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sz="2200" dirty="0">
                <a:effectLst/>
              </a:rPr>
              <a:t>Which sentence has the dashes in the right places and that make the most sense?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effectLst/>
              </a:rPr>
              <a:t>a.Charlie, one of the best </a:t>
            </a:r>
            <a:r>
              <a:rPr lang="en-US" sz="2200" dirty="0" smtClean="0">
                <a:effectLst/>
              </a:rPr>
              <a:t>dogs --is </a:t>
            </a:r>
            <a:r>
              <a:rPr lang="en-US" sz="2200" dirty="0">
                <a:effectLst/>
              </a:rPr>
              <a:t>an </a:t>
            </a:r>
            <a:r>
              <a:rPr lang="en-US" sz="2200" dirty="0" smtClean="0">
                <a:effectLst/>
              </a:rPr>
              <a:t>energetic, </a:t>
            </a:r>
            <a:r>
              <a:rPr lang="en-US" sz="2200" dirty="0">
                <a:effectLst/>
              </a:rPr>
              <a:t>tan chihuahua.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err="1">
                <a:effectLst/>
              </a:rPr>
              <a:t>b.Charlie</a:t>
            </a:r>
            <a:r>
              <a:rPr lang="en-US" sz="2200" dirty="0">
                <a:effectLst/>
              </a:rPr>
              <a:t>-</a:t>
            </a:r>
            <a:r>
              <a:rPr lang="en-US" sz="2200" dirty="0" smtClean="0">
                <a:effectLst/>
              </a:rPr>
              <a:t>- one </a:t>
            </a:r>
            <a:r>
              <a:rPr lang="en-US" sz="2200" dirty="0">
                <a:effectLst/>
              </a:rPr>
              <a:t>of the best dogs-</a:t>
            </a:r>
            <a:r>
              <a:rPr lang="en-US" sz="2200" dirty="0" smtClean="0">
                <a:effectLst/>
              </a:rPr>
              <a:t>- </a:t>
            </a:r>
            <a:r>
              <a:rPr lang="en-US" sz="2200" dirty="0">
                <a:effectLst/>
              </a:rPr>
              <a:t>is an </a:t>
            </a:r>
            <a:r>
              <a:rPr lang="en-US" sz="2200" dirty="0" smtClean="0">
                <a:effectLst/>
              </a:rPr>
              <a:t>energetic, </a:t>
            </a:r>
            <a:r>
              <a:rPr lang="en-US" sz="2200" dirty="0">
                <a:effectLst/>
              </a:rPr>
              <a:t>tan chihuahua.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effectLst/>
              </a:rPr>
              <a:t>c.No dashes needed: Charlie, one of the best dogs</a:t>
            </a:r>
            <a:r>
              <a:rPr lang="en-US" sz="2200" dirty="0" smtClean="0">
                <a:effectLst/>
              </a:rPr>
              <a:t>, </a:t>
            </a:r>
            <a:r>
              <a:rPr lang="en-US" sz="2200" dirty="0">
                <a:effectLst/>
              </a:rPr>
              <a:t>is an </a:t>
            </a:r>
            <a:r>
              <a:rPr lang="en-US" sz="2200" dirty="0" smtClean="0">
                <a:effectLst/>
              </a:rPr>
              <a:t>energetic, </a:t>
            </a:r>
            <a:r>
              <a:rPr lang="en-US" sz="2200" dirty="0">
                <a:effectLst/>
              </a:rPr>
              <a:t>tan chihuahua.</a:t>
            </a:r>
            <a:endParaRPr lang="en-US" altLang="x-none" sz="2200" dirty="0"/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57200" y="4816474"/>
            <a:ext cx="8229600" cy="127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sz="1800" dirty="0" smtClean="0">
                <a:effectLst/>
              </a:rPr>
              <a:t>B or C are correct, for dashes can take the place of the commas in the sentence. </a:t>
            </a:r>
          </a:p>
          <a:p>
            <a:r>
              <a:rPr lang="en-US" sz="1800" dirty="0" smtClean="0">
                <a:effectLst/>
              </a:rPr>
              <a:t>Charlie-- </a:t>
            </a:r>
            <a:r>
              <a:rPr lang="en-US" sz="1800" dirty="0">
                <a:effectLst/>
              </a:rPr>
              <a:t>one of the best dogs-</a:t>
            </a:r>
            <a:r>
              <a:rPr lang="en-US" sz="1800" dirty="0" smtClean="0">
                <a:effectLst/>
              </a:rPr>
              <a:t>- is </a:t>
            </a:r>
            <a:r>
              <a:rPr lang="en-US" sz="1800" dirty="0">
                <a:effectLst/>
              </a:rPr>
              <a:t>an </a:t>
            </a:r>
            <a:r>
              <a:rPr lang="en-US" sz="1800" dirty="0" smtClean="0">
                <a:effectLst/>
              </a:rPr>
              <a:t>energetic, </a:t>
            </a:r>
            <a:r>
              <a:rPr lang="en-US" sz="1800" dirty="0">
                <a:effectLst/>
              </a:rPr>
              <a:t>tan </a:t>
            </a:r>
            <a:r>
              <a:rPr lang="en-US" sz="1800" dirty="0" err="1">
                <a:effectLst/>
              </a:rPr>
              <a:t>chihuahua</a:t>
            </a:r>
            <a:r>
              <a:rPr lang="en-US" sz="1800" dirty="0" smtClean="0">
                <a:effectLst/>
              </a:rPr>
              <a:t>.</a:t>
            </a:r>
          </a:p>
          <a:p>
            <a:r>
              <a:rPr lang="en-US" altLang="x-none" sz="1800" dirty="0" smtClean="0">
                <a:effectLst/>
              </a:rPr>
              <a:t>Charlie, one of the best dogs, is an energetic, tan Chihuahua. </a:t>
            </a:r>
            <a:endParaRPr lang="en-US" altLang="x-none" sz="1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Write a sentence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$100</a:t>
            </a:r>
          </a:p>
        </p:txBody>
      </p:sp>
      <p:sp>
        <p:nvSpPr>
          <p:cNvPr id="1679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Write a sentence using a colon.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endParaRPr lang="en-US" altLang="x-non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Write a sentence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$200</a:t>
            </a:r>
          </a:p>
        </p:txBody>
      </p:sp>
      <p:sp>
        <p:nvSpPr>
          <p:cNvPr id="1689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Write a sentence using a semi-colon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endParaRPr lang="en-US" altLang="x-non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Write a sentence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$300</a:t>
            </a:r>
          </a:p>
        </p:txBody>
      </p:sp>
      <p:sp>
        <p:nvSpPr>
          <p:cNvPr id="1699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Write a sentence using a dash.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endParaRPr lang="en-US" altLang="x-non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B48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Semi-colons - $100</a:t>
            </a:r>
          </a:p>
        </p:txBody>
      </p:sp>
      <p:sp>
        <p:nvSpPr>
          <p:cNvPr id="133129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altLang="x-none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Tahoma" charset="0"/>
                <a:cs typeface="Tahoma" charset="0"/>
              </a:rPr>
              <a:t>What does a semi-colon take the place of?</a:t>
            </a:r>
          </a:p>
        </p:txBody>
      </p:sp>
      <p:sp>
        <p:nvSpPr>
          <p:cNvPr id="133130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457200" y="3834442"/>
            <a:ext cx="8229600" cy="2133600"/>
          </a:xfrm>
        </p:spPr>
        <p:txBody>
          <a:bodyPr/>
          <a:lstStyle/>
          <a:p>
            <a:r>
              <a:rPr lang="en-US" altLang="x-none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Tahoma" charset="0"/>
                <a:cs typeface="Tahoma" charset="0"/>
              </a:rPr>
              <a:t>The comma and conjunction connecting a compound sentence.</a:t>
            </a:r>
          </a:p>
        </p:txBody>
      </p:sp>
      <p:sp>
        <p:nvSpPr>
          <p:cNvPr id="133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Write a sentence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$400</a:t>
            </a:r>
          </a:p>
        </p:txBody>
      </p:sp>
      <p:sp>
        <p:nvSpPr>
          <p:cNvPr id="1710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Write a sentence using a colon and a dash.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endParaRPr lang="en-US" altLang="x-non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Write a sentence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$500</a:t>
            </a:r>
          </a:p>
        </p:txBody>
      </p:sp>
      <p:sp>
        <p:nvSpPr>
          <p:cNvPr id="1720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Write a sentence using a semi-colon and a dash.</a:t>
            </a: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endParaRPr lang="en-US" altLang="x-non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7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" charset="0"/>
              </a:rPr>
              <a:t>Food </a:t>
            </a:r>
            <a:r>
              <a:rPr lang="en-US" altLang="en-US">
                <a:latin typeface="Times" charset="0"/>
              </a:rPr>
              <a:t>for </a:t>
            </a:r>
            <a:r>
              <a:rPr lang="en-US" altLang="en-US" smtClean="0">
                <a:latin typeface="Times" charset="0"/>
              </a:rPr>
              <a:t>thought</a:t>
            </a:r>
            <a:r>
              <a:rPr lang="en-US" altLang="x-none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$100</a:t>
            </a:r>
          </a:p>
        </p:txBody>
      </p:sp>
      <p:sp>
        <p:nvSpPr>
          <p:cNvPr id="1730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 smtClean="0">
                <a:effectLst/>
              </a:rPr>
              <a:t>What is Maddie's favorite word?</a:t>
            </a:r>
            <a:r>
              <a:rPr lang="en-US" dirty="0"/>
              <a:t/>
            </a:r>
            <a:br>
              <a:rPr lang="en-US" dirty="0"/>
            </a:br>
            <a:endParaRPr lang="en-US" altLang="x-none" dirty="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 smtClean="0">
                <a:effectLst/>
              </a:rPr>
              <a:t>Precious</a:t>
            </a:r>
            <a:r>
              <a:rPr lang="en-US" dirty="0">
                <a:effectLst/>
              </a:rPr>
              <a:t> </a:t>
            </a:r>
            <a:endParaRPr lang="en-US" altLang="x-none" dirty="0"/>
          </a:p>
          <a:p>
            <a:endParaRPr lang="en-US" altLang="x-none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7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" charset="0"/>
              </a:rPr>
              <a:t>Food for </a:t>
            </a:r>
            <a:r>
              <a:rPr lang="en-US" altLang="en-US" dirty="0" smtClean="0">
                <a:latin typeface="Times" charset="0"/>
              </a:rPr>
              <a:t>thought</a:t>
            </a:r>
            <a:r>
              <a:rPr lang="en-US" altLang="x-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altLang="x-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$200</a:t>
            </a:r>
            <a:endParaRPr lang="en-US" altLang="x-none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>
                <a:effectLst/>
              </a:rPr>
              <a:t>What country experiences 75% of the world's known tornados?</a:t>
            </a:r>
            <a:r>
              <a:rPr lang="en-US" dirty="0"/>
              <a:t/>
            </a:r>
            <a:br>
              <a:rPr lang="en-US" dirty="0"/>
            </a:br>
            <a:endParaRPr lang="en-US" altLang="x-none" dirty="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>
                <a:effectLst/>
              </a:rPr>
              <a:t>United States</a:t>
            </a:r>
            <a:r>
              <a:rPr lang="en-US"/>
              <a:t/>
            </a:r>
            <a:br>
              <a:rPr lang="en-US"/>
            </a:b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043926151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76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" charset="0"/>
              </a:rPr>
              <a:t>Food </a:t>
            </a:r>
            <a:r>
              <a:rPr lang="en-US" altLang="en-US">
                <a:latin typeface="Times" charset="0"/>
              </a:rPr>
              <a:t>for </a:t>
            </a:r>
            <a:r>
              <a:rPr lang="en-US" altLang="en-US" smtClean="0">
                <a:latin typeface="Times" charset="0"/>
              </a:rPr>
              <a:t>thought -</a:t>
            </a:r>
            <a:r>
              <a:rPr lang="en-US" altLang="x-none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$300</a:t>
            </a:r>
          </a:p>
        </p:txBody>
      </p:sp>
      <p:sp>
        <p:nvSpPr>
          <p:cNvPr id="1751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 smtClean="0">
                <a:effectLst/>
              </a:rPr>
              <a:t>What are Mrs. B Rey's cats' names? (2 cats)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x-none" dirty="0"/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dirty="0" err="1" smtClean="0">
                <a:effectLst/>
              </a:rPr>
              <a:t>Konfetti</a:t>
            </a:r>
            <a:r>
              <a:rPr lang="en-US" altLang="x-none" dirty="0" smtClean="0">
                <a:effectLst/>
              </a:rPr>
              <a:t>, </a:t>
            </a:r>
            <a:r>
              <a:rPr lang="en-US" altLang="x-none" dirty="0" err="1" smtClean="0">
                <a:effectLst/>
              </a:rPr>
              <a:t>Plinka</a:t>
            </a:r>
            <a:endParaRPr lang="en-US" altLang="x-none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58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Food for </a:t>
            </a:r>
            <a:r>
              <a:rPr lang="en-US" altLang="en-US" smtClean="0">
                <a:latin typeface="Times" charset="0"/>
              </a:rPr>
              <a:t>thought </a:t>
            </a:r>
            <a:r>
              <a:rPr lang="en-US" altLang="x-none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$400</a:t>
            </a:r>
          </a:p>
        </p:txBody>
      </p:sp>
      <p:sp>
        <p:nvSpPr>
          <p:cNvPr id="1761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>
                <a:effectLst/>
              </a:rPr>
              <a:t>What is the Pringles man 's real name?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x-none" dirty="0"/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>
                <a:effectLst/>
              </a:rPr>
              <a:t>Julius</a:t>
            </a:r>
            <a:endParaRPr lang="en-US" altLang="x-none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6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Food for </a:t>
            </a:r>
            <a:r>
              <a:rPr lang="en-US" altLang="en-US" smtClean="0">
                <a:latin typeface="Times" charset="0"/>
              </a:rPr>
              <a:t>thought </a:t>
            </a:r>
            <a:r>
              <a:rPr lang="en-US" altLang="x-none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$500</a:t>
            </a:r>
          </a:p>
        </p:txBody>
      </p:sp>
      <p:sp>
        <p:nvSpPr>
          <p:cNvPr id="1771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>
                <a:effectLst/>
              </a:rPr>
              <a:t>Who is the only author with their own dewy decimal number?</a:t>
            </a:r>
            <a:r>
              <a:rPr lang="en-US"/>
              <a:t/>
            </a:r>
            <a:br>
              <a:rPr lang="en-US"/>
            </a:br>
            <a:endParaRPr lang="en-US" altLang="x-none" dirty="0"/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dirty="0">
                <a:effectLst/>
              </a:rPr>
              <a:t>Shakespeare, it's 822.33</a:t>
            </a:r>
            <a:r>
              <a:rPr lang="en-US" dirty="0"/>
              <a:t/>
            </a:r>
            <a:br>
              <a:rPr lang="en-US" dirty="0"/>
            </a:br>
            <a:endParaRPr lang="en-US" altLang="x-none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Final Jeopardy</a:t>
            </a:r>
          </a:p>
        </p:txBody>
      </p:sp>
      <p:sp>
        <p:nvSpPr>
          <p:cNvPr id="1822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Correctly punctuate this sentence.</a:t>
            </a:r>
          </a:p>
          <a:p>
            <a:endParaRPr lang="en-US" altLang="x-none"/>
          </a:p>
          <a:p>
            <a:pPr marL="0" indent="0">
              <a:buNone/>
            </a:pPr>
            <a:r>
              <a:rPr lang="en-US" altLang="x-none"/>
              <a:t>I have been to the following cities Orlando Florida which is my favorite St. Louis Missouri and Las Vegas Nevada 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628650" y="4357689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I have been to the following cities: Orlando, Florida-which is my favorite-; St. Louis, Missouri and Las Vegas, Nevada.</a:t>
            </a:r>
          </a:p>
          <a:p>
            <a:pPr marL="0" indent="0">
              <a:buNone/>
            </a:pPr>
            <a:endParaRPr lang="en-US" altLang="x-non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8B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Semi-colons - $200</a:t>
            </a:r>
          </a:p>
        </p:txBody>
      </p:sp>
      <p:sp>
        <p:nvSpPr>
          <p:cNvPr id="134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dirty="0"/>
              <a:t>Where does the semi-colon go?</a:t>
            </a:r>
          </a:p>
          <a:p>
            <a:endParaRPr lang="en-US" altLang="x-none" dirty="0"/>
          </a:p>
          <a:p>
            <a:pPr marL="0" indent="0">
              <a:buNone/>
            </a:pPr>
            <a:r>
              <a:rPr lang="en-US" altLang="x-none" dirty="0"/>
              <a:t>Eating healthy helps you loose weight staying fit keeps you healthy.</a:t>
            </a: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dirty="0"/>
              <a:t>Eating healthy helps you loose weight; staying fit keeps you healthy.</a:t>
            </a:r>
          </a:p>
          <a:p>
            <a:endParaRPr lang="en-US" altLang="x-none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96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Semi-colons - $300</a:t>
            </a:r>
          </a:p>
        </p:txBody>
      </p:sp>
      <p:sp>
        <p:nvSpPr>
          <p:cNvPr id="135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dirty="0" smtClean="0"/>
              <a:t>Where does the semi-colon go?</a:t>
            </a:r>
          </a:p>
          <a:p>
            <a:endParaRPr lang="en-US" altLang="x-none" dirty="0"/>
          </a:p>
          <a:p>
            <a:pPr marL="0" indent="0">
              <a:buNone/>
            </a:pPr>
            <a:r>
              <a:rPr lang="en-US" altLang="x-none" dirty="0" smtClean="0"/>
              <a:t>My dog hates dog food he loves eating my dinner.</a:t>
            </a:r>
            <a:endParaRPr lang="en-US" altLang="x-none" dirty="0"/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dirty="0" smtClean="0"/>
              <a:t>My dog hates dog food; he </a:t>
            </a:r>
            <a:r>
              <a:rPr lang="en-US" altLang="x-none" smtClean="0"/>
              <a:t>loves eating my dinner.</a:t>
            </a:r>
            <a:endParaRPr lang="en-US" altLang="x-non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97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Semi-colons - $400</a:t>
            </a:r>
          </a:p>
        </p:txBody>
      </p:sp>
      <p:sp>
        <p:nvSpPr>
          <p:cNvPr id="136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dirty="0" smtClean="0"/>
              <a:t>Where does the semi-colon go?</a:t>
            </a:r>
          </a:p>
          <a:p>
            <a:endParaRPr lang="en-US" altLang="x-none" dirty="0"/>
          </a:p>
          <a:p>
            <a:pPr marL="0" indent="0">
              <a:buNone/>
            </a:pPr>
            <a:r>
              <a:rPr lang="en-US" altLang="x-none" dirty="0" smtClean="0"/>
              <a:t>I don't like going to the gym in fact, I cancelled my membership.</a:t>
            </a:r>
            <a:endParaRPr lang="en-US" altLang="x-none" dirty="0"/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dirty="0" smtClean="0"/>
              <a:t>I don't like going to the gym; in fact, I cancelled </a:t>
            </a:r>
            <a:r>
              <a:rPr lang="en-US" altLang="x-none" smtClean="0"/>
              <a:t>my membership.</a:t>
            </a:r>
            <a:endParaRPr lang="en-US" altLang="x-none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99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Semi-colons - $500</a:t>
            </a:r>
          </a:p>
        </p:txBody>
      </p:sp>
      <p:sp>
        <p:nvSpPr>
          <p:cNvPr id="1372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dirty="0" smtClean="0"/>
              <a:t>Where should </a:t>
            </a:r>
            <a:r>
              <a:rPr lang="en-US" altLang="x-none" smtClean="0"/>
              <a:t>semi-colons go?</a:t>
            </a:r>
            <a:endParaRPr lang="en-US" altLang="x-none" dirty="0" smtClean="0"/>
          </a:p>
          <a:p>
            <a:endParaRPr lang="en-US" altLang="x-none" dirty="0"/>
          </a:p>
          <a:p>
            <a:pPr marL="0" indent="0">
              <a:buNone/>
            </a:pPr>
            <a:r>
              <a:rPr lang="en-US" altLang="x-none" dirty="0"/>
              <a:t>I have lived in Denver, </a:t>
            </a:r>
            <a:r>
              <a:rPr lang="en-US" altLang="x-none" dirty="0" smtClean="0"/>
              <a:t>Colorado, </a:t>
            </a:r>
            <a:r>
              <a:rPr lang="en-US" altLang="x-none" dirty="0"/>
              <a:t>Los Angeles, </a:t>
            </a:r>
            <a:r>
              <a:rPr lang="en-US" altLang="x-none" dirty="0" smtClean="0"/>
              <a:t>California, </a:t>
            </a:r>
            <a:r>
              <a:rPr lang="en-US" altLang="x-none" dirty="0"/>
              <a:t>and Detroit, Michigan.</a:t>
            </a:r>
          </a:p>
          <a:p>
            <a:pPr marL="0" indent="0">
              <a:buNone/>
            </a:pPr>
            <a:endParaRPr lang="en-US" altLang="x-none" dirty="0"/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dirty="0" smtClean="0"/>
              <a:t>I have lived in Denver, Colorado; Los Angeles, California; and Detroit, Michigan.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Colons</a:t>
            </a:r>
            <a:r>
              <a:rPr lang="en-US" altLang="x-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$100</a:t>
            </a:r>
          </a:p>
        </p:txBody>
      </p:sp>
      <p:sp>
        <p:nvSpPr>
          <p:cNvPr id="138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When is a colon used?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pPr marL="0" indent="0">
              <a:buNone/>
            </a:pPr>
            <a:endParaRPr lang="en-US" altLang="x-none"/>
          </a:p>
          <a:p>
            <a:r>
              <a:rPr lang="en-US" altLang="x-none"/>
              <a:t>Before a list of items.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Colons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$200</a:t>
            </a:r>
          </a:p>
        </p:txBody>
      </p:sp>
      <p:sp>
        <p:nvSpPr>
          <p:cNvPr id="1587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Where does the colon go?</a:t>
            </a:r>
          </a:p>
          <a:p>
            <a:endParaRPr lang="en-US" altLang="x-none"/>
          </a:p>
          <a:p>
            <a:pPr marL="0" indent="0">
              <a:buNone/>
            </a:pPr>
            <a:r>
              <a:rPr lang="en-US" altLang="x-none"/>
              <a:t>I have three more phone calls to make my mom, my brother, and my dad.</a:t>
            </a: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dirty="0"/>
              <a:t>I have three more phone calls to make: </a:t>
            </a:r>
            <a:r>
              <a:rPr lang="en-US" altLang="x-none" dirty="0" smtClean="0"/>
              <a:t>to my </a:t>
            </a:r>
            <a:r>
              <a:rPr lang="en-US" altLang="x-none" dirty="0"/>
              <a:t>mom, my brother, and my dad.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" charset="0"/>
              </a:rPr>
              <a:t>Colons</a:t>
            </a:r>
            <a:r>
              <a:rPr lang="en-US" altLang="x-none">
                <a:effectLst>
                  <a:outerShdw blurRad="38100" dist="38100" dir="2700000" algn="tl">
                    <a:srgbClr val="000000"/>
                  </a:outerShdw>
                </a:effectLst>
              </a:rPr>
              <a:t> - $300</a:t>
            </a:r>
          </a:p>
        </p:txBody>
      </p:sp>
      <p:sp>
        <p:nvSpPr>
          <p:cNvPr id="1597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/>
              <a:t>Where does the colon go?</a:t>
            </a:r>
          </a:p>
          <a:p>
            <a:pPr marL="0" indent="0">
              <a:buNone/>
            </a:pPr>
            <a:endParaRPr lang="en-US" altLang="x-none"/>
          </a:p>
          <a:p>
            <a:pPr marL="0" indent="0">
              <a:buNone/>
            </a:pPr>
            <a:r>
              <a:rPr lang="en-US" altLang="x-none"/>
              <a:t>I'm feeling really sick today I have a headache and I'm nauseous.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Arial" charset="0"/>
                <a:cs typeface="Arial" charset="0"/>
              </a:defRPr>
            </a:lvl9pPr>
          </a:lstStyle>
          <a:p>
            <a:r>
              <a:rPr lang="en-US" altLang="x-none" dirty="0"/>
              <a:t>I'm feeling really sick today: I have a </a:t>
            </a:r>
            <a:r>
              <a:rPr lang="en-US" altLang="x-none" dirty="0" smtClean="0"/>
              <a:t>headache, </a:t>
            </a:r>
            <a:r>
              <a:rPr lang="en-US" altLang="x-none" dirty="0"/>
              <a:t>and I'm nauseous.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p"/>
    </p:bldLst>
  </p:timing>
</p:sld>
</file>

<file path=ppt/theme/theme1.xml><?xml version="1.0" encoding="utf-8"?>
<a:theme xmlns:a="http://schemas.openxmlformats.org/drawingml/2006/main" name="OfficeLight_16x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851</Words>
  <Application>Microsoft Office PowerPoint</Application>
  <PresentationFormat>On-screen Show (4:3)</PresentationFormat>
  <Paragraphs>122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Times</vt:lpstr>
      <vt:lpstr>Wingdings</vt:lpstr>
      <vt:lpstr>OfficeLight_16x9</vt:lpstr>
      <vt:lpstr>Jeopardy</vt:lpstr>
      <vt:lpstr>Semi-colons - $100</vt:lpstr>
      <vt:lpstr>Semi-colons - $200</vt:lpstr>
      <vt:lpstr>Semi-colons - $300</vt:lpstr>
      <vt:lpstr>Semi-colons - $400</vt:lpstr>
      <vt:lpstr>Semi-colons - $500</vt:lpstr>
      <vt:lpstr>Colons - $100</vt:lpstr>
      <vt:lpstr>Colons - $200</vt:lpstr>
      <vt:lpstr>Colons - $300</vt:lpstr>
      <vt:lpstr>Colons - $400</vt:lpstr>
      <vt:lpstr>Colons - $500</vt:lpstr>
      <vt:lpstr>Dashes - $100</vt:lpstr>
      <vt:lpstr>Dashes - $200</vt:lpstr>
      <vt:lpstr>Dashes - $300</vt:lpstr>
      <vt:lpstr>Dashes - $400</vt:lpstr>
      <vt:lpstr>Dashes - $500</vt:lpstr>
      <vt:lpstr>Write a sentence - $100</vt:lpstr>
      <vt:lpstr>Write a sentence - $200</vt:lpstr>
      <vt:lpstr>Write a sentence - $300</vt:lpstr>
      <vt:lpstr>Write a sentence - $400</vt:lpstr>
      <vt:lpstr>Write a sentence - $500</vt:lpstr>
      <vt:lpstr>Food for thought - $100</vt:lpstr>
      <vt:lpstr>Food for thought - $200</vt:lpstr>
      <vt:lpstr>Food for thought - $300</vt:lpstr>
      <vt:lpstr>Food for thought - $400</vt:lpstr>
      <vt:lpstr>Food for thought - $500</vt:lpstr>
      <vt:lpstr>Final Jeopardy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Reyes, Gina</dc:creator>
  <cp:lastModifiedBy>Reyes, Gina</cp:lastModifiedBy>
  <cp:revision>49</cp:revision>
  <dcterms:modified xsi:type="dcterms:W3CDTF">2017-03-06T13:56:46Z</dcterms:modified>
</cp:coreProperties>
</file>