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3"/>
  </p:sldMasterIdLst>
  <p:sldIdLst>
    <p:sldId id="266" r:id="rId4"/>
    <p:sldId id="257" r:id="rId5"/>
    <p:sldId id="258" r:id="rId6"/>
    <p:sldId id="264" r:id="rId7"/>
    <p:sldId id="263" r:id="rId8"/>
    <p:sldId id="265" r:id="rId9"/>
    <p:sldId id="267" r:id="rId10"/>
    <p:sldId id="268" r:id="rId11"/>
    <p:sldId id="269" r:id="rId12"/>
    <p:sldId id="270" r:id="rId13"/>
    <p:sldId id="271" r:id="rId14"/>
    <p:sldId id="272" r:id="rId15"/>
    <p:sldId id="273" r:id="rId16"/>
    <p:sldId id="274" r:id="rId17"/>
    <p:sldId id="278"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1" d="100"/>
          <a:sy n="91" d="100"/>
        </p:scale>
        <p:origin x="6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10/12/2015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10/12/2015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10/12/2015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10/12/2015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10/12/2015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3457" y="1235480"/>
            <a:ext cx="11168543" cy="1899171"/>
          </a:xfrm>
        </p:spPr>
        <p:txBody>
          <a:bodyPr/>
          <a:lstStyle/>
          <a:p>
            <a:r>
              <a:rPr lang="en-US"/>
              <a:t>Run-ons and Redundancy</a:t>
            </a:r>
          </a:p>
        </p:txBody>
      </p:sp>
      <p:sp>
        <p:nvSpPr>
          <p:cNvPr id="3" name="Subtitle 2"/>
          <p:cNvSpPr>
            <a:spLocks noGrp="1"/>
          </p:cNvSpPr>
          <p:nvPr>
            <p:ph type="subTitle" idx="1"/>
          </p:nvPr>
        </p:nvSpPr>
        <p:spPr>
          <a:xfrm>
            <a:off x="1215338" y="4669785"/>
            <a:ext cx="7229539" cy="1691640"/>
          </a:xfrm>
        </p:spPr>
        <p:txBody>
          <a:bodyPr/>
          <a:lstStyle/>
          <a:p>
            <a:r>
              <a:rPr lang="en-US"/>
              <a:t>By: Kyle Riddett, Grace Curnutte, Sarah Verghis, Marisa Thoman, and Max Sahli</a:t>
            </a:r>
          </a:p>
        </p:txBody>
      </p:sp>
    </p:spTree>
    <p:extLst>
      <p:ext uri="{BB962C8B-B14F-4D97-AF65-F5344CB8AC3E}">
        <p14:creationId xmlns:p14="http://schemas.microsoft.com/office/powerpoint/2010/main" val="3274616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743" y="0"/>
            <a:ext cx="9692640" cy="1325562"/>
          </a:xfrm>
        </p:spPr>
        <p:txBody>
          <a:bodyPr/>
          <a:lstStyle/>
          <a:p>
            <a:pPr algn="ctr"/>
            <a:r>
              <a:rPr lang="en-US" dirty="0" smtClean="0"/>
              <a:t>Games</a:t>
            </a:r>
            <a:endParaRPr lang="en-US" dirty="0"/>
          </a:p>
        </p:txBody>
      </p:sp>
      <p:sp>
        <p:nvSpPr>
          <p:cNvPr id="3" name="Content Placeholder 2"/>
          <p:cNvSpPr>
            <a:spLocks noGrp="1"/>
          </p:cNvSpPr>
          <p:nvPr>
            <p:ph idx="1"/>
          </p:nvPr>
        </p:nvSpPr>
        <p:spPr>
          <a:xfrm>
            <a:off x="881786" y="1691322"/>
            <a:ext cx="8595360" cy="4887095"/>
          </a:xfrm>
        </p:spPr>
        <p:txBody>
          <a:bodyPr>
            <a:noAutofit/>
          </a:bodyPr>
          <a:lstStyle/>
          <a:p>
            <a:pPr marL="0" indent="0">
              <a:buNone/>
            </a:pPr>
            <a:r>
              <a:rPr lang="en-US" sz="2600" dirty="0"/>
              <a:t>Run-On</a:t>
            </a:r>
          </a:p>
          <a:p>
            <a:r>
              <a:rPr lang="en-US" sz="2600" dirty="0"/>
              <a:t>http://</a:t>
            </a:r>
            <a:r>
              <a:rPr lang="en-US" sz="2600" dirty="0" err="1"/>
              <a:t>www.gameclassroom.com</a:t>
            </a:r>
            <a:r>
              <a:rPr lang="en-US" sz="2600" dirty="0"/>
              <a:t>/game/45242-3290/using-prepositional-phrases-clauses-transitions-and-conjunctions/sentence-speedway</a:t>
            </a:r>
          </a:p>
          <a:p>
            <a:r>
              <a:rPr lang="en-US" sz="2600" dirty="0"/>
              <a:t>http://</a:t>
            </a:r>
            <a:r>
              <a:rPr lang="en-US" sz="2600" dirty="0" err="1"/>
              <a:t>www.chompchomp.com</a:t>
            </a:r>
            <a:r>
              <a:rPr lang="en-US" sz="2600" dirty="0"/>
              <a:t>/</a:t>
            </a:r>
            <a:r>
              <a:rPr lang="en-US" sz="2600" dirty="0" err="1"/>
              <a:t>csfs01</a:t>
            </a:r>
            <a:r>
              <a:rPr lang="en-US" sz="2600" dirty="0"/>
              <a:t>/</a:t>
            </a:r>
            <a:r>
              <a:rPr lang="en-US" sz="2600" dirty="0" err="1"/>
              <a:t>csfs01.03.htm</a:t>
            </a:r>
            <a:endParaRPr lang="en-US" sz="2600" dirty="0"/>
          </a:p>
          <a:p>
            <a:r>
              <a:rPr lang="en-US" sz="2600" dirty="0"/>
              <a:t>http://</a:t>
            </a:r>
            <a:r>
              <a:rPr lang="en-US" sz="2600" dirty="0" err="1"/>
              <a:t>www.chompchomp.com</a:t>
            </a:r>
            <a:r>
              <a:rPr lang="en-US" sz="2600" dirty="0"/>
              <a:t>/</a:t>
            </a:r>
            <a:r>
              <a:rPr lang="en-US" sz="2600" dirty="0" err="1"/>
              <a:t>csfs03</a:t>
            </a:r>
            <a:r>
              <a:rPr lang="en-US" sz="2600" dirty="0"/>
              <a:t>/</a:t>
            </a:r>
            <a:r>
              <a:rPr lang="en-US" sz="2600" dirty="0" err="1"/>
              <a:t>csfs03.htm</a:t>
            </a:r>
            <a:endParaRPr lang="en-US" sz="2600" dirty="0"/>
          </a:p>
          <a:p>
            <a:endParaRPr lang="en-US" sz="2600" dirty="0"/>
          </a:p>
          <a:p>
            <a:pPr marL="0" indent="0">
              <a:buNone/>
            </a:pPr>
            <a:r>
              <a:rPr lang="en-US" sz="2600" dirty="0"/>
              <a:t>Redundancy</a:t>
            </a:r>
          </a:p>
          <a:p>
            <a:r>
              <a:rPr lang="en-US" sz="2600" dirty="0"/>
              <a:t>http://www.fun-with-words.com/hangman.html</a:t>
            </a:r>
          </a:p>
          <a:p>
            <a:endParaRPr lang="en-US" sz="2600" dirty="0"/>
          </a:p>
        </p:txBody>
      </p:sp>
    </p:spTree>
    <p:extLst>
      <p:ext uri="{BB962C8B-B14F-4D97-AF65-F5344CB8AC3E}">
        <p14:creationId xmlns:p14="http://schemas.microsoft.com/office/powerpoint/2010/main" val="5433811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232" y="0"/>
            <a:ext cx="9692640" cy="1325562"/>
          </a:xfrm>
        </p:spPr>
        <p:txBody>
          <a:bodyPr/>
          <a:lstStyle/>
          <a:p>
            <a:pPr algn="ctr"/>
            <a:r>
              <a:rPr lang="en-US" dirty="0" smtClean="0"/>
              <a:t>Informational Pages</a:t>
            </a:r>
            <a:endParaRPr lang="en-US" dirty="0"/>
          </a:p>
        </p:txBody>
      </p:sp>
      <p:sp>
        <p:nvSpPr>
          <p:cNvPr id="3" name="Content Placeholder 2"/>
          <p:cNvSpPr>
            <a:spLocks noGrp="1"/>
          </p:cNvSpPr>
          <p:nvPr>
            <p:ph idx="1"/>
          </p:nvPr>
        </p:nvSpPr>
        <p:spPr>
          <a:xfrm>
            <a:off x="713232" y="1676411"/>
            <a:ext cx="9965294" cy="4351337"/>
          </a:xfrm>
        </p:spPr>
        <p:txBody>
          <a:bodyPr>
            <a:noAutofit/>
          </a:bodyPr>
          <a:lstStyle/>
          <a:p>
            <a:pPr marL="0" indent="0">
              <a:buNone/>
            </a:pPr>
            <a:r>
              <a:rPr lang="en-US" sz="2200" dirty="0"/>
              <a:t>Run-On</a:t>
            </a:r>
          </a:p>
          <a:p>
            <a:r>
              <a:rPr lang="en-US" sz="2200" dirty="0"/>
              <a:t>http://</a:t>
            </a:r>
            <a:r>
              <a:rPr lang="en-US" sz="2200" dirty="0" err="1"/>
              <a:t>capitalcc.edu</a:t>
            </a:r>
            <a:r>
              <a:rPr lang="en-US" sz="2200" dirty="0"/>
              <a:t>/grammar/</a:t>
            </a:r>
            <a:r>
              <a:rPr lang="en-US" sz="2200" dirty="0" err="1"/>
              <a:t>runons.htm</a:t>
            </a:r>
            <a:endParaRPr lang="en-US" sz="2200" dirty="0"/>
          </a:p>
          <a:p>
            <a:r>
              <a:rPr lang="en-US" sz="2200" dirty="0"/>
              <a:t>https://</a:t>
            </a:r>
            <a:r>
              <a:rPr lang="en-US" sz="2200" dirty="0" err="1"/>
              <a:t>owl.english.purdue.edu</a:t>
            </a:r>
            <a:r>
              <a:rPr lang="en-US" sz="2200" dirty="0"/>
              <a:t>/owl/resource/598/02/</a:t>
            </a:r>
          </a:p>
          <a:p>
            <a:r>
              <a:rPr lang="en-US" sz="2200" dirty="0"/>
              <a:t>http://</a:t>
            </a:r>
            <a:r>
              <a:rPr lang="en-US" sz="2200" dirty="0" err="1"/>
              <a:t>www.freeman.tulane.edu</a:t>
            </a:r>
            <a:r>
              <a:rPr lang="en-US" sz="2200" dirty="0"/>
              <a:t>/students/mcc/pdf/Run-OnSentences.pdf</a:t>
            </a:r>
          </a:p>
          <a:p>
            <a:endParaRPr lang="en-US" sz="2200" dirty="0"/>
          </a:p>
          <a:p>
            <a:pPr marL="0" indent="0">
              <a:buNone/>
            </a:pPr>
            <a:r>
              <a:rPr lang="en-US" sz="2200" dirty="0"/>
              <a:t>Redundancy</a:t>
            </a:r>
          </a:p>
          <a:p>
            <a:r>
              <a:rPr lang="en-US" sz="2200" dirty="0"/>
              <a:t>http://</a:t>
            </a:r>
            <a:r>
              <a:rPr lang="en-US" sz="2200" dirty="0" err="1"/>
              <a:t>grammar.ccc.commnet.edu</a:t>
            </a:r>
            <a:r>
              <a:rPr lang="en-US" sz="2200" dirty="0"/>
              <a:t>/grammar/</a:t>
            </a:r>
            <a:r>
              <a:rPr lang="en-US" sz="2200" dirty="0" err="1"/>
              <a:t>concise.htm</a:t>
            </a:r>
            <a:endParaRPr lang="en-US" sz="2200" dirty="0"/>
          </a:p>
          <a:p>
            <a:r>
              <a:rPr lang="en-US" sz="2200" dirty="0"/>
              <a:t>http://www.oxforddictionaries.com/words/avoiding-redundant-expressions</a:t>
            </a:r>
          </a:p>
          <a:p>
            <a:r>
              <a:rPr lang="en-US" sz="2200" dirty="0"/>
              <a:t>http://</a:t>
            </a:r>
            <a:r>
              <a:rPr lang="en-US" sz="2200" dirty="0" err="1"/>
              <a:t>www.chompchomp.com</a:t>
            </a:r>
            <a:r>
              <a:rPr lang="en-US" sz="2200" dirty="0"/>
              <a:t>/presentations/</a:t>
            </a:r>
            <a:r>
              <a:rPr lang="en-US" sz="2200" dirty="0" err="1"/>
              <a:t>wordchoice.ppt</a:t>
            </a:r>
            <a:endParaRPr lang="en-US" sz="2200" dirty="0"/>
          </a:p>
        </p:txBody>
      </p:sp>
    </p:spTree>
    <p:extLst>
      <p:ext uri="{BB962C8B-B14F-4D97-AF65-F5344CB8AC3E}">
        <p14:creationId xmlns:p14="http://schemas.microsoft.com/office/powerpoint/2010/main" val="11184767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116" y="131861"/>
            <a:ext cx="9692640" cy="1325562"/>
          </a:xfrm>
        </p:spPr>
        <p:txBody>
          <a:bodyPr/>
          <a:lstStyle/>
          <a:p>
            <a:pPr algn="ctr"/>
            <a:r>
              <a:rPr lang="en-US" dirty="0" smtClean="0"/>
              <a:t>Quizzes</a:t>
            </a:r>
            <a:endParaRPr lang="en-US" dirty="0"/>
          </a:p>
        </p:txBody>
      </p:sp>
      <p:sp>
        <p:nvSpPr>
          <p:cNvPr id="3" name="Content Placeholder 2"/>
          <p:cNvSpPr>
            <a:spLocks noGrp="1"/>
          </p:cNvSpPr>
          <p:nvPr>
            <p:ph idx="1"/>
          </p:nvPr>
        </p:nvSpPr>
        <p:spPr>
          <a:xfrm>
            <a:off x="1261872" y="2100646"/>
            <a:ext cx="9423128" cy="4351337"/>
          </a:xfrm>
        </p:spPr>
        <p:txBody>
          <a:bodyPr>
            <a:noAutofit/>
          </a:bodyPr>
          <a:lstStyle/>
          <a:p>
            <a:pPr marL="0" indent="0">
              <a:buNone/>
            </a:pPr>
            <a:r>
              <a:rPr lang="en-US" sz="2400" dirty="0"/>
              <a:t>Run-On</a:t>
            </a:r>
          </a:p>
          <a:p>
            <a:r>
              <a:rPr lang="en-US" sz="2400" dirty="0"/>
              <a:t>http://</a:t>
            </a:r>
            <a:r>
              <a:rPr lang="en-US" sz="2400" dirty="0" err="1"/>
              <a:t>capitalcc.edu</a:t>
            </a:r>
            <a:r>
              <a:rPr lang="en-US" sz="2400" dirty="0"/>
              <a:t>/grammar/quizzes/</a:t>
            </a:r>
            <a:r>
              <a:rPr lang="en-US" sz="2400" dirty="0" err="1"/>
              <a:t>runons_quiz.htm</a:t>
            </a:r>
            <a:endParaRPr lang="en-US" sz="2400" dirty="0"/>
          </a:p>
          <a:p>
            <a:r>
              <a:rPr lang="en-US" sz="2400" dirty="0"/>
              <a:t>http://www.english-grammar-revolution.com/grammar-quiz.html</a:t>
            </a:r>
          </a:p>
          <a:p>
            <a:endParaRPr lang="en-US" sz="2400" dirty="0"/>
          </a:p>
          <a:p>
            <a:pPr marL="0" indent="0">
              <a:buNone/>
            </a:pPr>
            <a:r>
              <a:rPr lang="en-US" sz="2400" dirty="0"/>
              <a:t>Redundancy</a:t>
            </a:r>
          </a:p>
          <a:p>
            <a:r>
              <a:rPr lang="en-US" sz="2400" dirty="0"/>
              <a:t>http://</a:t>
            </a:r>
            <a:r>
              <a:rPr lang="en-US" sz="2400" dirty="0" err="1"/>
              <a:t>grammar.ccc.commnet.edu</a:t>
            </a:r>
            <a:r>
              <a:rPr lang="en-US" sz="2400" dirty="0"/>
              <a:t>/grammar/quizzes/nova/</a:t>
            </a:r>
            <a:r>
              <a:rPr lang="en-US" sz="2400" dirty="0" err="1"/>
              <a:t>nova8.htm</a:t>
            </a:r>
            <a:endParaRPr lang="en-US" sz="2400" dirty="0"/>
          </a:p>
          <a:p>
            <a:r>
              <a:rPr lang="en-US" sz="2400" dirty="0"/>
              <a:t>http://</a:t>
            </a:r>
            <a:r>
              <a:rPr lang="en-US" sz="2400" dirty="0" err="1"/>
              <a:t>www.arrantpedantry.com</a:t>
            </a:r>
            <a:r>
              <a:rPr lang="en-US" sz="2400" dirty="0"/>
              <a:t>/2007/08/05/errant-pedantry/</a:t>
            </a:r>
          </a:p>
        </p:txBody>
      </p:sp>
    </p:spTree>
    <p:extLst>
      <p:ext uri="{BB962C8B-B14F-4D97-AF65-F5344CB8AC3E}">
        <p14:creationId xmlns:p14="http://schemas.microsoft.com/office/powerpoint/2010/main" val="20892606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048" y="326497"/>
            <a:ext cx="9692640" cy="618542"/>
          </a:xfrm>
        </p:spPr>
        <p:txBody>
          <a:bodyPr/>
          <a:lstStyle/>
          <a:p>
            <a:r>
              <a:rPr lang="en-US"/>
              <a:t>Run-On Sentences on the PSAT</a:t>
            </a:r>
          </a:p>
        </p:txBody>
      </p:sp>
      <p:sp>
        <p:nvSpPr>
          <p:cNvPr id="3" name="Content Placeholder 2"/>
          <p:cNvSpPr>
            <a:spLocks noGrp="1"/>
          </p:cNvSpPr>
          <p:nvPr>
            <p:ph idx="1"/>
          </p:nvPr>
        </p:nvSpPr>
        <p:spPr>
          <a:xfrm>
            <a:off x="708048" y="1544406"/>
            <a:ext cx="10017447" cy="5455713"/>
          </a:xfrm>
        </p:spPr>
        <p:txBody>
          <a:bodyPr>
            <a:noAutofit/>
          </a:bodyPr>
          <a:lstStyle/>
          <a:p>
            <a:r>
              <a:rPr lang="en-US" sz="2200" b="1" dirty="0"/>
              <a:t>1) </a:t>
            </a:r>
            <a:r>
              <a:rPr lang="en-US" sz="2200" b="1" u="sng" dirty="0"/>
              <a:t>The FCC is broadening its view on what constitutes proper programming</a:t>
            </a:r>
            <a:r>
              <a:rPr lang="en-US" sz="2200" b="1" dirty="0"/>
              <a:t> radio stations are taking a closer look at their broadcasters' materials.</a:t>
            </a:r>
          </a:p>
          <a:p>
            <a:r>
              <a:rPr lang="en-US" sz="2200" dirty="0"/>
              <a:t>A) No change</a:t>
            </a:r>
          </a:p>
          <a:p>
            <a:r>
              <a:rPr lang="en-US" sz="2200" dirty="0"/>
              <a:t>B) The FCC, broadening its view on what constitutes proper programming, has caused</a:t>
            </a:r>
          </a:p>
          <a:p>
            <a:r>
              <a:rPr lang="en-US" sz="2200" dirty="0"/>
              <a:t>C) The FCC is broadening its view on what constitutes proper programming, as a result</a:t>
            </a:r>
          </a:p>
          <a:p>
            <a:r>
              <a:rPr lang="en-US" sz="2200" dirty="0"/>
              <a:t>D) Since the FCC is broadening its view on what constitutes proper programming,</a:t>
            </a:r>
          </a:p>
          <a:p>
            <a:r>
              <a:rPr lang="en-US" sz="2200" dirty="0"/>
              <a:t>E) The FCC, having broadened its view on what constitutes proper programming</a:t>
            </a:r>
          </a:p>
        </p:txBody>
      </p:sp>
    </p:spTree>
    <p:extLst>
      <p:ext uri="{BB962C8B-B14F-4D97-AF65-F5344CB8AC3E}">
        <p14:creationId xmlns:p14="http://schemas.microsoft.com/office/powerpoint/2010/main" val="11179912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943" y="-257612"/>
            <a:ext cx="9692640" cy="1325562"/>
          </a:xfrm>
        </p:spPr>
        <p:txBody>
          <a:bodyPr/>
          <a:lstStyle/>
          <a:p>
            <a:r>
              <a:rPr lang="en-US"/>
              <a:t>Run-On Sentences on the PSAT</a:t>
            </a:r>
          </a:p>
        </p:txBody>
      </p:sp>
      <p:sp>
        <p:nvSpPr>
          <p:cNvPr id="3" name="Content Placeholder 2"/>
          <p:cNvSpPr>
            <a:spLocks noGrp="1"/>
          </p:cNvSpPr>
          <p:nvPr>
            <p:ph idx="1"/>
          </p:nvPr>
        </p:nvSpPr>
        <p:spPr>
          <a:xfrm>
            <a:off x="2016730" y="1505760"/>
            <a:ext cx="7487066" cy="3053207"/>
          </a:xfrm>
        </p:spPr>
        <p:txBody>
          <a:bodyPr>
            <a:noAutofit/>
          </a:bodyPr>
          <a:lstStyle/>
          <a:p>
            <a:pPr marL="0" indent="0">
              <a:buNone/>
            </a:pPr>
            <a:r>
              <a:rPr lang="en-US" sz="2200" dirty="0"/>
              <a:t> </a:t>
            </a:r>
            <a:r>
              <a:rPr lang="en-US" sz="2200" b="1" u="sng" dirty="0"/>
              <a:t>It is raining today I need a raincoat</a:t>
            </a:r>
            <a:r>
              <a:rPr lang="en-US" sz="2200" b="1" dirty="0"/>
              <a:t>.</a:t>
            </a:r>
          </a:p>
          <a:p>
            <a:r>
              <a:rPr lang="en-US" sz="2200" dirty="0"/>
              <a:t>A) no change</a:t>
            </a:r>
          </a:p>
          <a:p>
            <a:r>
              <a:rPr lang="en-US" sz="2200" dirty="0"/>
              <a:t>B) It is raining today: I need a raincoat.</a:t>
            </a:r>
          </a:p>
          <a:p>
            <a:r>
              <a:rPr lang="en-US" sz="2200" dirty="0"/>
              <a:t>C) Since it is raining, </a:t>
            </a:r>
            <a:r>
              <a:rPr lang="en-US" sz="2200" dirty="0" smtClean="0"/>
              <a:t>needing </a:t>
            </a:r>
            <a:r>
              <a:rPr lang="en-US" sz="2200" dirty="0"/>
              <a:t>a raincoat.</a:t>
            </a:r>
          </a:p>
          <a:p>
            <a:r>
              <a:rPr lang="en-US" sz="2200" dirty="0"/>
              <a:t>D) It is raining today, I need a raincoat.</a:t>
            </a:r>
          </a:p>
          <a:p>
            <a:r>
              <a:rPr lang="en-US" sz="2200" dirty="0"/>
              <a:t>E) It is raining today; I need a raincoat.</a:t>
            </a:r>
          </a:p>
          <a:p>
            <a:endParaRPr lang="en-US" sz="2200" dirty="0"/>
          </a:p>
          <a:p>
            <a:endParaRPr lang="en-US" sz="2200" dirty="0"/>
          </a:p>
          <a:p>
            <a:endParaRPr lang="en-US" sz="2200" dirty="0"/>
          </a:p>
          <a:p>
            <a:endParaRPr lang="en-US" sz="2200" dirty="0"/>
          </a:p>
        </p:txBody>
      </p:sp>
      <p:sp>
        <p:nvSpPr>
          <p:cNvPr id="4" name="TextBox 3"/>
          <p:cNvSpPr txBox="1"/>
          <p:nvPr/>
        </p:nvSpPr>
        <p:spPr>
          <a:xfrm>
            <a:off x="3275443" y="7465163"/>
            <a:ext cx="7908718" cy="1631216"/>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0120749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Run-on Sentences on the PSAT</a:t>
            </a:r>
            <a:endParaRPr lang="en-US" dirty="0"/>
          </a:p>
        </p:txBody>
      </p:sp>
      <p:sp>
        <p:nvSpPr>
          <p:cNvPr id="3" name="Content Placeholder 2"/>
          <p:cNvSpPr>
            <a:spLocks noGrp="1"/>
          </p:cNvSpPr>
          <p:nvPr>
            <p:ph idx="1"/>
          </p:nvPr>
        </p:nvSpPr>
        <p:spPr/>
        <p:txBody>
          <a:bodyPr>
            <a:normAutofit/>
          </a:bodyPr>
          <a:lstStyle/>
          <a:p>
            <a:r>
              <a:rPr lang="en-US" sz="2200" b="1" dirty="0"/>
              <a:t>We have two hours to get </a:t>
            </a:r>
            <a:r>
              <a:rPr lang="en-US" sz="2200" b="1" u="sng" dirty="0"/>
              <a:t>there that's plenty of time</a:t>
            </a:r>
            <a:r>
              <a:rPr lang="en-US" sz="2200" b="1" dirty="0"/>
              <a:t>.</a:t>
            </a:r>
          </a:p>
          <a:p>
            <a:pPr marL="285750" indent="-285750">
              <a:buFont typeface="Arial" charset="0"/>
              <a:buChar char="•"/>
            </a:pPr>
            <a:r>
              <a:rPr lang="en-US" sz="2200" dirty="0"/>
              <a:t>	A) No change</a:t>
            </a:r>
          </a:p>
          <a:p>
            <a:pPr marL="285750" indent="-285750">
              <a:buFont typeface="Arial" charset="0"/>
              <a:buChar char="•"/>
            </a:pPr>
            <a:r>
              <a:rPr lang="en-US" sz="2200" dirty="0"/>
              <a:t>	B) there, that's plenty of time.</a:t>
            </a:r>
          </a:p>
          <a:p>
            <a:pPr marL="285750" indent="-285750">
              <a:buFont typeface="Arial" charset="0"/>
              <a:buChar char="•"/>
            </a:pPr>
            <a:r>
              <a:rPr lang="en-US" sz="2200" dirty="0"/>
              <a:t>	C) there, which is plenty of time.</a:t>
            </a:r>
          </a:p>
          <a:p>
            <a:pPr marL="285750" indent="-285750">
              <a:buFont typeface="Arial" charset="0"/>
              <a:buChar char="•"/>
            </a:pPr>
            <a:r>
              <a:rPr lang="en-US" sz="2200" dirty="0"/>
              <a:t>	D) there, surely that should definitely be plenty of time.</a:t>
            </a:r>
          </a:p>
          <a:p>
            <a:pPr marL="285750" indent="-285750">
              <a:buFont typeface="Arial" charset="0"/>
              <a:buChar char="•"/>
            </a:pPr>
            <a:r>
              <a:rPr lang="en-US" sz="2200" dirty="0"/>
              <a:t>	E) there; certainly should be plenty of time.</a:t>
            </a:r>
          </a:p>
          <a:p>
            <a:endParaRPr lang="en-US" sz="2200" dirty="0"/>
          </a:p>
        </p:txBody>
      </p:sp>
    </p:spTree>
    <p:extLst>
      <p:ext uri="{BB962C8B-B14F-4D97-AF65-F5344CB8AC3E}">
        <p14:creationId xmlns:p14="http://schemas.microsoft.com/office/powerpoint/2010/main" val="15377863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281" y="217484"/>
            <a:ext cx="7446872" cy="1325562"/>
          </a:xfrm>
        </p:spPr>
        <p:txBody>
          <a:bodyPr/>
          <a:lstStyle/>
          <a:p>
            <a:r>
              <a:rPr lang="en-US"/>
              <a:t>Redundancy on the PSAT</a:t>
            </a:r>
          </a:p>
        </p:txBody>
      </p:sp>
      <p:sp>
        <p:nvSpPr>
          <p:cNvPr id="3" name="Content Placeholder 2"/>
          <p:cNvSpPr>
            <a:spLocks noGrp="1"/>
          </p:cNvSpPr>
          <p:nvPr>
            <p:ph idx="1"/>
          </p:nvPr>
        </p:nvSpPr>
        <p:spPr>
          <a:xfrm>
            <a:off x="376516" y="2097262"/>
            <a:ext cx="10485182" cy="4351337"/>
          </a:xfrm>
        </p:spPr>
        <p:txBody>
          <a:bodyPr>
            <a:normAutofit/>
          </a:bodyPr>
          <a:lstStyle/>
          <a:p>
            <a:pPr marL="0" indent="0">
              <a:buNone/>
            </a:pPr>
            <a:r>
              <a:rPr lang="en-US" sz="2400" b="1" dirty="0"/>
              <a:t>Despite the increase in positive feedback, the plummeting attendance figures </a:t>
            </a:r>
            <a:r>
              <a:rPr lang="en-US" sz="2400" b="1" u="sng" dirty="0"/>
              <a:t>have fallen so low that the owner closed the speedway</a:t>
            </a:r>
            <a:r>
              <a:rPr lang="en-US" sz="2400" b="1" dirty="0"/>
              <a:t>.</a:t>
            </a:r>
          </a:p>
          <a:p>
            <a:r>
              <a:rPr lang="en-US" sz="2400" dirty="0"/>
              <a:t>A) No change</a:t>
            </a:r>
          </a:p>
          <a:p>
            <a:r>
              <a:rPr lang="en-US" sz="2400" dirty="0"/>
              <a:t>B) have fallen, so the owner has closed the speedway</a:t>
            </a:r>
          </a:p>
          <a:p>
            <a:r>
              <a:rPr lang="en-US" sz="2400" dirty="0"/>
              <a:t>C) caused the owner to close the speedway</a:t>
            </a:r>
          </a:p>
          <a:p>
            <a:r>
              <a:rPr lang="en-US" sz="2400" dirty="0"/>
              <a:t>D) fell so low that the owner closed the speedway</a:t>
            </a:r>
          </a:p>
          <a:p>
            <a:r>
              <a:rPr lang="en-US" sz="2400" dirty="0"/>
              <a:t>E) having fallen, the owner closed the speedway</a:t>
            </a:r>
          </a:p>
        </p:txBody>
      </p:sp>
    </p:spTree>
    <p:extLst>
      <p:ext uri="{BB962C8B-B14F-4D97-AF65-F5344CB8AC3E}">
        <p14:creationId xmlns:p14="http://schemas.microsoft.com/office/powerpoint/2010/main" val="10169949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535" y="-257612"/>
            <a:ext cx="9692640" cy="1325562"/>
          </a:xfrm>
        </p:spPr>
        <p:txBody>
          <a:bodyPr/>
          <a:lstStyle/>
          <a:p>
            <a:r>
              <a:rPr lang="en-US"/>
              <a:t>Redundancy on the PSAT</a:t>
            </a:r>
          </a:p>
        </p:txBody>
      </p:sp>
      <p:sp>
        <p:nvSpPr>
          <p:cNvPr id="3" name="Content Placeholder 2"/>
          <p:cNvSpPr>
            <a:spLocks noGrp="1"/>
          </p:cNvSpPr>
          <p:nvPr>
            <p:ph idx="1"/>
          </p:nvPr>
        </p:nvSpPr>
        <p:spPr>
          <a:xfrm>
            <a:off x="464535" y="1955497"/>
            <a:ext cx="10645681" cy="4351337"/>
          </a:xfrm>
        </p:spPr>
        <p:txBody>
          <a:bodyPr>
            <a:normAutofit/>
          </a:bodyPr>
          <a:lstStyle/>
          <a:p>
            <a:r>
              <a:rPr lang="en-US" sz="2400" b="1" u="sng" dirty="0"/>
              <a:t>However, on the other hand</a:t>
            </a:r>
            <a:r>
              <a:rPr lang="en-US" sz="2400" b="1" dirty="0"/>
              <a:t>, this new generation will not migrate as caterpillars, thus repeating the cycle."</a:t>
            </a:r>
          </a:p>
          <a:p>
            <a:r>
              <a:rPr lang="en-US" sz="2400" dirty="0"/>
              <a:t>A) No change</a:t>
            </a:r>
          </a:p>
          <a:p>
            <a:r>
              <a:rPr lang="en-US" sz="2400" dirty="0"/>
              <a:t>B) However, in spite of it,</a:t>
            </a:r>
          </a:p>
          <a:p>
            <a:r>
              <a:rPr lang="en-US" sz="2400" dirty="0"/>
              <a:t>C) Yet it is the alternating case that</a:t>
            </a:r>
          </a:p>
          <a:p>
            <a:r>
              <a:rPr lang="en-US" sz="2400" dirty="0"/>
              <a:t>D) However,</a:t>
            </a:r>
          </a:p>
          <a:p>
            <a:r>
              <a:rPr lang="en-US" sz="2400" dirty="0"/>
              <a:t>E) Conversely, however,</a:t>
            </a:r>
          </a:p>
          <a:p>
            <a:endParaRPr lang="en-US" sz="2400" dirty="0"/>
          </a:p>
        </p:txBody>
      </p:sp>
    </p:spTree>
    <p:extLst>
      <p:ext uri="{BB962C8B-B14F-4D97-AF65-F5344CB8AC3E}">
        <p14:creationId xmlns:p14="http://schemas.microsoft.com/office/powerpoint/2010/main" val="22644128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116" y="131861"/>
            <a:ext cx="9692640" cy="1325562"/>
          </a:xfrm>
        </p:spPr>
        <p:txBody>
          <a:bodyPr/>
          <a:lstStyle/>
          <a:p>
            <a:pPr algn="ctr"/>
            <a:r>
              <a:rPr lang="en-US" dirty="0" err="1" smtClean="0"/>
              <a:t>Socrative</a:t>
            </a:r>
            <a:endParaRPr lang="en-US" dirty="0"/>
          </a:p>
        </p:txBody>
      </p:sp>
      <p:sp>
        <p:nvSpPr>
          <p:cNvPr id="3" name="Content Placeholder 2"/>
          <p:cNvSpPr>
            <a:spLocks noGrp="1"/>
          </p:cNvSpPr>
          <p:nvPr>
            <p:ph idx="1"/>
          </p:nvPr>
        </p:nvSpPr>
        <p:spPr>
          <a:xfrm>
            <a:off x="1261872" y="2100646"/>
            <a:ext cx="9423128" cy="4351337"/>
          </a:xfrm>
        </p:spPr>
        <p:txBody>
          <a:bodyPr>
            <a:noAutofit/>
          </a:bodyPr>
          <a:lstStyle/>
          <a:p>
            <a:pPr algn="ctr"/>
            <a:r>
              <a:rPr lang="en-US" sz="3000" dirty="0" smtClean="0"/>
              <a:t>Teacher Code: </a:t>
            </a:r>
            <a:r>
              <a:rPr lang="en-US" sz="3000" dirty="0" err="1" smtClean="0"/>
              <a:t>Jordilicious12</a:t>
            </a:r>
            <a:endParaRPr lang="en-US" sz="3000" dirty="0" smtClean="0"/>
          </a:p>
        </p:txBody>
      </p:sp>
    </p:spTree>
    <p:extLst>
      <p:ext uri="{BB962C8B-B14F-4D97-AF65-F5344CB8AC3E}">
        <p14:creationId xmlns:p14="http://schemas.microsoft.com/office/powerpoint/2010/main" val="6335405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Redundancy</a:t>
            </a:r>
            <a:endParaRPr lang="en-US" dirty="0"/>
          </a:p>
        </p:txBody>
      </p:sp>
      <p:sp>
        <p:nvSpPr>
          <p:cNvPr id="3" name="Content Placeholder 2"/>
          <p:cNvSpPr>
            <a:spLocks noGrp="1"/>
          </p:cNvSpPr>
          <p:nvPr>
            <p:ph idx="1"/>
          </p:nvPr>
        </p:nvSpPr>
        <p:spPr>
          <a:xfrm>
            <a:off x="1261872" y="1828800"/>
            <a:ext cx="8595360" cy="5029200"/>
          </a:xfrm>
        </p:spPr>
        <p:txBody>
          <a:bodyPr>
            <a:normAutofit/>
          </a:bodyPr>
          <a:lstStyle/>
          <a:p>
            <a:r>
              <a:rPr lang="en-US" sz="2800" dirty="0" smtClean="0"/>
              <a:t>Redundancy is when the writer restates something previously stated in the writing. It is wrong because it is inefficient, it wastes the reader's time, and it can bore the reader.</a:t>
            </a:r>
          </a:p>
          <a:p>
            <a:pPr marL="0" indent="0">
              <a:buNone/>
            </a:pPr>
            <a:endParaRPr lang="en-US" sz="2800" dirty="0"/>
          </a:p>
        </p:txBody>
      </p:sp>
    </p:spTree>
    <p:extLst>
      <p:ext uri="{BB962C8B-B14F-4D97-AF65-F5344CB8AC3E}">
        <p14:creationId xmlns:p14="http://schemas.microsoft.com/office/powerpoint/2010/main" val="19537636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Redundancy </a:t>
            </a:r>
          </a:p>
        </p:txBody>
      </p:sp>
      <p:sp>
        <p:nvSpPr>
          <p:cNvPr id="3" name="Content Placeholder 2"/>
          <p:cNvSpPr>
            <a:spLocks noGrp="1"/>
          </p:cNvSpPr>
          <p:nvPr>
            <p:ph idx="1"/>
          </p:nvPr>
        </p:nvSpPr>
        <p:spPr/>
        <p:txBody>
          <a:bodyPr/>
          <a:lstStyle/>
          <a:p>
            <a:pPr marL="0" indent="0">
              <a:buNone/>
            </a:pPr>
            <a:r>
              <a:rPr lang="en-US" b="1" dirty="0" smtClean="0"/>
              <a:t>"</a:t>
            </a:r>
            <a:r>
              <a:rPr lang="en-US" b="1" dirty="0"/>
              <a:t>The bus driver woke up at seven A.M. in the morning</a:t>
            </a:r>
            <a:r>
              <a:rPr lang="en-US" b="1" dirty="0" smtClean="0"/>
              <a:t>."</a:t>
            </a:r>
          </a:p>
          <a:p>
            <a:pPr marL="0" indent="0">
              <a:buNone/>
            </a:pPr>
            <a:r>
              <a:rPr lang="en-US" dirty="0" smtClean="0"/>
              <a:t>	Error: the sentence sounds awkward and disconnected.</a:t>
            </a:r>
          </a:p>
          <a:p>
            <a:pPr marL="0" indent="0">
              <a:buNone/>
            </a:pPr>
            <a:r>
              <a:rPr lang="en-US" dirty="0" smtClean="0"/>
              <a:t>	Correction:  Remove "A.M." or "in the morning" </a:t>
            </a:r>
          </a:p>
          <a:p>
            <a:pPr marL="0" indent="0">
              <a:buNone/>
            </a:pPr>
            <a:endParaRPr lang="en-US" b="1" dirty="0" smtClean="0"/>
          </a:p>
          <a:p>
            <a:pPr marL="0" indent="0">
              <a:buNone/>
            </a:pPr>
            <a:endParaRPr lang="en-US" b="1" dirty="0"/>
          </a:p>
          <a:p>
            <a:pPr marL="0" indent="0">
              <a:buNone/>
            </a:pPr>
            <a:r>
              <a:rPr lang="en-US" b="1" dirty="0" smtClean="0"/>
              <a:t>"The mom was angered because the new rule enraged her."</a:t>
            </a:r>
          </a:p>
          <a:p>
            <a:pPr marL="0" indent="0">
              <a:buNone/>
            </a:pPr>
            <a:r>
              <a:rPr lang="en-US" dirty="0"/>
              <a:t>	</a:t>
            </a:r>
            <a:r>
              <a:rPr lang="en-US" dirty="0" smtClean="0"/>
              <a:t>Error: the sentence describes her as angry twice.</a:t>
            </a:r>
          </a:p>
          <a:p>
            <a:pPr marL="0" indent="0">
              <a:buNone/>
            </a:pPr>
            <a:r>
              <a:rPr lang="en-US" dirty="0"/>
              <a:t>	</a:t>
            </a:r>
            <a:r>
              <a:rPr lang="en-US" dirty="0" smtClean="0"/>
              <a:t>Correction: Replace "angered" or "enraged" with a better word</a:t>
            </a:r>
            <a:endParaRPr lang="en-US" dirty="0"/>
          </a:p>
          <a:p>
            <a:endParaRPr lang="en-US" dirty="0"/>
          </a:p>
        </p:txBody>
      </p:sp>
    </p:spTree>
    <p:extLst>
      <p:ext uri="{BB962C8B-B14F-4D97-AF65-F5344CB8AC3E}">
        <p14:creationId xmlns:p14="http://schemas.microsoft.com/office/powerpoint/2010/main" val="10963218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41" y="0"/>
            <a:ext cx="9692640" cy="1325562"/>
          </a:xfrm>
        </p:spPr>
        <p:txBody>
          <a:bodyPr/>
          <a:lstStyle/>
          <a:p>
            <a:r>
              <a:rPr lang="en-US"/>
              <a:t>Run-on Sentences</a:t>
            </a:r>
          </a:p>
        </p:txBody>
      </p:sp>
      <p:sp>
        <p:nvSpPr>
          <p:cNvPr id="3" name="Content Placeholder 2"/>
          <p:cNvSpPr>
            <a:spLocks noGrp="1"/>
          </p:cNvSpPr>
          <p:nvPr>
            <p:ph idx="1"/>
          </p:nvPr>
        </p:nvSpPr>
        <p:spPr/>
        <p:txBody>
          <a:bodyPr>
            <a:normAutofit/>
          </a:bodyPr>
          <a:lstStyle/>
          <a:p>
            <a:r>
              <a:rPr lang="en-US" sz="2600"/>
              <a:t>Run-on sentences are when two independent clauses are joined together without the correct punctuation. They are wrong because incorrect puntuation in the sentence can change its meaning, result in bad sentence fluency, and be inconcise.</a:t>
            </a:r>
          </a:p>
        </p:txBody>
      </p:sp>
    </p:spTree>
    <p:extLst>
      <p:ext uri="{BB962C8B-B14F-4D97-AF65-F5344CB8AC3E}">
        <p14:creationId xmlns:p14="http://schemas.microsoft.com/office/powerpoint/2010/main" val="2917431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Run-on sentences</a:t>
            </a:r>
            <a:endParaRPr lang="en-US" dirty="0"/>
          </a:p>
        </p:txBody>
      </p:sp>
      <p:sp>
        <p:nvSpPr>
          <p:cNvPr id="3" name="Content Placeholder 2"/>
          <p:cNvSpPr>
            <a:spLocks noGrp="1"/>
          </p:cNvSpPr>
          <p:nvPr>
            <p:ph idx="1"/>
          </p:nvPr>
        </p:nvSpPr>
        <p:spPr>
          <a:xfrm>
            <a:off x="1261872" y="1879808"/>
            <a:ext cx="8595360" cy="4351337"/>
          </a:xfrm>
        </p:spPr>
        <p:txBody>
          <a:bodyPr/>
          <a:lstStyle/>
          <a:p>
            <a:pPr marL="0" indent="0">
              <a:buNone/>
            </a:pPr>
            <a:r>
              <a:rPr lang="en-US" b="1" dirty="0" smtClean="0"/>
              <a:t>"The man walked his dog in the morning and ate lunch later with his wife and ate dinner at home."</a:t>
            </a:r>
          </a:p>
          <a:p>
            <a:pPr marL="0" indent="0">
              <a:buNone/>
            </a:pPr>
            <a:r>
              <a:rPr lang="en-US" dirty="0" smtClean="0"/>
              <a:t>	Error: The sentence is made of multiple thoughts. </a:t>
            </a:r>
          </a:p>
          <a:p>
            <a:pPr marL="0" indent="0">
              <a:buNone/>
            </a:pPr>
            <a:r>
              <a:rPr lang="en-US" dirty="0" smtClean="0"/>
              <a:t>	Correction: Separate the thoughts with punctuation. </a:t>
            </a:r>
          </a:p>
          <a:p>
            <a:pPr marL="0" indent="0">
              <a:buNone/>
            </a:pPr>
            <a:endParaRPr lang="en-US" b="1" dirty="0" smtClean="0"/>
          </a:p>
          <a:p>
            <a:pPr marL="0" indent="0">
              <a:buNone/>
            </a:pPr>
            <a:endParaRPr lang="en-US" b="1" dirty="0"/>
          </a:p>
          <a:p>
            <a:pPr marL="0" indent="0">
              <a:buNone/>
            </a:pPr>
            <a:r>
              <a:rPr lang="en-US" b="1" dirty="0" smtClean="0"/>
              <a:t>"My teacher saw the paper and she thought it was creative and fun."</a:t>
            </a:r>
          </a:p>
          <a:p>
            <a:pPr marL="0" indent="0">
              <a:buNone/>
            </a:pPr>
            <a:r>
              <a:rPr lang="en-US" dirty="0" smtClean="0"/>
              <a:t>	Error: The sentence feels slow and boring.</a:t>
            </a:r>
          </a:p>
          <a:p>
            <a:pPr marL="0" indent="0">
              <a:buNone/>
            </a:pPr>
            <a:r>
              <a:rPr lang="en-US" dirty="0"/>
              <a:t>	</a:t>
            </a:r>
            <a:r>
              <a:rPr lang="en-US" dirty="0" smtClean="0"/>
              <a:t>Correction: Add a comma or other form of punctuation after "paper". </a:t>
            </a:r>
          </a:p>
        </p:txBody>
      </p:sp>
    </p:spTree>
    <p:extLst>
      <p:ext uri="{BB962C8B-B14F-4D97-AF65-F5344CB8AC3E}">
        <p14:creationId xmlns:p14="http://schemas.microsoft.com/office/powerpoint/2010/main" val="12507253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0"/>
            <a:ext cx="9692640" cy="1325562"/>
          </a:xfrm>
        </p:spPr>
        <p:txBody>
          <a:bodyPr/>
          <a:lstStyle/>
          <a:p>
            <a:r>
              <a:rPr lang="en-US"/>
              <a:t>Practice</a:t>
            </a:r>
          </a:p>
        </p:txBody>
      </p:sp>
      <p:sp>
        <p:nvSpPr>
          <p:cNvPr id="3" name="Content Placeholder 2"/>
          <p:cNvSpPr>
            <a:spLocks noGrp="1"/>
          </p:cNvSpPr>
          <p:nvPr>
            <p:ph sz="half" idx="1"/>
          </p:nvPr>
        </p:nvSpPr>
        <p:spPr>
          <a:xfrm>
            <a:off x="1261872" y="2208886"/>
            <a:ext cx="4480560" cy="4351337"/>
          </a:xfrm>
        </p:spPr>
        <p:txBody>
          <a:bodyPr>
            <a:normAutofit/>
          </a:bodyPr>
          <a:lstStyle/>
          <a:p>
            <a:r>
              <a:rPr lang="en-US" sz="2600" dirty="0"/>
              <a:t>The woman packed her bags she was sad to go.</a:t>
            </a:r>
          </a:p>
          <a:p>
            <a:endParaRPr lang="en-US" sz="2600" dirty="0"/>
          </a:p>
          <a:p>
            <a:r>
              <a:rPr lang="en-US" sz="2600" dirty="0"/>
              <a:t>The woman packed her bags; she was sad to go.</a:t>
            </a:r>
          </a:p>
          <a:p>
            <a:endParaRPr lang="en-US" sz="2600" dirty="0"/>
          </a:p>
          <a:p>
            <a:endParaRPr lang="en-US" sz="2600" dirty="0"/>
          </a:p>
          <a:p>
            <a:endParaRPr lang="en-US" sz="2600" dirty="0"/>
          </a:p>
          <a:p>
            <a:endParaRPr lang="en-US" sz="2600" dirty="0"/>
          </a:p>
        </p:txBody>
      </p:sp>
      <p:sp>
        <p:nvSpPr>
          <p:cNvPr id="4" name="Content Placeholder 3"/>
          <p:cNvSpPr>
            <a:spLocks noGrp="1"/>
          </p:cNvSpPr>
          <p:nvPr>
            <p:ph sz="half" idx="2"/>
          </p:nvPr>
        </p:nvSpPr>
        <p:spPr>
          <a:xfrm>
            <a:off x="6108192" y="2208885"/>
            <a:ext cx="5129923" cy="4351337"/>
          </a:xfrm>
        </p:spPr>
        <p:txBody>
          <a:bodyPr>
            <a:normAutofit/>
          </a:bodyPr>
          <a:lstStyle/>
          <a:p>
            <a:r>
              <a:rPr lang="en-US" sz="2400" dirty="0"/>
              <a:t>The sentence is wrong because the two clauses are not separated correctly (run-on). In order to form a more fluid and clear sentence, a semicolon is added, separating the two clauses correctly.</a:t>
            </a:r>
          </a:p>
        </p:txBody>
      </p:sp>
    </p:spTree>
    <p:extLst>
      <p:ext uri="{BB962C8B-B14F-4D97-AF65-F5344CB8AC3E}">
        <p14:creationId xmlns:p14="http://schemas.microsoft.com/office/powerpoint/2010/main" val="7964562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Practice</a:t>
            </a:r>
          </a:p>
        </p:txBody>
      </p:sp>
      <p:sp>
        <p:nvSpPr>
          <p:cNvPr id="3" name="Content Placeholder 2"/>
          <p:cNvSpPr>
            <a:spLocks noGrp="1"/>
          </p:cNvSpPr>
          <p:nvPr>
            <p:ph sz="half" idx="1"/>
          </p:nvPr>
        </p:nvSpPr>
        <p:spPr>
          <a:xfrm>
            <a:off x="428606" y="2135793"/>
            <a:ext cx="4480560" cy="4351337"/>
          </a:xfrm>
        </p:spPr>
        <p:txBody>
          <a:bodyPr>
            <a:normAutofit/>
          </a:bodyPr>
          <a:lstStyle/>
          <a:p>
            <a:r>
              <a:rPr lang="en-US" sz="2600" dirty="0"/>
              <a:t>Due to his dog's death, he was sad and unhappy.</a:t>
            </a:r>
          </a:p>
          <a:p>
            <a:endParaRPr lang="en-US" sz="2600" dirty="0"/>
          </a:p>
          <a:p>
            <a:r>
              <a:rPr lang="en-US" sz="2600" dirty="0"/>
              <a:t>Due to his dog's death, he was unhappy.</a:t>
            </a:r>
          </a:p>
          <a:p>
            <a:endParaRPr lang="en-US" sz="2600" dirty="0"/>
          </a:p>
        </p:txBody>
      </p:sp>
      <p:sp>
        <p:nvSpPr>
          <p:cNvPr id="4" name="Content Placeholder 3"/>
          <p:cNvSpPr>
            <a:spLocks noGrp="1"/>
          </p:cNvSpPr>
          <p:nvPr>
            <p:ph sz="half" idx="2"/>
          </p:nvPr>
        </p:nvSpPr>
        <p:spPr>
          <a:xfrm>
            <a:off x="5337070" y="2135792"/>
            <a:ext cx="5948570" cy="4351337"/>
          </a:xfrm>
        </p:spPr>
        <p:txBody>
          <a:bodyPr>
            <a:normAutofit/>
          </a:bodyPr>
          <a:lstStyle/>
          <a:p>
            <a:r>
              <a:rPr lang="en-US" sz="2600" dirty="0"/>
              <a:t>This sentence is wrong because it is redundant. The words "sad" and "unhappy" mean the same thing. To fix the sentence, one of the two words need to be omitted in order to form a more concise sentence.</a:t>
            </a:r>
          </a:p>
        </p:txBody>
      </p:sp>
    </p:spTree>
    <p:extLst>
      <p:ext uri="{BB962C8B-B14F-4D97-AF65-F5344CB8AC3E}">
        <p14:creationId xmlns:p14="http://schemas.microsoft.com/office/powerpoint/2010/main" val="20410809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85" y="0"/>
            <a:ext cx="9692640" cy="1325562"/>
          </a:xfrm>
        </p:spPr>
        <p:txBody>
          <a:bodyPr/>
          <a:lstStyle/>
          <a:p>
            <a:r>
              <a:rPr lang="en-US"/>
              <a:t>Even MORE Practice</a:t>
            </a:r>
          </a:p>
        </p:txBody>
      </p:sp>
      <p:sp>
        <p:nvSpPr>
          <p:cNvPr id="3" name="Content Placeholder 2"/>
          <p:cNvSpPr>
            <a:spLocks noGrp="1"/>
          </p:cNvSpPr>
          <p:nvPr>
            <p:ph sz="half" idx="1"/>
          </p:nvPr>
        </p:nvSpPr>
        <p:spPr>
          <a:xfrm>
            <a:off x="589412" y="1828799"/>
            <a:ext cx="4480560" cy="4351337"/>
          </a:xfrm>
        </p:spPr>
        <p:txBody>
          <a:bodyPr>
            <a:normAutofit/>
          </a:bodyPr>
          <a:lstStyle/>
          <a:p>
            <a:r>
              <a:rPr lang="en-US" sz="2600" dirty="0"/>
              <a:t>The man wept due to his demise he never saw it coming.</a:t>
            </a:r>
          </a:p>
          <a:p>
            <a:endParaRPr lang="en-US" sz="2600" dirty="0"/>
          </a:p>
          <a:p>
            <a:r>
              <a:rPr lang="en-US" sz="2600" dirty="0"/>
              <a:t>The man wept due to his demise. He never saw it coming.</a:t>
            </a:r>
          </a:p>
          <a:p>
            <a:endParaRPr lang="en-US" sz="2600" dirty="0"/>
          </a:p>
        </p:txBody>
      </p:sp>
      <p:sp>
        <p:nvSpPr>
          <p:cNvPr id="4" name="Content Placeholder 3"/>
          <p:cNvSpPr>
            <a:spLocks noGrp="1"/>
          </p:cNvSpPr>
          <p:nvPr>
            <p:ph sz="half" idx="2"/>
          </p:nvPr>
        </p:nvSpPr>
        <p:spPr>
          <a:xfrm>
            <a:off x="5555109" y="1828798"/>
            <a:ext cx="5701294" cy="4351337"/>
          </a:xfrm>
        </p:spPr>
        <p:txBody>
          <a:bodyPr>
            <a:normAutofit/>
          </a:bodyPr>
          <a:lstStyle/>
          <a:p>
            <a:r>
              <a:rPr lang="en-US" sz="2600" dirty="0"/>
              <a:t>This sentence is wrong because it is a run-on. These two clauses need to be separated with the correct punctuation, like a period.</a:t>
            </a:r>
          </a:p>
        </p:txBody>
      </p:sp>
    </p:spTree>
    <p:extLst>
      <p:ext uri="{BB962C8B-B14F-4D97-AF65-F5344CB8AC3E}">
        <p14:creationId xmlns:p14="http://schemas.microsoft.com/office/powerpoint/2010/main" val="792511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65" y="0"/>
            <a:ext cx="10360134" cy="1314399"/>
          </a:xfrm>
        </p:spPr>
        <p:txBody>
          <a:bodyPr/>
          <a:lstStyle/>
          <a:p>
            <a:r>
              <a:rPr lang="en-US"/>
              <a:t>MORE Than the Even MORE Practice</a:t>
            </a:r>
          </a:p>
        </p:txBody>
      </p:sp>
      <p:sp>
        <p:nvSpPr>
          <p:cNvPr id="3" name="Content Placeholder 2"/>
          <p:cNvSpPr>
            <a:spLocks noGrp="1"/>
          </p:cNvSpPr>
          <p:nvPr>
            <p:ph sz="half" idx="1"/>
          </p:nvPr>
        </p:nvSpPr>
        <p:spPr>
          <a:xfrm>
            <a:off x="443225" y="1828800"/>
            <a:ext cx="4480560" cy="4351337"/>
          </a:xfrm>
        </p:spPr>
        <p:txBody>
          <a:bodyPr>
            <a:normAutofit/>
          </a:bodyPr>
          <a:lstStyle/>
          <a:p>
            <a:r>
              <a:rPr lang="en-US" sz="2600" dirty="0"/>
              <a:t>She is a gleeful and happy girl.</a:t>
            </a:r>
          </a:p>
          <a:p>
            <a:endParaRPr lang="en-US" sz="2600" dirty="0"/>
          </a:p>
          <a:p>
            <a:r>
              <a:rPr lang="en-US" sz="2600" dirty="0"/>
              <a:t>She is a happy girl.</a:t>
            </a:r>
          </a:p>
          <a:p>
            <a:endParaRPr lang="en-US" sz="2600" dirty="0"/>
          </a:p>
          <a:p>
            <a:endParaRPr lang="en-US" sz="2600" dirty="0"/>
          </a:p>
        </p:txBody>
      </p:sp>
      <p:sp>
        <p:nvSpPr>
          <p:cNvPr id="4" name="Content Placeholder 3"/>
          <p:cNvSpPr>
            <a:spLocks noGrp="1"/>
          </p:cNvSpPr>
          <p:nvPr>
            <p:ph sz="half" idx="2"/>
          </p:nvPr>
        </p:nvSpPr>
        <p:spPr>
          <a:xfrm>
            <a:off x="5598965" y="1828800"/>
            <a:ext cx="5613582" cy="4351337"/>
          </a:xfrm>
        </p:spPr>
        <p:txBody>
          <a:bodyPr>
            <a:normAutofit/>
          </a:bodyPr>
          <a:lstStyle/>
          <a:p>
            <a:r>
              <a:rPr lang="en-US" sz="2600" dirty="0"/>
              <a:t>This sentence is wrong because it is redundant. The words " gleeful" and "happy" mean the same thing, so one of them needs to be omitted to make the sentence correct.</a:t>
            </a:r>
          </a:p>
        </p:txBody>
      </p:sp>
    </p:spTree>
    <p:extLst>
      <p:ext uri="{BB962C8B-B14F-4D97-AF65-F5344CB8AC3E}">
        <p14:creationId xmlns:p14="http://schemas.microsoft.com/office/powerpoint/2010/main" val="1253167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DA95D2304E6F4BA2A4A69F5C078EEA" ma:contentTypeVersion="0" ma:contentTypeDescription="Create a new document." ma:contentTypeScope="" ma:versionID="e77527416265245b9d8d27b6ec91f367">
  <xsd:schema xmlns:xsd="http://www.w3.org/2001/XMLSchema" xmlns:xs="http://www.w3.org/2001/XMLSchema" xmlns:p="http://schemas.microsoft.com/office/2006/metadata/properties" targetNamespace="http://schemas.microsoft.com/office/2006/metadata/properties" ma:root="true" ma:fieldsID="e68d5b6c765630d0d18928a470d1bea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BDDDD08-6DC3-45FB-BC1D-A14DD3B18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90856D1-6621-4939-AD16-CCE7FAEE1299}">
  <ds:schemaRef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View_16x9</Template>
  <TotalTime>89</TotalTime>
  <Words>751</Words>
  <Application>Microsoft Office PowerPoint</Application>
  <PresentationFormat>Widescreen</PresentationFormat>
  <Paragraphs>114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Schoolbook</vt:lpstr>
      <vt:lpstr>Wingdings 2</vt:lpstr>
      <vt:lpstr>View</vt:lpstr>
      <vt:lpstr>Run-ons and Redundancy</vt:lpstr>
      <vt:lpstr>Redundancy</vt:lpstr>
      <vt:lpstr>Examples of Redundancy </vt:lpstr>
      <vt:lpstr>Run-on Sentences</vt:lpstr>
      <vt:lpstr>Examples of Run-on sentences</vt:lpstr>
      <vt:lpstr>Practice</vt:lpstr>
      <vt:lpstr>More Practice</vt:lpstr>
      <vt:lpstr>Even MORE Practice</vt:lpstr>
      <vt:lpstr>MORE Than the Even MORE Practice</vt:lpstr>
      <vt:lpstr>Games</vt:lpstr>
      <vt:lpstr>Informational Pages</vt:lpstr>
      <vt:lpstr>Quizzes</vt:lpstr>
      <vt:lpstr>Run-On Sentences on the PSAT</vt:lpstr>
      <vt:lpstr>Run-On Sentences on the PSAT</vt:lpstr>
      <vt:lpstr>Run-on Sentences on the PSAT</vt:lpstr>
      <vt:lpstr>Redundancy on the PSAT</vt:lpstr>
      <vt:lpstr>Redundancy on the PSAT</vt:lpstr>
      <vt:lpstr>Socrative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Riddett, Kyle</dc:creator>
  <cp:lastModifiedBy>Reyes, Gina</cp:lastModifiedBy>
  <cp:revision>83</cp:revision>
  <dcterms:created xsi:type="dcterms:W3CDTF">2015-09-30T12:53:48Z</dcterms:created>
  <dcterms:modified xsi:type="dcterms:W3CDTF">2015-10-12T15:36:49Z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0x01010080DA95D2304E6F4BA2A4A69F5C078EEA</vt:lpwstr>
  </property>
  <property fmtid="{D5CDD505-2E9C-101B-9397-08002B2CF9AE}" pid="3" name="IsMyDocuments">
    <vt:bool>true</vt:bool>
  </property>
</Properties>
</file>