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9" r:id="rId4"/>
    <p:sldId id="260" r:id="rId5"/>
    <p:sldId id="267" r:id="rId6"/>
    <p:sldId id="262" r:id="rId7"/>
    <p:sldId id="263" r:id="rId8"/>
    <p:sldId id="264" r:id="rId9"/>
    <p:sldId id="265" r:id="rId10"/>
    <p:sldId id="266" r:id="rId11"/>
    <p:sldId id="268"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8" autoAdjust="0"/>
    <p:restoredTop sz="94660"/>
  </p:normalViewPr>
  <p:slideViewPr>
    <p:cSldViewPr snapToGrid="0">
      <p:cViewPr varScale="1">
        <p:scale>
          <a:sx n="77" d="100"/>
          <a:sy n="77" d="100"/>
        </p:scale>
        <p:origin x="126"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500B4D-F733-4526-845F-98300BE1C378}"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2843478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00B4D-F733-4526-845F-98300BE1C378}"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172899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00B4D-F733-4526-845F-98300BE1C378}"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948C-1736-4CCD-8746-4D3568CDAEB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62296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00B4D-F733-4526-845F-98300BE1C378}"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2719325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00B4D-F733-4526-845F-98300BE1C378}"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948C-1736-4CCD-8746-4D3568CDAEB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67898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00B4D-F733-4526-845F-98300BE1C378}"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536466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500B4D-F733-4526-845F-98300BE1C378}"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3828762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500B4D-F733-4526-845F-98300BE1C378}"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127121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500B4D-F733-4526-845F-98300BE1C378}"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212588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00B4D-F733-4526-845F-98300BE1C378}"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171679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500B4D-F733-4526-845F-98300BE1C378}"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315866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500B4D-F733-4526-845F-98300BE1C378}" type="datetimeFigureOut">
              <a:rPr lang="en-US" smtClean="0"/>
              <a:t>3/30/2017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363719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500B4D-F733-4526-845F-98300BE1C378}" type="datetimeFigureOut">
              <a:rPr lang="en-US" smtClean="0"/>
              <a:t>3/30/2017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2424975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00B4D-F733-4526-845F-98300BE1C378}" type="datetimeFigureOut">
              <a:rPr lang="en-US" smtClean="0"/>
              <a:t>3/30/2017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194889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500B4D-F733-4526-845F-98300BE1C378}"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4265673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500B4D-F733-4526-845F-98300BE1C378}"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E948C-1736-4CCD-8746-4D3568CDAEBE}" type="slidenum">
              <a:rPr lang="en-US" smtClean="0"/>
              <a:t>‹#›</a:t>
            </a:fld>
            <a:endParaRPr lang="en-US"/>
          </a:p>
        </p:txBody>
      </p:sp>
    </p:spTree>
    <p:extLst>
      <p:ext uri="{BB962C8B-B14F-4D97-AF65-F5344CB8AC3E}">
        <p14:creationId xmlns:p14="http://schemas.microsoft.com/office/powerpoint/2010/main" val="2034241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E500B4D-F733-4526-845F-98300BE1C378}" type="datetimeFigureOut">
              <a:rPr lang="en-US" smtClean="0"/>
              <a:t>3/30/2017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1BE948C-1736-4CCD-8746-4D3568CDAEBE}" type="slidenum">
              <a:rPr lang="en-US" smtClean="0"/>
              <a:t>‹#›</a:t>
            </a:fld>
            <a:endParaRPr lang="en-US"/>
          </a:p>
        </p:txBody>
      </p:sp>
    </p:spTree>
    <p:extLst>
      <p:ext uri="{BB962C8B-B14F-4D97-AF65-F5344CB8AC3E}">
        <p14:creationId xmlns:p14="http://schemas.microsoft.com/office/powerpoint/2010/main" val="2221542036"/>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Cite Appropriately</a:t>
            </a:r>
            <a:endParaRPr lang="en-US" dirty="0"/>
          </a:p>
        </p:txBody>
      </p:sp>
      <p:sp>
        <p:nvSpPr>
          <p:cNvPr id="3" name="Subtitle 2"/>
          <p:cNvSpPr>
            <a:spLocks noGrp="1"/>
          </p:cNvSpPr>
          <p:nvPr>
            <p:ph type="subTitle" idx="1"/>
          </p:nvPr>
        </p:nvSpPr>
        <p:spPr/>
        <p:txBody>
          <a:bodyPr/>
          <a:lstStyle/>
          <a:p>
            <a:r>
              <a:rPr lang="en-US" dirty="0" smtClean="0"/>
              <a:t>This is important stuff for the rest of your life, by the way.</a:t>
            </a:r>
            <a:endParaRPr lang="en-US" dirty="0"/>
          </a:p>
        </p:txBody>
      </p:sp>
    </p:spTree>
    <p:extLst>
      <p:ext uri="{BB962C8B-B14F-4D97-AF65-F5344CB8AC3E}">
        <p14:creationId xmlns:p14="http://schemas.microsoft.com/office/powerpoint/2010/main" val="3682954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my overall goal? 	</a:t>
            </a:r>
            <a:endParaRPr lang="en-US" dirty="0"/>
          </a:p>
        </p:txBody>
      </p:sp>
      <p:sp>
        <p:nvSpPr>
          <p:cNvPr id="3" name="Content Placeholder 2"/>
          <p:cNvSpPr>
            <a:spLocks noGrp="1"/>
          </p:cNvSpPr>
          <p:nvPr>
            <p:ph idx="1"/>
          </p:nvPr>
        </p:nvSpPr>
        <p:spPr/>
        <p:txBody>
          <a:bodyPr/>
          <a:lstStyle/>
          <a:p>
            <a:r>
              <a:rPr lang="en-US" dirty="0" smtClean="0"/>
              <a:t>Your overall goal is to not plagiarize accidentally or purposefully! </a:t>
            </a:r>
          </a:p>
          <a:p>
            <a:r>
              <a:rPr lang="en-US" dirty="0" smtClean="0"/>
              <a:t>A part of reaching that overall goal is writing in a way that is extremely clear about where your ideas end and another person’s ideas begin. Also, you want to very clearly show where that person’s ideas end and yours again begin. Attributive tags/ signal phrases help clarify where another’s ideas begin, and the parenthetical citation shows your reader exactly where that person’s ideas end. </a:t>
            </a:r>
            <a:endParaRPr lang="en-US" dirty="0"/>
          </a:p>
        </p:txBody>
      </p:sp>
    </p:spTree>
    <p:extLst>
      <p:ext uri="{BB962C8B-B14F-4D97-AF65-F5344CB8AC3E}">
        <p14:creationId xmlns:p14="http://schemas.microsoft.com/office/powerpoint/2010/main" val="1352881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My Next Steps?</a:t>
            </a:r>
            <a:endParaRPr lang="en-US" dirty="0"/>
          </a:p>
        </p:txBody>
      </p:sp>
      <p:sp>
        <p:nvSpPr>
          <p:cNvPr id="3" name="Content Placeholder 2"/>
          <p:cNvSpPr>
            <a:spLocks noGrp="1"/>
          </p:cNvSpPr>
          <p:nvPr>
            <p:ph idx="1"/>
          </p:nvPr>
        </p:nvSpPr>
        <p:spPr/>
        <p:txBody>
          <a:bodyPr/>
          <a:lstStyle/>
          <a:p>
            <a:r>
              <a:rPr lang="en-US" dirty="0" smtClean="0"/>
              <a:t>Look at your introduction– did you start with a quote, a stat, a definition, or something else that you got from another source? The go ahead and cite it accordingly! You will need to create a Works Cited Entry as well as a proper internal citation for that source. </a:t>
            </a:r>
          </a:p>
          <a:p>
            <a:r>
              <a:rPr lang="en-US" dirty="0" smtClean="0"/>
              <a:t>Look at your body paragraph– what do you need to do to have proper internal and external citation? Check for attributive tags and add a page or paragraph number after your source. </a:t>
            </a:r>
            <a:endParaRPr lang="en-US" dirty="0"/>
          </a:p>
        </p:txBody>
      </p:sp>
    </p:spTree>
    <p:extLst>
      <p:ext uri="{BB962C8B-B14F-4D97-AF65-F5344CB8AC3E}">
        <p14:creationId xmlns:p14="http://schemas.microsoft.com/office/powerpoint/2010/main" val="3992242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	</a:t>
            </a:r>
            <a:endParaRPr lang="en-US" dirty="0"/>
          </a:p>
        </p:txBody>
      </p:sp>
      <p:sp>
        <p:nvSpPr>
          <p:cNvPr id="3" name="Content Placeholder 2"/>
          <p:cNvSpPr>
            <a:spLocks noGrp="1"/>
          </p:cNvSpPr>
          <p:nvPr>
            <p:ph idx="1"/>
          </p:nvPr>
        </p:nvSpPr>
        <p:spPr/>
        <p:txBody>
          <a:bodyPr>
            <a:normAutofit/>
          </a:bodyPr>
          <a:lstStyle/>
          <a:p>
            <a:r>
              <a:rPr lang="en-US" dirty="0" smtClean="0"/>
              <a:t>Plagiarism is the accidental or purposeful use of another’s words or ideas without proper attribution of those ideas to the source</a:t>
            </a:r>
          </a:p>
          <a:p>
            <a:endParaRPr lang="en-US" dirty="0"/>
          </a:p>
          <a:p>
            <a:endParaRPr lang="en-US" dirty="0" smtClean="0"/>
          </a:p>
        </p:txBody>
      </p:sp>
    </p:spTree>
    <p:extLst>
      <p:ext uri="{BB962C8B-B14F-4D97-AF65-F5344CB8AC3E}">
        <p14:creationId xmlns:p14="http://schemas.microsoft.com/office/powerpoint/2010/main" val="3597676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Plagiarism’s many forms: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r>
              <a:rPr lang="en-US" dirty="0" smtClean="0"/>
              <a:t>Turning in another’s paper as your own</a:t>
            </a:r>
          </a:p>
          <a:p>
            <a:r>
              <a:rPr lang="en-US" dirty="0" smtClean="0"/>
              <a:t>Not using quotation marks for words directly from another text/source (IOW--</a:t>
            </a:r>
            <a:r>
              <a:rPr lang="en-US" altLang="en-US" dirty="0" smtClean="0"/>
              <a:t>failing to put a quotation in quotation marks.)</a:t>
            </a:r>
            <a:endParaRPr lang="en-US" dirty="0" smtClean="0"/>
          </a:p>
          <a:p>
            <a:r>
              <a:rPr lang="en-US" dirty="0" smtClean="0"/>
              <a:t>Not providing internal and external citation for a source used</a:t>
            </a:r>
          </a:p>
          <a:p>
            <a:r>
              <a:rPr lang="en-US" altLang="en-US" dirty="0" smtClean="0"/>
              <a:t>copying words or ideas from someone else without giving credit.</a:t>
            </a:r>
          </a:p>
          <a:p>
            <a:r>
              <a:rPr lang="en-US" altLang="en-US" dirty="0" smtClean="0"/>
              <a:t>giving incorrect information about the source of a quotation.</a:t>
            </a:r>
          </a:p>
          <a:p>
            <a:r>
              <a:rPr lang="en-US" altLang="en-US" dirty="0" smtClean="0"/>
              <a:t>changing words but copying the sentence structure of a source without giving credit (if you paraphrase, you MUST change the sentence structure so that it does not follow the structure of the original source)</a:t>
            </a:r>
          </a:p>
          <a:p>
            <a:r>
              <a:rPr lang="en-US" altLang="en-US" dirty="0" smtClean="0"/>
              <a:t>copying so many words or ideas from a source that it makes up the majority of your work, whether you give credit or not.</a:t>
            </a:r>
          </a:p>
          <a:p>
            <a:endParaRPr lang="en-US" dirty="0"/>
          </a:p>
        </p:txBody>
      </p:sp>
    </p:spTree>
    <p:extLst>
      <p:ext uri="{BB962C8B-B14F-4D97-AF65-F5344CB8AC3E}">
        <p14:creationId xmlns:p14="http://schemas.microsoft.com/office/powerpoint/2010/main" val="4179156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 I need to do to make sure that I don’t plagiarize? </a:t>
            </a:r>
            <a:endParaRPr lang="en-US" dirty="0"/>
          </a:p>
        </p:txBody>
      </p:sp>
      <p:sp>
        <p:nvSpPr>
          <p:cNvPr id="3" name="Content Placeholder 2"/>
          <p:cNvSpPr>
            <a:spLocks noGrp="1"/>
          </p:cNvSpPr>
          <p:nvPr>
            <p:ph idx="1"/>
          </p:nvPr>
        </p:nvSpPr>
        <p:spPr/>
        <p:txBody>
          <a:bodyPr>
            <a:normAutofit/>
          </a:bodyPr>
          <a:lstStyle/>
          <a:p>
            <a:r>
              <a:rPr lang="en-US" dirty="0" smtClean="0"/>
              <a:t>Use attributive tags/ signal phrases to help the reader clearly see where another person’s ideas begin and where  your ideas end. </a:t>
            </a:r>
          </a:p>
          <a:p>
            <a:r>
              <a:rPr lang="en-US" dirty="0" smtClean="0"/>
              <a:t>IF this is the FIRST TIME that you are using a source in your paper, then you should FULLY introduce it-- include the author’s full name and the title somewhere. After you’ve introduced a source, you may then continue on in your paper by only referencing the author’s last name (and page number or paragraph number). </a:t>
            </a:r>
          </a:p>
          <a:p>
            <a:endParaRPr lang="en-US" dirty="0" smtClean="0"/>
          </a:p>
          <a:p>
            <a:pPr marL="0" indent="0">
              <a:buNone/>
            </a:pPr>
            <a:endParaRPr lang="en-US" dirty="0"/>
          </a:p>
        </p:txBody>
      </p:sp>
    </p:spTree>
    <p:extLst>
      <p:ext uri="{BB962C8B-B14F-4D97-AF65-F5344CB8AC3E}">
        <p14:creationId xmlns:p14="http://schemas.microsoft.com/office/powerpoint/2010/main" val="3132045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 this a little bit more…</a:t>
            </a:r>
            <a:endParaRPr lang="en-US" dirty="0"/>
          </a:p>
        </p:txBody>
      </p:sp>
      <p:sp>
        <p:nvSpPr>
          <p:cNvPr id="3" name="Content Placeholder 2"/>
          <p:cNvSpPr>
            <a:spLocks noGrp="1"/>
          </p:cNvSpPr>
          <p:nvPr>
            <p:ph idx="1"/>
          </p:nvPr>
        </p:nvSpPr>
        <p:spPr/>
        <p:txBody>
          <a:bodyPr>
            <a:normAutofit/>
          </a:bodyPr>
          <a:lstStyle/>
          <a:p>
            <a:r>
              <a:rPr lang="en-US" dirty="0" smtClean="0"/>
              <a:t>Ex. Many believe that the Persian cat is the most intelligent, but the most intelligent cat is, in fact, the Scottish Fold. According to Paul Timbers in his article “Uncommon Cats of Canada,” “Unbeknownst to the modern cat world, the Scottish Fold has an amazing ability to count backwards” (4). Surely the ability to count backwards ranks the Scottish Fold above Persians, which, according to Catherine </a:t>
            </a:r>
            <a:r>
              <a:rPr lang="en-US" dirty="0" smtClean="0"/>
              <a:t>Jones in “Cat Intelligences,” </a:t>
            </a:r>
            <a:r>
              <a:rPr lang="en-US" dirty="0" smtClean="0"/>
              <a:t>must have the numbers in front of it before the cat “can actually count backwards” </a:t>
            </a:r>
            <a:r>
              <a:rPr lang="en-US" dirty="0" smtClean="0"/>
              <a:t>(5</a:t>
            </a:r>
            <a:r>
              <a:rPr lang="en-US" dirty="0" smtClean="0"/>
              <a:t>). Although the attempt of Scottish Folds to count backwards is “not always </a:t>
            </a:r>
            <a:r>
              <a:rPr lang="en-US" dirty="0" err="1" smtClean="0"/>
              <a:t>purrfect</a:t>
            </a:r>
            <a:r>
              <a:rPr lang="en-US" dirty="0" smtClean="0"/>
              <a:t>” (Timbers 6), counting backwards without help, albeit imperfectly, shows more intelligence than simply looking at a number and stating what that number is.  Therefore, the Scottish Fold’s intelligence ranks above not only the Persian’s but also all other cats’ intelligences, for all other cats cannot even speak. </a:t>
            </a:r>
          </a:p>
          <a:p>
            <a:endParaRPr lang="en-US" dirty="0"/>
          </a:p>
        </p:txBody>
      </p:sp>
    </p:spTree>
    <p:extLst>
      <p:ext uri="{BB962C8B-B14F-4D97-AF65-F5344CB8AC3E}">
        <p14:creationId xmlns:p14="http://schemas.microsoft.com/office/powerpoint/2010/main" val="2882572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my formatting look like between the INTERNAL and EXTERNAL CITATION?</a:t>
            </a:r>
            <a:endParaRPr lang="en-US" dirty="0"/>
          </a:p>
        </p:txBody>
      </p:sp>
      <p:sp>
        <p:nvSpPr>
          <p:cNvPr id="3" name="Content Placeholder 2"/>
          <p:cNvSpPr>
            <a:spLocks noGrp="1"/>
          </p:cNvSpPr>
          <p:nvPr>
            <p:ph idx="1"/>
          </p:nvPr>
        </p:nvSpPr>
        <p:spPr/>
        <p:txBody>
          <a:bodyPr>
            <a:normAutofit lnSpcReduction="10000"/>
          </a:bodyPr>
          <a:lstStyle/>
          <a:p>
            <a:r>
              <a:rPr lang="en-US" dirty="0" smtClean="0"/>
              <a:t>Every paper that uses an outside source will have two types of citation: internal and external. </a:t>
            </a:r>
          </a:p>
          <a:p>
            <a:endParaRPr lang="en-US" dirty="0"/>
          </a:p>
          <a:p>
            <a:r>
              <a:rPr lang="en-US" dirty="0" smtClean="0"/>
              <a:t>Internal Citation: that which is INSIDE the paper –this includes attributive tags and parenthetical citation at the end of the sentence. Sometimes the internal parenthetical citation will have the author’s last name if it hasn’t already been made clear in the sentence. If there is no author, the internal citation will have the title of the work if it has not been already mentioned in the sentence. You also include any page number(s) in the internal citation. </a:t>
            </a:r>
          </a:p>
          <a:p>
            <a:r>
              <a:rPr lang="en-US" dirty="0" smtClean="0"/>
              <a:t>EX (full name and title has already been mentioned elsewhere in the paper</a:t>
            </a:r>
          </a:p>
          <a:p>
            <a:pPr marL="0" indent="0">
              <a:buNone/>
            </a:pPr>
            <a:r>
              <a:rPr lang="en-US" dirty="0" smtClean="0"/>
              <a:t>– According to Smith, “The number of gumdrops falling from the clouds has increased in the past two years” (13). </a:t>
            </a:r>
            <a:endParaRPr lang="en-US" dirty="0"/>
          </a:p>
        </p:txBody>
      </p:sp>
    </p:spTree>
    <p:extLst>
      <p:ext uri="{BB962C8B-B14F-4D97-AF65-F5344CB8AC3E}">
        <p14:creationId xmlns:p14="http://schemas.microsoft.com/office/powerpoint/2010/main" val="331242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CITATION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anything that is cited internally, you will have a corresponding EXTERNAL CITATION set up in the Works Cited page. The first word of your external citation should MATCH your signal phrase/attributive tag (According to Jones,) OR your parenthetical internal citation (Jones 2). </a:t>
            </a:r>
          </a:p>
          <a:p>
            <a:endParaRPr lang="en-US" dirty="0"/>
          </a:p>
          <a:p>
            <a:r>
              <a:rPr lang="en-US" dirty="0" smtClean="0"/>
              <a:t>AGAIN– MATCH internal attributive tag or parenthetical internal citation to the FIRST WORD(S) of your Works Cited page entry.</a:t>
            </a:r>
          </a:p>
          <a:p>
            <a:endParaRPr lang="en-US" dirty="0"/>
          </a:p>
          <a:p>
            <a:pPr marL="0" indent="0">
              <a:buNone/>
            </a:pPr>
            <a:r>
              <a:rPr lang="en-US" dirty="0" smtClean="0"/>
              <a:t>EX– According to Jones, “There are many different varieties of jelly bean, but the best is the candy apple pucker flavor” (32).</a:t>
            </a:r>
          </a:p>
          <a:p>
            <a:pPr marL="0" indent="0">
              <a:buNone/>
            </a:pPr>
            <a:r>
              <a:rPr lang="en-US" dirty="0" smtClean="0"/>
              <a:t>WORKS CITED ENTRY:</a:t>
            </a:r>
          </a:p>
          <a:p>
            <a:pPr marL="0" indent="0">
              <a:buNone/>
            </a:pPr>
            <a:r>
              <a:rPr lang="en-US" dirty="0" smtClean="0"/>
              <a:t>Jones, Andrew. “The Best Jelly Bean.” </a:t>
            </a:r>
            <a:r>
              <a:rPr lang="en-US" i="1" dirty="0" smtClean="0"/>
              <a:t>Jellybeans Today </a:t>
            </a:r>
            <a:r>
              <a:rPr lang="en-US" dirty="0" smtClean="0"/>
              <a:t>32.4 (2016): 42-56. Web. 	March 23, 2015. </a:t>
            </a:r>
            <a:endParaRPr lang="en-US" dirty="0"/>
          </a:p>
        </p:txBody>
      </p:sp>
    </p:spTree>
    <p:extLst>
      <p:ext uri="{BB962C8B-B14F-4D97-AF65-F5344CB8AC3E}">
        <p14:creationId xmlns:p14="http://schemas.microsoft.com/office/powerpoint/2010/main" val="3909953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Dr. Reyes expect from me for citations? 	</a:t>
            </a:r>
            <a:endParaRPr lang="en-US" dirty="0"/>
          </a:p>
        </p:txBody>
      </p:sp>
      <p:sp>
        <p:nvSpPr>
          <p:cNvPr id="3" name="Content Placeholder 2"/>
          <p:cNvSpPr>
            <a:spLocks noGrp="1"/>
          </p:cNvSpPr>
          <p:nvPr>
            <p:ph idx="1"/>
          </p:nvPr>
        </p:nvSpPr>
        <p:spPr/>
        <p:txBody>
          <a:bodyPr>
            <a:normAutofit/>
          </a:bodyPr>
          <a:lstStyle/>
          <a:p>
            <a:r>
              <a:rPr lang="en-US" dirty="0" smtClean="0"/>
              <a:t>IN MLA, an internal citation with a page number is not always applicable (when you have web sources with no pages numbered); HOWEVER, you are novice writers, and consistency is extremely important as you are learning what many a college student has cried painful tears over in student/ teacher conferences. That said, you will ALWAYS include an internal citation with a page or paragraph number for THIS paper. WHY? Because it is easier to move from citing with a page or paragraph number to more complicated processes as you figure out what needs a page or what does not. Our goal is CONSISTENCY and learning to include both internal and external citations for all outside sources. Nobody will ever accuse you of plagiarizing because you’ve numbered your paragraphs, but you MAY be accused of plagiarizing if you have no internal citation. </a:t>
            </a:r>
          </a:p>
        </p:txBody>
      </p:sp>
    </p:spTree>
    <p:extLst>
      <p:ext uri="{BB962C8B-B14F-4D97-AF65-F5344CB8AC3E}">
        <p14:creationId xmlns:p14="http://schemas.microsoft.com/office/powerpoint/2010/main" val="722075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Ok, so how does this make my life more complicated in terms of this paper?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Therefore, for the paper, you will PRINT OFF all sources that you use and NUMBER pages that don’t already have numbers. (Your research will be turned in with your final draft with all sections highlighted that you use in your paper- if you have a super long article, then you need only print off the portion that you use). If your source is very short, you may number paragraphs. </a:t>
            </a:r>
          </a:p>
          <a:p>
            <a:r>
              <a:rPr lang="en-US" dirty="0" smtClean="0"/>
              <a:t>Your internal citation for a page number is just the page– (32) or (Jones 32). </a:t>
            </a:r>
          </a:p>
          <a:p>
            <a:r>
              <a:rPr lang="en-US" dirty="0" smtClean="0"/>
              <a:t>Your internal citation for multiple pages is as follows: citing pages 32-39, drop the extra number-- (32-9) citing pages 41-52, you don’t have a repeated number to drop-- (41-52) if your author isn’t clarified-- (Jones 32-9) (Jones 49-51) here’s another example-- (Jones 141-3) (141-3) </a:t>
            </a:r>
          </a:p>
          <a:p>
            <a:r>
              <a:rPr lang="en-US" dirty="0" smtClean="0"/>
              <a:t>Your internal citation for a paragraph number is (par. 3) or (Jones par. 3). </a:t>
            </a:r>
          </a:p>
          <a:p>
            <a:r>
              <a:rPr lang="en-US" dirty="0" smtClean="0"/>
              <a:t>For more than one paragraph– (Jones pars. 2-3) or (pars. 2-3). Some sources already number paragraphs– if this is the case, then continue with the paragraph format for internal citation. </a:t>
            </a:r>
          </a:p>
          <a:p>
            <a:endParaRPr lang="en-US" dirty="0"/>
          </a:p>
        </p:txBody>
      </p:sp>
    </p:spTree>
    <p:extLst>
      <p:ext uri="{BB962C8B-B14F-4D97-AF65-F5344CB8AC3E}">
        <p14:creationId xmlns:p14="http://schemas.microsoft.com/office/powerpoint/2010/main" val="3827060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1559</TotalTime>
  <Words>1323</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How to Cite Appropriately</vt:lpstr>
      <vt:lpstr>Plagiarism </vt:lpstr>
      <vt:lpstr>Plagiarism’s many forms:</vt:lpstr>
      <vt:lpstr>What do I need to do to make sure that I don’t plagiarize? </vt:lpstr>
      <vt:lpstr>Let’s talk about this a little bit more…</vt:lpstr>
      <vt:lpstr>What should my formatting look like between the INTERNAL and EXTERNAL CITATION?</vt:lpstr>
      <vt:lpstr>EXTERNAL CITATION </vt:lpstr>
      <vt:lpstr>What does Dr. Reyes expect from me for citations?  </vt:lpstr>
      <vt:lpstr>Ok, so how does this make my life more complicated in terms of this paper? </vt:lpstr>
      <vt:lpstr>So WHAT is my overall goal?  </vt:lpstr>
      <vt:lpstr>What Are My 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Cite Appropriately</dc:title>
  <dc:creator>Reyes, Gina</dc:creator>
  <cp:lastModifiedBy>Reyes, Gina</cp:lastModifiedBy>
  <cp:revision>18</cp:revision>
  <cp:lastPrinted>2016-03-24T15:15:10Z</cp:lastPrinted>
  <dcterms:created xsi:type="dcterms:W3CDTF">2016-03-23T16:30:39Z</dcterms:created>
  <dcterms:modified xsi:type="dcterms:W3CDTF">2017-03-30T15:08:21Z</dcterms:modified>
</cp:coreProperties>
</file>