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nnie Use Your Telescope" charset="0"/>
      <p:regular r:id="rId12"/>
    </p:embeddedFont>
    <p:embeddedFont>
      <p:font typeface="PT Sans Narrow" charset="0"/>
      <p:regular r:id="rId13"/>
      <p:bold r:id="rId14"/>
    </p:embeddedFont>
    <p:embeddedFont>
      <p:font typeface="Open Sans" charset="0"/>
      <p:regular r:id="rId15"/>
      <p:bold r:id="rId16"/>
      <p:italic r:id="rId17"/>
      <p:boldItalic r:id="rId18"/>
    </p:embeddedFont>
    <p:embeddedFont>
      <p:font typeface="Coming Soon"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Piazza" initials="" lastIdx="1" clrIdx="0"/>
  <p:cmAuthor id="1" name="Avery Guilford"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228"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4-25T13:33:22.574" idx="1">
    <p:pos x="6000" y="0"/>
    <p:text>Jeopardy game:
http://www.superteachertools.us/jeopardyx/jeopardy-review-game.php?gamefile=2435591#.WuCDPyQpChC</p:text>
  </p:cm>
  <p:cm authorId="1" dt="2018-04-27T13:44:01.688" idx="1">
    <p:pos x="6000" y="100"/>
    <p:text>Avery</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27T13:44:08.070" idx="2">
    <p:pos x="6000" y="0"/>
    <p:text>Avery</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8-04-27T13:44:15.953" idx="3">
    <p:pos x="6000" y="0"/>
    <p:text>Grace</p:text>
  </p:cm>
  <p:cm authorId="1" dt="2018-04-27T12:46:17.837" idx="4">
    <p:pos x="6000" y="100"/>
    <p:text>I relate to this slide....</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8-04-27T13:44:23.075" idx="5">
    <p:pos x="6000" y="0"/>
    <p:text>Carey</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8-04-27T13:44:29.431" idx="6">
    <p:pos x="6000" y="0"/>
    <p:text>Brooke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8-04-27T13:44:40.589" idx="7">
    <p:pos x="6000" y="0"/>
    <p:text>Olivia</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8-04-27T13:44:47.357" idx="8">
    <p:pos x="6000" y="0"/>
    <p:text>Olivia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omments" Target="../comments/commen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superteachertools.us/jeopardyx/jeopardy-review-game.php?gamefile=2431316" TargetMode="External"/><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www.quia.com/quiz/3051576.html" TargetMode="External"/><Relationship Id="rId5" Type="http://schemas.openxmlformats.org/officeDocument/2006/relationships/hyperlink" Target="https://www.sporcle.com/games/slipkid" TargetMode="External"/><Relationship Id="rId4" Type="http://schemas.openxmlformats.org/officeDocument/2006/relationships/hyperlink" Target="https://www.proprofs.com/quiz-school/story.php?title=pronoun-antecedent-agreement_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ethune.yorku.ca/writing/pronoun/" TargetMode="External"/><Relationship Id="rId7" Type="http://schemas.openxmlformats.org/officeDocument/2006/relationships/hyperlink" Target="http://blog.writeathome.com/index.php/2013/03/4-pronoun-mistakes-to-avoid/"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www.thoughtco.com/common-redundancies-in-english-1692776" TargetMode="External"/><Relationship Id="rId5" Type="http://schemas.openxmlformats.org/officeDocument/2006/relationships/hyperlink" Target="http://grammarist.com/redundancies/?scrlybrkr=f9e55d03" TargetMode="External"/><Relationship Id="rId4" Type="http://schemas.openxmlformats.org/officeDocument/2006/relationships/hyperlink" Target="http://www.shawnee.edu/offices/writing-center/errors/pronoun-error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512700" y="1673464"/>
            <a:ext cx="8118600" cy="1230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dk2"/>
                </a:solidFill>
                <a:latin typeface="Annie Use Your Telescope"/>
                <a:ea typeface="Annie Use Your Telescope"/>
                <a:cs typeface="Annie Use Your Telescope"/>
                <a:sym typeface="Annie Use Your Telescope"/>
              </a:rPr>
              <a:t>Pronouns/Antecedent Issues and Redundancy</a:t>
            </a:r>
            <a:endParaRPr>
              <a:solidFill>
                <a:schemeClr val="dk2"/>
              </a:solidFill>
              <a:latin typeface="Annie Use Your Telescope"/>
              <a:ea typeface="Annie Use Your Telescope"/>
              <a:cs typeface="Annie Use Your Telescope"/>
              <a:sym typeface="Annie Use Your Telescope"/>
            </a:endParaRPr>
          </a:p>
        </p:txBody>
      </p:sp>
      <p:sp>
        <p:nvSpPr>
          <p:cNvPr id="67" name="Shape 67"/>
          <p:cNvSpPr txBox="1">
            <a:spLocks noGrp="1"/>
          </p:cNvSpPr>
          <p:nvPr>
            <p:ph type="subTitle" idx="1"/>
          </p:nvPr>
        </p:nvSpPr>
        <p:spPr>
          <a:xfrm>
            <a:off x="2162275" y="2904075"/>
            <a:ext cx="4734000" cy="896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latin typeface="Annie Use Your Telescope"/>
                <a:ea typeface="Annie Use Your Telescope"/>
                <a:cs typeface="Annie Use Your Telescope"/>
                <a:sym typeface="Annie Use Your Telescope"/>
              </a:rPr>
              <a:t>Grace, Olivia, Carey, Brooke, and Avery </a:t>
            </a:r>
            <a:endParaRPr>
              <a:solidFill>
                <a:srgbClr val="000000"/>
              </a:solidFill>
              <a:latin typeface="Annie Use Your Telescope"/>
              <a:ea typeface="Annie Use Your Telescope"/>
              <a:cs typeface="Annie Use Your Telescope"/>
              <a:sym typeface="Annie Use Your Telescop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1"/>
        <p:cNvGrpSpPr/>
        <p:nvPr/>
      </p:nvGrpSpPr>
      <p:grpSpPr>
        <a:xfrm>
          <a:off x="0" y="0"/>
          <a:ext cx="0" cy="0"/>
          <a:chOff x="0" y="0"/>
          <a:chExt cx="0" cy="0"/>
        </a:xfrm>
      </p:grpSpPr>
      <p:sp>
        <p:nvSpPr>
          <p:cNvPr id="72" name="Shape 72"/>
          <p:cNvSpPr txBox="1"/>
          <p:nvPr/>
        </p:nvSpPr>
        <p:spPr>
          <a:xfrm>
            <a:off x="114850" y="142050"/>
            <a:ext cx="8875800" cy="4845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txBox="1"/>
          <p:nvPr/>
        </p:nvSpPr>
        <p:spPr>
          <a:xfrm>
            <a:off x="805022" y="431897"/>
            <a:ext cx="7315200" cy="853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500">
                <a:solidFill>
                  <a:schemeClr val="lt1"/>
                </a:solidFill>
                <a:latin typeface="Annie Use Your Telescope"/>
                <a:ea typeface="Annie Use Your Telescope"/>
                <a:cs typeface="Annie Use Your Telescope"/>
                <a:sym typeface="Annie Use Your Telescope"/>
              </a:rPr>
              <a:t>The Problem is...</a:t>
            </a:r>
            <a:endParaRPr sz="4500">
              <a:solidFill>
                <a:schemeClr val="lt1"/>
              </a:solidFill>
              <a:latin typeface="Annie Use Your Telescope"/>
              <a:ea typeface="Annie Use Your Telescope"/>
              <a:cs typeface="Annie Use Your Telescope"/>
              <a:sym typeface="Annie Use Your Telescope"/>
            </a:endParaRPr>
          </a:p>
        </p:txBody>
      </p:sp>
      <p:sp>
        <p:nvSpPr>
          <p:cNvPr id="74" name="Shape 74"/>
          <p:cNvSpPr txBox="1"/>
          <p:nvPr/>
        </p:nvSpPr>
        <p:spPr>
          <a:xfrm>
            <a:off x="914400" y="1405326"/>
            <a:ext cx="7315200" cy="33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a:solidFill>
                  <a:schemeClr val="lt1"/>
                </a:solidFill>
                <a:latin typeface="Coming Soon"/>
                <a:ea typeface="Coming Soon"/>
                <a:cs typeface="Coming Soon"/>
                <a:sym typeface="Coming Soon"/>
              </a:rPr>
              <a:t>Antecedent and pronoun:</a:t>
            </a:r>
            <a:r>
              <a:rPr lang="en" sz="2000">
                <a:solidFill>
                  <a:schemeClr val="lt1"/>
                </a:solidFill>
                <a:latin typeface="Coming Soon"/>
                <a:ea typeface="Coming Soon"/>
                <a:cs typeface="Coming Soon"/>
                <a:sym typeface="Coming Soon"/>
              </a:rPr>
              <a:t>  </a:t>
            </a:r>
            <a:endParaRPr sz="2000">
              <a:solidFill>
                <a:schemeClr val="lt1"/>
              </a:solidFill>
              <a:latin typeface="Coming Soon"/>
              <a:ea typeface="Coming Soon"/>
              <a:cs typeface="Coming Soon"/>
              <a:sym typeface="Coming Soon"/>
            </a:endParaRPr>
          </a:p>
          <a:p>
            <a:pPr marL="0" lvl="0" indent="0" algn="ctr" rtl="0">
              <a:spcBef>
                <a:spcPts val="0"/>
              </a:spcBef>
              <a:spcAft>
                <a:spcPts val="0"/>
              </a:spcAft>
              <a:buNone/>
            </a:pPr>
            <a:endParaRPr sz="2000">
              <a:solidFill>
                <a:schemeClr val="lt1"/>
              </a:solidFill>
              <a:latin typeface="Coming Soon"/>
              <a:ea typeface="Coming Soon"/>
              <a:cs typeface="Coming Soon"/>
              <a:sym typeface="Coming Soon"/>
            </a:endParaRPr>
          </a:p>
          <a:p>
            <a:pPr marL="0" lvl="0" indent="0" algn="ctr" rtl="0">
              <a:spcBef>
                <a:spcPts val="0"/>
              </a:spcBef>
              <a:spcAft>
                <a:spcPts val="0"/>
              </a:spcAft>
              <a:buNone/>
            </a:pPr>
            <a:r>
              <a:rPr lang="en" sz="2000">
                <a:solidFill>
                  <a:schemeClr val="lt1"/>
                </a:solidFill>
                <a:latin typeface="Coming Soon"/>
                <a:ea typeface="Coming Soon"/>
                <a:cs typeface="Coming Soon"/>
                <a:sym typeface="Coming Soon"/>
              </a:rPr>
              <a:t>A common problem for writers is being unsure about a pronoun’s antecedent. Some errors writers make are unclear pronoun references, the anonymous “they”, the“mysterious it”, and differing pronoun numbers.</a:t>
            </a:r>
            <a:endParaRPr sz="2000">
              <a:solidFill>
                <a:schemeClr val="lt1"/>
              </a:solidFill>
              <a:latin typeface="Coming Soon"/>
              <a:ea typeface="Coming Soon"/>
              <a:cs typeface="Coming Soon"/>
              <a:sym typeface="Coming Soon"/>
            </a:endParaRPr>
          </a:p>
          <a:p>
            <a:pPr marL="0" lvl="0" indent="0" algn="ctr">
              <a:spcBef>
                <a:spcPts val="0"/>
              </a:spcBef>
              <a:spcAft>
                <a:spcPts val="0"/>
              </a:spcAft>
              <a:buNone/>
            </a:pPr>
            <a:endParaRPr sz="2000">
              <a:solidFill>
                <a:schemeClr val="lt1"/>
              </a:solidFill>
              <a:latin typeface="Coming Soon"/>
              <a:ea typeface="Coming Soon"/>
              <a:cs typeface="Coming Soon"/>
              <a:sym typeface="Coming Soo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707400"/>
          </a:xfrm>
          <a:prstGeom prst="rect">
            <a:avLst/>
          </a:prstGeom>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chemeClr val="dk2"/>
                </a:solidFill>
                <a:latin typeface="Annie Use Your Telescope"/>
                <a:ea typeface="Annie Use Your Telescope"/>
                <a:cs typeface="Annie Use Your Telescope"/>
                <a:sym typeface="Annie Use Your Telescope"/>
              </a:rPr>
              <a:t>The Error (Pronoun and Antecedent)</a:t>
            </a:r>
            <a:endParaRPr sz="4000">
              <a:solidFill>
                <a:schemeClr val="dk2"/>
              </a:solidFill>
              <a:latin typeface="Annie Use Your Telescope"/>
              <a:ea typeface="Annie Use Your Telescope"/>
              <a:cs typeface="Annie Use Your Telescope"/>
              <a:sym typeface="Annie Use Your Telescope"/>
            </a:endParaRPr>
          </a:p>
        </p:txBody>
      </p:sp>
      <p:sp>
        <p:nvSpPr>
          <p:cNvPr id="80" name="Shape 80"/>
          <p:cNvSpPr txBox="1">
            <a:spLocks noGrp="1"/>
          </p:cNvSpPr>
          <p:nvPr>
            <p:ph type="body" idx="1"/>
          </p:nvPr>
        </p:nvSpPr>
        <p:spPr>
          <a:xfrm>
            <a:off x="311700" y="1266325"/>
            <a:ext cx="8520600" cy="3302700"/>
          </a:xfrm>
          <a:prstGeom prst="rect">
            <a:avLst/>
          </a:prstGeom>
          <a:ln>
            <a:noFill/>
          </a:ln>
        </p:spPr>
        <p:txBody>
          <a:bodyPr spcFirstLastPara="1" wrap="square" lIns="91425" tIns="91425" rIns="91425" bIns="91425" anchor="t" anchorCtr="0">
            <a:noAutofit/>
          </a:bodyPr>
          <a:lstStyle/>
          <a:p>
            <a:pPr marL="0" lvl="0" indent="0">
              <a:spcBef>
                <a:spcPts val="0"/>
              </a:spcBef>
              <a:spcAft>
                <a:spcPts val="0"/>
              </a:spcAft>
              <a:buNone/>
            </a:pPr>
            <a:r>
              <a:rPr lang="en" sz="3000">
                <a:latin typeface="Annie Use Your Telescope"/>
                <a:ea typeface="Annie Use Your Telescope"/>
                <a:cs typeface="Annie Use Your Telescope"/>
                <a:sym typeface="Annie Use Your Telescope"/>
              </a:rPr>
              <a:t>~unclear pronoun reference</a:t>
            </a:r>
            <a:endParaRPr sz="3000">
              <a:latin typeface="Annie Use Your Telescope"/>
              <a:ea typeface="Annie Use Your Telescope"/>
              <a:cs typeface="Annie Use Your Telescope"/>
              <a:sym typeface="Annie Use Your Telescope"/>
            </a:endParaRPr>
          </a:p>
          <a:p>
            <a:pPr marL="0" lvl="0" indent="0">
              <a:spcBef>
                <a:spcPts val="1600"/>
              </a:spcBef>
              <a:spcAft>
                <a:spcPts val="0"/>
              </a:spcAft>
              <a:buNone/>
            </a:pPr>
            <a:r>
              <a:rPr lang="en" sz="3000">
                <a:latin typeface="Annie Use Your Telescope"/>
                <a:ea typeface="Annie Use Your Telescope"/>
                <a:cs typeface="Annie Use Your Telescope"/>
                <a:sym typeface="Annie Use Your Telescope"/>
              </a:rPr>
              <a:t>~different pronoun numbers</a:t>
            </a:r>
            <a:endParaRPr sz="3000">
              <a:latin typeface="Annie Use Your Telescope"/>
              <a:ea typeface="Annie Use Your Telescope"/>
              <a:cs typeface="Annie Use Your Telescope"/>
              <a:sym typeface="Annie Use Your Telescope"/>
            </a:endParaRPr>
          </a:p>
          <a:p>
            <a:pPr marL="0" lvl="0" indent="0">
              <a:spcBef>
                <a:spcPts val="1600"/>
              </a:spcBef>
              <a:spcAft>
                <a:spcPts val="0"/>
              </a:spcAft>
              <a:buNone/>
            </a:pPr>
            <a:r>
              <a:rPr lang="en" sz="3000">
                <a:latin typeface="Annie Use Your Telescope"/>
                <a:ea typeface="Annie Use Your Telescope"/>
                <a:cs typeface="Annie Use Your Telescope"/>
                <a:sym typeface="Annie Use Your Telescope"/>
              </a:rPr>
              <a:t>~the anonymous “they”</a:t>
            </a:r>
            <a:endParaRPr sz="3000">
              <a:latin typeface="Annie Use Your Telescope"/>
              <a:ea typeface="Annie Use Your Telescope"/>
              <a:cs typeface="Annie Use Your Telescope"/>
              <a:sym typeface="Annie Use Your Telescope"/>
            </a:endParaRPr>
          </a:p>
          <a:p>
            <a:pPr marL="0" lvl="0" indent="0">
              <a:spcBef>
                <a:spcPts val="1600"/>
              </a:spcBef>
              <a:spcAft>
                <a:spcPts val="1600"/>
              </a:spcAft>
              <a:buNone/>
            </a:pPr>
            <a:r>
              <a:rPr lang="en" sz="3000">
                <a:latin typeface="Annie Use Your Telescope"/>
                <a:ea typeface="Annie Use Your Telescope"/>
                <a:cs typeface="Annie Use Your Telescope"/>
                <a:sym typeface="Annie Use Your Telescope"/>
              </a:rPr>
              <a:t>~mysterious “it”</a:t>
            </a:r>
            <a:endParaRPr sz="3000">
              <a:latin typeface="Annie Use Your Telescope"/>
              <a:ea typeface="Annie Use Your Telescope"/>
              <a:cs typeface="Annie Use Your Telescope"/>
              <a:sym typeface="Annie Use Your Telescope"/>
            </a:endParaRPr>
          </a:p>
        </p:txBody>
      </p:sp>
      <p:pic>
        <p:nvPicPr>
          <p:cNvPr id="81" name="Shape 81"/>
          <p:cNvPicPr preferRelativeResize="0"/>
          <p:nvPr/>
        </p:nvPicPr>
        <p:blipFill>
          <a:blip r:embed="rId3">
            <a:alphaModFix/>
          </a:blip>
          <a:stretch>
            <a:fillRect/>
          </a:stretch>
        </p:blipFill>
        <p:spPr>
          <a:xfrm>
            <a:off x="5208548" y="1382200"/>
            <a:ext cx="2928100" cy="30709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
        <p:cNvGrpSpPr/>
        <p:nvPr/>
      </p:nvGrpSpPr>
      <p:grpSpPr>
        <a:xfrm>
          <a:off x="0" y="0"/>
          <a:ext cx="0" cy="0"/>
          <a:chOff x="0" y="0"/>
          <a:chExt cx="0" cy="0"/>
        </a:xfrm>
      </p:grpSpPr>
      <p:sp>
        <p:nvSpPr>
          <p:cNvPr id="86" name="Shape 86"/>
          <p:cNvSpPr txBox="1"/>
          <p:nvPr/>
        </p:nvSpPr>
        <p:spPr>
          <a:xfrm>
            <a:off x="4720750" y="98450"/>
            <a:ext cx="4335600" cy="49164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Shape 87"/>
          <p:cNvSpPr txBox="1">
            <a:spLocks noGrp="1"/>
          </p:cNvSpPr>
          <p:nvPr>
            <p:ph type="title"/>
          </p:nvPr>
        </p:nvSpPr>
        <p:spPr>
          <a:xfrm>
            <a:off x="250200" y="328695"/>
            <a:ext cx="4045200" cy="12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dk2"/>
                </a:solidFill>
                <a:latin typeface="Annie Use Your Telescope"/>
                <a:ea typeface="Annie Use Your Telescope"/>
                <a:cs typeface="Annie Use Your Telescope"/>
                <a:sym typeface="Annie Use Your Telescope"/>
              </a:rPr>
              <a:t>Examples</a:t>
            </a:r>
            <a:endParaRPr>
              <a:solidFill>
                <a:schemeClr val="dk2"/>
              </a:solidFill>
              <a:latin typeface="Annie Use Your Telescope"/>
              <a:ea typeface="Annie Use Your Telescope"/>
              <a:cs typeface="Annie Use Your Telescope"/>
              <a:sym typeface="Annie Use Your Telescope"/>
            </a:endParaRPr>
          </a:p>
          <a:p>
            <a:pPr marL="0" lvl="0" indent="0">
              <a:spcBef>
                <a:spcPts val="0"/>
              </a:spcBef>
              <a:spcAft>
                <a:spcPts val="0"/>
              </a:spcAft>
              <a:buNone/>
            </a:pPr>
            <a:r>
              <a:rPr lang="en">
                <a:solidFill>
                  <a:schemeClr val="dk2"/>
                </a:solidFill>
                <a:latin typeface="Annie Use Your Telescope"/>
                <a:ea typeface="Annie Use Your Telescope"/>
                <a:cs typeface="Annie Use Your Telescope"/>
                <a:sym typeface="Annie Use Your Telescope"/>
              </a:rPr>
              <a:t>(Pronouns)</a:t>
            </a:r>
            <a:endParaRPr>
              <a:solidFill>
                <a:schemeClr val="dk2"/>
              </a:solidFill>
              <a:latin typeface="Annie Use Your Telescope"/>
              <a:ea typeface="Annie Use Your Telescope"/>
              <a:cs typeface="Annie Use Your Telescope"/>
              <a:sym typeface="Annie Use Your Telescope"/>
            </a:endParaRPr>
          </a:p>
        </p:txBody>
      </p:sp>
      <p:sp>
        <p:nvSpPr>
          <p:cNvPr id="88" name="Shape 88"/>
          <p:cNvSpPr txBox="1">
            <a:spLocks noGrp="1"/>
          </p:cNvSpPr>
          <p:nvPr>
            <p:ph type="body" idx="2"/>
          </p:nvPr>
        </p:nvSpPr>
        <p:spPr>
          <a:xfrm>
            <a:off x="4720750" y="815321"/>
            <a:ext cx="4335600" cy="4710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1500">
                <a:latin typeface="Coming Soon"/>
                <a:ea typeface="Coming Soon"/>
                <a:cs typeface="Coming Soon"/>
                <a:sym typeface="Coming Soon"/>
              </a:rPr>
              <a:t>~Wrong: Both Santa and Stuart loved </a:t>
            </a:r>
            <a:r>
              <a:rPr lang="en" sz="1500" u="sng">
                <a:latin typeface="Coming Soon"/>
                <a:ea typeface="Coming Soon"/>
                <a:cs typeface="Coming Soon"/>
                <a:sym typeface="Coming Soon"/>
              </a:rPr>
              <a:t>his</a:t>
            </a:r>
            <a:r>
              <a:rPr lang="en" sz="1500">
                <a:latin typeface="Coming Soon"/>
                <a:ea typeface="Coming Soon"/>
                <a:cs typeface="Coming Soon"/>
                <a:sym typeface="Coming Soon"/>
              </a:rPr>
              <a:t> gift. </a:t>
            </a:r>
            <a:endParaRPr sz="1500">
              <a:latin typeface="Coming Soon"/>
              <a:ea typeface="Coming Soon"/>
              <a:cs typeface="Coming Soon"/>
              <a:sym typeface="Coming Soon"/>
            </a:endParaRPr>
          </a:p>
          <a:p>
            <a:pPr marL="0" lvl="0" indent="0">
              <a:spcBef>
                <a:spcPts val="1600"/>
              </a:spcBef>
              <a:spcAft>
                <a:spcPts val="0"/>
              </a:spcAft>
              <a:buNone/>
            </a:pPr>
            <a:r>
              <a:rPr lang="en" sz="1500">
                <a:latin typeface="Coming Soon"/>
                <a:ea typeface="Coming Soon"/>
                <a:cs typeface="Coming Soon"/>
                <a:sym typeface="Coming Soon"/>
              </a:rPr>
              <a:t>Correct: Both Santa and Stuart loved Stuart’s gift.</a:t>
            </a:r>
            <a:endParaRPr sz="1500">
              <a:latin typeface="Coming Soon"/>
              <a:ea typeface="Coming Soon"/>
              <a:cs typeface="Coming Soon"/>
              <a:sym typeface="Coming Soon"/>
            </a:endParaRPr>
          </a:p>
          <a:p>
            <a:pPr marL="0" lvl="0" indent="0">
              <a:spcBef>
                <a:spcPts val="1600"/>
              </a:spcBef>
              <a:spcAft>
                <a:spcPts val="0"/>
              </a:spcAft>
              <a:buNone/>
            </a:pPr>
            <a:r>
              <a:rPr lang="en" sz="1500">
                <a:latin typeface="Coming Soon"/>
                <a:ea typeface="Coming Soon"/>
                <a:cs typeface="Coming Soon"/>
                <a:sym typeface="Coming Soon"/>
              </a:rPr>
              <a:t>~Wrong: The bears hate </a:t>
            </a:r>
            <a:r>
              <a:rPr lang="en" sz="1500" u="sng">
                <a:latin typeface="Coming Soon"/>
                <a:ea typeface="Coming Soon"/>
                <a:cs typeface="Coming Soon"/>
                <a:sym typeface="Coming Soon"/>
              </a:rPr>
              <a:t>his or her</a:t>
            </a:r>
            <a:r>
              <a:rPr lang="en" sz="1500">
                <a:latin typeface="Coming Soon"/>
                <a:ea typeface="Coming Soon"/>
                <a:cs typeface="Coming Soon"/>
                <a:sym typeface="Coming Soon"/>
              </a:rPr>
              <a:t> own laziness.</a:t>
            </a:r>
            <a:endParaRPr sz="1500">
              <a:latin typeface="Coming Soon"/>
              <a:ea typeface="Coming Soon"/>
              <a:cs typeface="Coming Soon"/>
              <a:sym typeface="Coming Soon"/>
            </a:endParaRPr>
          </a:p>
          <a:p>
            <a:pPr marL="0" lvl="0" indent="0">
              <a:spcBef>
                <a:spcPts val="1600"/>
              </a:spcBef>
              <a:spcAft>
                <a:spcPts val="0"/>
              </a:spcAft>
              <a:buNone/>
            </a:pPr>
            <a:r>
              <a:rPr lang="en" sz="1500">
                <a:latin typeface="Coming Soon"/>
                <a:ea typeface="Coming Soon"/>
                <a:cs typeface="Coming Soon"/>
                <a:sym typeface="Coming Soon"/>
              </a:rPr>
              <a:t>Correct: The bears hate their own laziness. </a:t>
            </a:r>
            <a:endParaRPr sz="1500">
              <a:latin typeface="Coming Soon"/>
              <a:ea typeface="Coming Soon"/>
              <a:cs typeface="Coming Soon"/>
              <a:sym typeface="Coming Soon"/>
            </a:endParaRPr>
          </a:p>
          <a:p>
            <a:pPr marL="0" lvl="0" indent="0">
              <a:spcBef>
                <a:spcPts val="1600"/>
              </a:spcBef>
              <a:spcAft>
                <a:spcPts val="0"/>
              </a:spcAft>
              <a:buNone/>
            </a:pPr>
            <a:r>
              <a:rPr lang="en" sz="1500">
                <a:latin typeface="Coming Soon"/>
                <a:ea typeface="Coming Soon"/>
                <a:cs typeface="Coming Soon"/>
                <a:sym typeface="Coming Soon"/>
              </a:rPr>
              <a:t>~Wrong: </a:t>
            </a:r>
            <a:r>
              <a:rPr lang="en" sz="1500" u="sng">
                <a:latin typeface="Coming Soon"/>
                <a:ea typeface="Coming Soon"/>
                <a:cs typeface="Coming Soon"/>
                <a:sym typeface="Coming Soon"/>
              </a:rPr>
              <a:t>They</a:t>
            </a:r>
            <a:r>
              <a:rPr lang="en" sz="1500">
                <a:latin typeface="Coming Soon"/>
                <a:ea typeface="Coming Soon"/>
                <a:cs typeface="Coming Soon"/>
                <a:sym typeface="Coming Soon"/>
              </a:rPr>
              <a:t> should definitely not date.</a:t>
            </a:r>
            <a:endParaRPr sz="1500">
              <a:latin typeface="Coming Soon"/>
              <a:ea typeface="Coming Soon"/>
              <a:cs typeface="Coming Soon"/>
              <a:sym typeface="Coming Soon"/>
            </a:endParaRPr>
          </a:p>
          <a:p>
            <a:pPr marL="0" lvl="0" indent="0">
              <a:spcBef>
                <a:spcPts val="1600"/>
              </a:spcBef>
              <a:spcAft>
                <a:spcPts val="0"/>
              </a:spcAft>
              <a:buNone/>
            </a:pPr>
            <a:r>
              <a:rPr lang="en" sz="1500">
                <a:latin typeface="Coming Soon"/>
                <a:ea typeface="Coming Soon"/>
                <a:cs typeface="Coming Soon"/>
                <a:sym typeface="Coming Soon"/>
              </a:rPr>
              <a:t>Correct: The swimmer and Jill should definitely not date.</a:t>
            </a:r>
            <a:endParaRPr sz="1500">
              <a:latin typeface="Coming Soon"/>
              <a:ea typeface="Coming Soon"/>
              <a:cs typeface="Coming Soon"/>
              <a:sym typeface="Coming Soon"/>
            </a:endParaRPr>
          </a:p>
          <a:p>
            <a:pPr marL="0" lvl="0" indent="0">
              <a:spcBef>
                <a:spcPts val="1600"/>
              </a:spcBef>
              <a:spcAft>
                <a:spcPts val="0"/>
              </a:spcAft>
              <a:buNone/>
            </a:pPr>
            <a:r>
              <a:rPr lang="en" sz="1500">
                <a:latin typeface="Coming Soon"/>
                <a:ea typeface="Coming Soon"/>
                <a:cs typeface="Coming Soon"/>
                <a:sym typeface="Coming Soon"/>
              </a:rPr>
              <a:t>~Wrong: When Alma and Penelope went to see </a:t>
            </a:r>
            <a:r>
              <a:rPr lang="en" sz="1500" i="1">
                <a:latin typeface="Coming Soon"/>
                <a:ea typeface="Coming Soon"/>
                <a:cs typeface="Coming Soon"/>
                <a:sym typeface="Coming Soon"/>
              </a:rPr>
              <a:t>Star Wars</a:t>
            </a:r>
            <a:r>
              <a:rPr lang="en" sz="1500">
                <a:latin typeface="Coming Soon"/>
                <a:ea typeface="Coming Soon"/>
                <a:cs typeface="Coming Soon"/>
                <a:sym typeface="Coming Soon"/>
              </a:rPr>
              <a:t> a third time, </a:t>
            </a:r>
            <a:r>
              <a:rPr lang="en" sz="1500" u="sng">
                <a:latin typeface="Coming Soon"/>
                <a:ea typeface="Coming Soon"/>
                <a:cs typeface="Coming Soon"/>
                <a:sym typeface="Coming Soon"/>
              </a:rPr>
              <a:t>it</a:t>
            </a:r>
            <a:r>
              <a:rPr lang="en" sz="1500">
                <a:latin typeface="Coming Soon"/>
                <a:ea typeface="Coming Soon"/>
                <a:cs typeface="Coming Soon"/>
                <a:sym typeface="Coming Soon"/>
              </a:rPr>
              <a:t> means they love it.</a:t>
            </a:r>
            <a:endParaRPr sz="1500">
              <a:latin typeface="Coming Soon"/>
              <a:ea typeface="Coming Soon"/>
              <a:cs typeface="Coming Soon"/>
              <a:sym typeface="Coming Soon"/>
            </a:endParaRPr>
          </a:p>
          <a:p>
            <a:pPr marL="0" lvl="0" indent="0">
              <a:spcBef>
                <a:spcPts val="1600"/>
              </a:spcBef>
              <a:spcAft>
                <a:spcPts val="0"/>
              </a:spcAft>
              <a:buNone/>
            </a:pPr>
            <a:r>
              <a:rPr lang="en" sz="1500">
                <a:latin typeface="Coming Soon"/>
                <a:ea typeface="Coming Soon"/>
                <a:cs typeface="Coming Soon"/>
                <a:sym typeface="Coming Soon"/>
              </a:rPr>
              <a:t>~Correct: Because Alma and Penelope loved </a:t>
            </a:r>
            <a:r>
              <a:rPr lang="en" sz="1500" i="1">
                <a:latin typeface="Coming Soon"/>
                <a:ea typeface="Coming Soon"/>
                <a:cs typeface="Coming Soon"/>
                <a:sym typeface="Coming Soon"/>
              </a:rPr>
              <a:t>Star Wars</a:t>
            </a:r>
            <a:r>
              <a:rPr lang="en" sz="1500">
                <a:latin typeface="Coming Soon"/>
                <a:ea typeface="Coming Soon"/>
                <a:cs typeface="Coming Soon"/>
                <a:sym typeface="Coming Soon"/>
              </a:rPr>
              <a:t>, they went to see it a third time.</a:t>
            </a:r>
            <a:endParaRPr sz="1500">
              <a:latin typeface="Coming Soon"/>
              <a:ea typeface="Coming Soon"/>
              <a:cs typeface="Coming Soon"/>
              <a:sym typeface="Coming Soon"/>
            </a:endParaRPr>
          </a:p>
          <a:p>
            <a:pPr marL="0" lvl="0" indent="0">
              <a:spcBef>
                <a:spcPts val="1600"/>
              </a:spcBef>
              <a:spcAft>
                <a:spcPts val="0"/>
              </a:spcAft>
              <a:buNone/>
            </a:pPr>
            <a:endParaRPr sz="1500">
              <a:latin typeface="Coming Soon"/>
              <a:ea typeface="Coming Soon"/>
              <a:cs typeface="Coming Soon"/>
              <a:sym typeface="Coming Soon"/>
            </a:endParaRPr>
          </a:p>
          <a:p>
            <a:pPr marL="0" lvl="0" indent="0">
              <a:spcBef>
                <a:spcPts val="1600"/>
              </a:spcBef>
              <a:spcAft>
                <a:spcPts val="1600"/>
              </a:spcAft>
              <a:buNone/>
            </a:pPr>
            <a:endParaRPr sz="1500">
              <a:latin typeface="Coming Soon"/>
              <a:ea typeface="Coming Soon"/>
              <a:cs typeface="Coming Soon"/>
              <a:sym typeface="Coming Soon"/>
            </a:endParaRPr>
          </a:p>
        </p:txBody>
      </p:sp>
      <p:pic>
        <p:nvPicPr>
          <p:cNvPr id="89" name="Shape 89"/>
          <p:cNvPicPr preferRelativeResize="0"/>
          <p:nvPr/>
        </p:nvPicPr>
        <p:blipFill>
          <a:blip r:embed="rId3">
            <a:alphaModFix/>
          </a:blip>
          <a:stretch>
            <a:fillRect/>
          </a:stretch>
        </p:blipFill>
        <p:spPr>
          <a:xfrm>
            <a:off x="468413" y="1670544"/>
            <a:ext cx="3608775" cy="30004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Shape 94"/>
          <p:cNvSpPr txBox="1"/>
          <p:nvPr/>
        </p:nvSpPr>
        <p:spPr>
          <a:xfrm>
            <a:off x="914405" y="769265"/>
            <a:ext cx="7315200" cy="85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txBox="1"/>
          <p:nvPr/>
        </p:nvSpPr>
        <p:spPr>
          <a:xfrm>
            <a:off x="394350" y="338925"/>
            <a:ext cx="8355300" cy="853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500">
                <a:solidFill>
                  <a:schemeClr val="dk2"/>
                </a:solidFill>
                <a:latin typeface="Annie Use Your Telescope"/>
                <a:ea typeface="Annie Use Your Telescope"/>
                <a:cs typeface="Annie Use Your Telescope"/>
                <a:sym typeface="Annie Use Your Telescope"/>
              </a:rPr>
              <a:t>The Problem is...</a:t>
            </a:r>
            <a:endParaRPr sz="4500">
              <a:solidFill>
                <a:schemeClr val="dk2"/>
              </a:solidFill>
              <a:latin typeface="Annie Use Your Telescope"/>
              <a:ea typeface="Annie Use Your Telescope"/>
              <a:cs typeface="Annie Use Your Telescope"/>
              <a:sym typeface="Annie Use Your Telescope"/>
            </a:endParaRPr>
          </a:p>
        </p:txBody>
      </p:sp>
      <p:sp>
        <p:nvSpPr>
          <p:cNvPr id="96" name="Shape 96"/>
          <p:cNvSpPr txBox="1"/>
          <p:nvPr/>
        </p:nvSpPr>
        <p:spPr>
          <a:xfrm>
            <a:off x="197250" y="1298196"/>
            <a:ext cx="8749500" cy="31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a:solidFill>
                  <a:schemeClr val="dk2"/>
                </a:solidFill>
                <a:latin typeface="Coming Soon"/>
                <a:ea typeface="Coming Soon"/>
                <a:cs typeface="Coming Soon"/>
                <a:sym typeface="Coming Soon"/>
              </a:rPr>
              <a:t>Redundancy</a:t>
            </a:r>
            <a:endParaRPr sz="2900">
              <a:solidFill>
                <a:schemeClr val="dk2"/>
              </a:solidFill>
              <a:latin typeface="Coming Soon"/>
              <a:ea typeface="Coming Soon"/>
              <a:cs typeface="Coming Soon"/>
              <a:sym typeface="Coming Soon"/>
            </a:endParaRPr>
          </a:p>
          <a:p>
            <a:pPr marL="0" lvl="0" indent="0" algn="ctr" rtl="0">
              <a:spcBef>
                <a:spcPts val="0"/>
              </a:spcBef>
              <a:spcAft>
                <a:spcPts val="0"/>
              </a:spcAft>
              <a:buNone/>
            </a:pPr>
            <a:endParaRPr sz="2100">
              <a:solidFill>
                <a:schemeClr val="dk2"/>
              </a:solidFill>
              <a:latin typeface="Coming Soon"/>
              <a:ea typeface="Coming Soon"/>
              <a:cs typeface="Coming Soon"/>
              <a:sym typeface="Coming Soon"/>
            </a:endParaRPr>
          </a:p>
          <a:p>
            <a:pPr marL="0" lvl="0" indent="0" algn="ctr" rtl="0">
              <a:spcBef>
                <a:spcPts val="0"/>
              </a:spcBef>
              <a:spcAft>
                <a:spcPts val="0"/>
              </a:spcAft>
              <a:buNone/>
            </a:pPr>
            <a:r>
              <a:rPr lang="en" sz="2000">
                <a:solidFill>
                  <a:schemeClr val="dk2"/>
                </a:solidFill>
                <a:latin typeface="Coming Soon"/>
                <a:ea typeface="Coming Soon"/>
                <a:cs typeface="Coming Soon"/>
                <a:sym typeface="Coming Soon"/>
              </a:rPr>
              <a:t>Often times writers create extensive sentences, in hopes to show impressive vocabulary and knowledge on a chosen topic. Unfortunately, these writers commonly stumble into the same problem, the use of needless repetition. What some do not understand is that redundant expressions only make writing longer, not better. Writers should be on the lookout for needless repetition that adds nothing to what they have already said. When they come across these particular mistakes they should eliminate them, so as to be grammatically correct.</a:t>
            </a:r>
            <a:endParaRPr sz="2000">
              <a:solidFill>
                <a:schemeClr val="dk2"/>
              </a:solidFill>
              <a:latin typeface="Coming Soon"/>
              <a:ea typeface="Coming Soon"/>
              <a:cs typeface="Coming Soon"/>
              <a:sym typeface="Coming Soon"/>
            </a:endParaRPr>
          </a:p>
          <a:p>
            <a:pPr marL="0" lvl="0" indent="0" algn="ctr">
              <a:spcBef>
                <a:spcPts val="0"/>
              </a:spcBef>
              <a:spcAft>
                <a:spcPts val="0"/>
              </a:spcAft>
              <a:buNone/>
            </a:pPr>
            <a:endParaRPr sz="2000">
              <a:solidFill>
                <a:schemeClr val="dk2"/>
              </a:solidFill>
              <a:latin typeface="Coming Soon"/>
              <a:ea typeface="Coming Soon"/>
              <a:cs typeface="Coming Soon"/>
              <a:sym typeface="Coming Soo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70298" y="516121"/>
            <a:ext cx="8520600" cy="707400"/>
          </a:xfrm>
          <a:prstGeom prst="rect">
            <a:avLst/>
          </a:prstGeom>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chemeClr val="dk2"/>
                </a:solidFill>
                <a:latin typeface="Annie Use Your Telescope"/>
                <a:ea typeface="Annie Use Your Telescope"/>
                <a:cs typeface="Annie Use Your Telescope"/>
                <a:sym typeface="Annie Use Your Telescope"/>
              </a:rPr>
              <a:t>The Error (Redundancy)</a:t>
            </a:r>
            <a:endParaRPr sz="4000">
              <a:solidFill>
                <a:schemeClr val="dk2"/>
              </a:solidFill>
              <a:latin typeface="Annie Use Your Telescope"/>
              <a:ea typeface="Annie Use Your Telescope"/>
              <a:cs typeface="Annie Use Your Telescope"/>
              <a:sym typeface="Annie Use Your Telescope"/>
            </a:endParaRPr>
          </a:p>
          <a:p>
            <a:pPr marL="0" lvl="0" indent="0" algn="ctr">
              <a:spcBef>
                <a:spcPts val="0"/>
              </a:spcBef>
              <a:spcAft>
                <a:spcPts val="0"/>
              </a:spcAft>
              <a:buNone/>
            </a:pPr>
            <a:endParaRPr sz="4000">
              <a:solidFill>
                <a:schemeClr val="dk2"/>
              </a:solidFill>
              <a:latin typeface="Annie Use Your Telescope"/>
              <a:ea typeface="Annie Use Your Telescope"/>
              <a:cs typeface="Annie Use Your Telescope"/>
              <a:sym typeface="Annie Use Your Telescope"/>
            </a:endParaRPr>
          </a:p>
        </p:txBody>
      </p:sp>
      <p:sp>
        <p:nvSpPr>
          <p:cNvPr id="102" name="Shape 102"/>
          <p:cNvSpPr txBox="1"/>
          <p:nvPr/>
        </p:nvSpPr>
        <p:spPr>
          <a:xfrm>
            <a:off x="470300" y="1410800"/>
            <a:ext cx="4397100" cy="342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800">
                <a:solidFill>
                  <a:schemeClr val="dk2"/>
                </a:solidFill>
                <a:latin typeface="Annie Use Your Telescope"/>
                <a:ea typeface="Annie Use Your Telescope"/>
                <a:cs typeface="Annie Use Your Telescope"/>
                <a:sym typeface="Annie Use Your Telescope"/>
              </a:rPr>
              <a:t>~ needless repetition and redundant expressions</a:t>
            </a:r>
            <a:endParaRPr sz="3800">
              <a:solidFill>
                <a:schemeClr val="dk2"/>
              </a:solidFill>
              <a:latin typeface="Annie Use Your Telescope"/>
              <a:ea typeface="Annie Use Your Telescope"/>
              <a:cs typeface="Annie Use Your Telescope"/>
              <a:sym typeface="Annie Use Your Telescope"/>
            </a:endParaRPr>
          </a:p>
        </p:txBody>
      </p:sp>
      <p:pic>
        <p:nvPicPr>
          <p:cNvPr id="103" name="Shape 103"/>
          <p:cNvPicPr preferRelativeResize="0"/>
          <p:nvPr/>
        </p:nvPicPr>
        <p:blipFill>
          <a:blip r:embed="rId3">
            <a:alphaModFix/>
          </a:blip>
          <a:stretch>
            <a:fillRect/>
          </a:stretch>
        </p:blipFill>
        <p:spPr>
          <a:xfrm>
            <a:off x="5080578" y="1753424"/>
            <a:ext cx="3658724" cy="274405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4561125" y="25"/>
            <a:ext cx="4582800" cy="51435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endParaRPr>
              <a:solidFill>
                <a:schemeClr val="lt1"/>
              </a:solidFill>
            </a:endParaRPr>
          </a:p>
        </p:txBody>
      </p:sp>
      <p:sp>
        <p:nvSpPr>
          <p:cNvPr id="109" name="Shape 109"/>
          <p:cNvSpPr txBox="1"/>
          <p:nvPr/>
        </p:nvSpPr>
        <p:spPr>
          <a:xfrm>
            <a:off x="4760925" y="136925"/>
            <a:ext cx="4257300" cy="48342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txBox="1"/>
          <p:nvPr/>
        </p:nvSpPr>
        <p:spPr>
          <a:xfrm>
            <a:off x="0" y="-3"/>
            <a:ext cx="4582800" cy="5143500"/>
          </a:xfrm>
          <a:prstGeom prst="rect">
            <a:avLst/>
          </a:prstGeom>
          <a:solidFill>
            <a:schemeClr val="accent3"/>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1" name="Shape 111"/>
          <p:cNvSpPr txBox="1"/>
          <p:nvPr/>
        </p:nvSpPr>
        <p:spPr>
          <a:xfrm>
            <a:off x="183475" y="136925"/>
            <a:ext cx="4257300" cy="4834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txBox="1">
            <a:spLocks noGrp="1"/>
          </p:cNvSpPr>
          <p:nvPr>
            <p:ph type="title"/>
          </p:nvPr>
        </p:nvSpPr>
        <p:spPr>
          <a:xfrm>
            <a:off x="-148954" y="299525"/>
            <a:ext cx="4045200" cy="135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lt1"/>
                </a:solidFill>
                <a:latin typeface="Annie Use Your Telescope"/>
                <a:ea typeface="Annie Use Your Telescope"/>
                <a:cs typeface="Annie Use Your Telescope"/>
                <a:sym typeface="Annie Use Your Telescope"/>
              </a:rPr>
              <a:t>Examples </a:t>
            </a:r>
            <a:endParaRPr>
              <a:solidFill>
                <a:schemeClr val="lt1"/>
              </a:solidFill>
              <a:latin typeface="Annie Use Your Telescope"/>
              <a:ea typeface="Annie Use Your Telescope"/>
              <a:cs typeface="Annie Use Your Telescope"/>
              <a:sym typeface="Annie Use Your Telescope"/>
            </a:endParaRPr>
          </a:p>
          <a:p>
            <a:pPr marL="0" lvl="0" indent="0">
              <a:spcBef>
                <a:spcPts val="0"/>
              </a:spcBef>
              <a:spcAft>
                <a:spcPts val="0"/>
              </a:spcAft>
              <a:buNone/>
            </a:pPr>
            <a:r>
              <a:rPr lang="en">
                <a:solidFill>
                  <a:schemeClr val="lt1"/>
                </a:solidFill>
                <a:latin typeface="Annie Use Your Telescope"/>
                <a:ea typeface="Annie Use Your Telescope"/>
                <a:cs typeface="Annie Use Your Telescope"/>
                <a:sym typeface="Annie Use Your Telescope"/>
              </a:rPr>
              <a:t>(Redundancy)</a:t>
            </a:r>
            <a:endParaRPr>
              <a:solidFill>
                <a:schemeClr val="lt1"/>
              </a:solidFill>
              <a:latin typeface="Annie Use Your Telescope"/>
              <a:ea typeface="Annie Use Your Telescope"/>
              <a:cs typeface="Annie Use Your Telescope"/>
              <a:sym typeface="Annie Use Your Telescope"/>
            </a:endParaRPr>
          </a:p>
        </p:txBody>
      </p:sp>
      <p:sp>
        <p:nvSpPr>
          <p:cNvPr id="113" name="Shape 113"/>
          <p:cNvSpPr txBox="1"/>
          <p:nvPr/>
        </p:nvSpPr>
        <p:spPr>
          <a:xfrm>
            <a:off x="4760925" y="426275"/>
            <a:ext cx="3855600" cy="4834200"/>
          </a:xfrm>
          <a:prstGeom prst="rect">
            <a:avLst/>
          </a:prstGeom>
          <a:noFill/>
          <a:ln>
            <a:noFill/>
          </a:ln>
        </p:spPr>
        <p:txBody>
          <a:bodyPr spcFirstLastPara="1" wrap="square" lIns="91425" tIns="91425" rIns="91425" bIns="91425" anchor="ctr" anchorCtr="0">
            <a:noAutofit/>
          </a:bodyPr>
          <a:lstStyle/>
          <a:p>
            <a:pPr marL="0" lvl="0" indent="0" rtl="0">
              <a:lnSpc>
                <a:spcPct val="200000"/>
              </a:lnSpc>
              <a:spcBef>
                <a:spcPts val="0"/>
              </a:spcBef>
              <a:spcAft>
                <a:spcPts val="0"/>
              </a:spcAft>
              <a:buNone/>
            </a:pPr>
            <a:r>
              <a:rPr lang="en" sz="1800">
                <a:solidFill>
                  <a:schemeClr val="dk2"/>
                </a:solidFill>
                <a:latin typeface="Coming Soon"/>
                <a:ea typeface="Coming Soon"/>
                <a:cs typeface="Coming Soon"/>
                <a:sym typeface="Coming Soon"/>
              </a:rPr>
              <a:t>~</a:t>
            </a:r>
            <a:r>
              <a:rPr lang="en" sz="1900">
                <a:solidFill>
                  <a:schemeClr val="dk2"/>
                </a:solidFill>
                <a:latin typeface="Coming Soon"/>
                <a:ea typeface="Coming Soon"/>
                <a:cs typeface="Coming Soon"/>
                <a:sym typeface="Coming Soon"/>
              </a:rPr>
              <a:t>The donkey </a:t>
            </a:r>
            <a:r>
              <a:rPr lang="en" sz="1900" u="sng">
                <a:solidFill>
                  <a:schemeClr val="dk2"/>
                </a:solidFill>
                <a:latin typeface="Coming Soon"/>
                <a:ea typeface="Coming Soon"/>
                <a:cs typeface="Coming Soon"/>
                <a:sym typeface="Coming Soon"/>
              </a:rPr>
              <a:t>fell down</a:t>
            </a:r>
            <a:r>
              <a:rPr lang="en" sz="1900">
                <a:solidFill>
                  <a:schemeClr val="dk2"/>
                </a:solidFill>
                <a:latin typeface="Coming Soon"/>
                <a:ea typeface="Coming Soon"/>
                <a:cs typeface="Coming Soon"/>
                <a:sym typeface="Coming Soon"/>
              </a:rPr>
              <a:t> when he pranced around the barn.</a:t>
            </a:r>
            <a:endParaRPr sz="1900">
              <a:solidFill>
                <a:schemeClr val="dk2"/>
              </a:solidFill>
              <a:latin typeface="Coming Soon"/>
              <a:ea typeface="Coming Soon"/>
              <a:cs typeface="Coming Soon"/>
              <a:sym typeface="Coming Soon"/>
            </a:endParaRPr>
          </a:p>
          <a:p>
            <a:pPr marL="0" lvl="0" indent="0" rtl="0">
              <a:lnSpc>
                <a:spcPct val="200000"/>
              </a:lnSpc>
              <a:spcBef>
                <a:spcPts val="0"/>
              </a:spcBef>
              <a:spcAft>
                <a:spcPts val="0"/>
              </a:spcAft>
              <a:buNone/>
            </a:pPr>
            <a:r>
              <a:rPr lang="en" sz="1900">
                <a:solidFill>
                  <a:schemeClr val="dk2"/>
                </a:solidFill>
                <a:latin typeface="Coming Soon"/>
                <a:ea typeface="Coming Soon"/>
                <a:cs typeface="Coming Soon"/>
                <a:sym typeface="Coming Soon"/>
              </a:rPr>
              <a:t>~Eugene </a:t>
            </a:r>
            <a:r>
              <a:rPr lang="en" sz="1900" u="sng">
                <a:solidFill>
                  <a:schemeClr val="dk2"/>
                </a:solidFill>
                <a:latin typeface="Coming Soon"/>
                <a:ea typeface="Coming Soon"/>
                <a:cs typeface="Coming Soon"/>
                <a:sym typeface="Coming Soon"/>
              </a:rPr>
              <a:t>added up</a:t>
            </a:r>
            <a:r>
              <a:rPr lang="en" sz="1900">
                <a:solidFill>
                  <a:schemeClr val="dk2"/>
                </a:solidFill>
                <a:latin typeface="Coming Soon"/>
                <a:ea typeface="Coming Soon"/>
                <a:cs typeface="Coming Soon"/>
                <a:sym typeface="Coming Soon"/>
              </a:rPr>
              <a:t> the numbers in math class.</a:t>
            </a:r>
            <a:endParaRPr sz="1900">
              <a:solidFill>
                <a:schemeClr val="dk2"/>
              </a:solidFill>
              <a:latin typeface="Coming Soon"/>
              <a:ea typeface="Coming Soon"/>
              <a:cs typeface="Coming Soon"/>
              <a:sym typeface="Coming Soon"/>
            </a:endParaRPr>
          </a:p>
          <a:p>
            <a:pPr marL="0" lvl="0" indent="0" rtl="0">
              <a:lnSpc>
                <a:spcPct val="200000"/>
              </a:lnSpc>
              <a:spcBef>
                <a:spcPts val="0"/>
              </a:spcBef>
              <a:spcAft>
                <a:spcPts val="0"/>
              </a:spcAft>
              <a:buNone/>
            </a:pPr>
            <a:r>
              <a:rPr lang="en" sz="1900">
                <a:solidFill>
                  <a:schemeClr val="dk2"/>
                </a:solidFill>
                <a:latin typeface="Coming Soon"/>
                <a:ea typeface="Coming Soon"/>
                <a:cs typeface="Coming Soon"/>
                <a:sym typeface="Coming Soon"/>
              </a:rPr>
              <a:t>~Gentlemen </a:t>
            </a:r>
            <a:r>
              <a:rPr lang="en" sz="1900" u="sng">
                <a:solidFill>
                  <a:schemeClr val="dk2"/>
                </a:solidFill>
                <a:latin typeface="Coming Soon"/>
                <a:ea typeface="Coming Soon"/>
                <a:cs typeface="Coming Soon"/>
                <a:sym typeface="Coming Soon"/>
              </a:rPr>
              <a:t>empty out</a:t>
            </a:r>
            <a:r>
              <a:rPr lang="en" sz="1900">
                <a:solidFill>
                  <a:schemeClr val="dk2"/>
                </a:solidFill>
                <a:latin typeface="Coming Soon"/>
                <a:ea typeface="Coming Soon"/>
                <a:cs typeface="Coming Soon"/>
                <a:sym typeface="Coming Soon"/>
              </a:rPr>
              <a:t> the trash with a good attitude.</a:t>
            </a:r>
            <a:endParaRPr sz="1900">
              <a:solidFill>
                <a:schemeClr val="dk2"/>
              </a:solidFill>
              <a:latin typeface="Coming Soon"/>
              <a:ea typeface="Coming Soon"/>
              <a:cs typeface="Coming Soon"/>
              <a:sym typeface="Coming Soon"/>
            </a:endParaRPr>
          </a:p>
          <a:p>
            <a:pPr marL="0" lvl="0" indent="0">
              <a:lnSpc>
                <a:spcPct val="200000"/>
              </a:lnSpc>
              <a:spcBef>
                <a:spcPts val="0"/>
              </a:spcBef>
              <a:spcAft>
                <a:spcPts val="0"/>
              </a:spcAft>
              <a:buNone/>
            </a:pPr>
            <a:r>
              <a:rPr lang="en" sz="1900">
                <a:solidFill>
                  <a:schemeClr val="dk2"/>
                </a:solidFill>
                <a:latin typeface="Coming Soon"/>
                <a:ea typeface="Coming Soon"/>
                <a:cs typeface="Coming Soon"/>
                <a:sym typeface="Coming Soon"/>
              </a:rPr>
              <a:t>~The cat was a </a:t>
            </a:r>
            <a:r>
              <a:rPr lang="en" sz="1900" u="sng">
                <a:solidFill>
                  <a:schemeClr val="dk2"/>
                </a:solidFill>
                <a:latin typeface="Coming Soon"/>
                <a:ea typeface="Coming Soon"/>
                <a:cs typeface="Coming Soon"/>
                <a:sym typeface="Coming Soon"/>
              </a:rPr>
              <a:t>free gift</a:t>
            </a:r>
            <a:r>
              <a:rPr lang="en" sz="1900">
                <a:solidFill>
                  <a:schemeClr val="dk2"/>
                </a:solidFill>
                <a:latin typeface="Coming Soon"/>
                <a:ea typeface="Coming Soon"/>
                <a:cs typeface="Coming Soon"/>
                <a:sym typeface="Coming Soon"/>
              </a:rPr>
              <a:t> from B-Reyes.</a:t>
            </a:r>
            <a:endParaRPr sz="1900">
              <a:solidFill>
                <a:schemeClr val="dk2"/>
              </a:solidFill>
              <a:latin typeface="Coming Soon"/>
              <a:ea typeface="Coming Soon"/>
              <a:cs typeface="Coming Soon"/>
              <a:sym typeface="Coming Soon"/>
            </a:endParaRPr>
          </a:p>
          <a:p>
            <a:pPr marL="0" lvl="0" indent="0">
              <a:lnSpc>
                <a:spcPct val="115000"/>
              </a:lnSpc>
              <a:spcBef>
                <a:spcPts val="0"/>
              </a:spcBef>
              <a:spcAft>
                <a:spcPts val="0"/>
              </a:spcAft>
              <a:buNone/>
            </a:pPr>
            <a:endParaRPr sz="2500">
              <a:solidFill>
                <a:schemeClr val="dk2"/>
              </a:solidFill>
              <a:latin typeface="Coming Soon"/>
              <a:ea typeface="Coming Soon"/>
              <a:cs typeface="Coming Soon"/>
              <a:sym typeface="Coming Soon"/>
            </a:endParaRPr>
          </a:p>
        </p:txBody>
      </p:sp>
      <p:pic>
        <p:nvPicPr>
          <p:cNvPr id="114" name="Shape 114"/>
          <p:cNvPicPr preferRelativeResize="0"/>
          <p:nvPr/>
        </p:nvPicPr>
        <p:blipFill>
          <a:blip r:embed="rId3">
            <a:alphaModFix/>
          </a:blip>
          <a:stretch>
            <a:fillRect/>
          </a:stretch>
        </p:blipFill>
        <p:spPr>
          <a:xfrm>
            <a:off x="435707" y="2089110"/>
            <a:ext cx="3711375" cy="2783576"/>
          </a:xfrm>
          <a:prstGeom prst="rect">
            <a:avLst/>
          </a:prstGeom>
          <a:noFill/>
          <a:ln>
            <a:noFill/>
          </a:ln>
        </p:spPr>
      </p:pic>
      <p:pic>
        <p:nvPicPr>
          <p:cNvPr id="115" name="Shape 115"/>
          <p:cNvPicPr preferRelativeResize="0"/>
          <p:nvPr/>
        </p:nvPicPr>
        <p:blipFill>
          <a:blip r:embed="rId4">
            <a:alphaModFix/>
          </a:blip>
          <a:stretch>
            <a:fillRect/>
          </a:stretch>
        </p:blipFill>
        <p:spPr>
          <a:xfrm>
            <a:off x="3034525" y="136925"/>
            <a:ext cx="1406259" cy="167579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10"/>
            <a:ext cx="8520600" cy="981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000">
                <a:solidFill>
                  <a:schemeClr val="dk2"/>
                </a:solidFill>
                <a:latin typeface="Annie Use Your Telescope"/>
                <a:ea typeface="Annie Use Your Telescope"/>
                <a:cs typeface="Annie Use Your Telescope"/>
                <a:sym typeface="Annie Use Your Telescope"/>
              </a:rPr>
              <a:t>Helpful Links</a:t>
            </a:r>
            <a:endParaRPr sz="4000">
              <a:solidFill>
                <a:schemeClr val="dk2"/>
              </a:solidFill>
              <a:latin typeface="Annie Use Your Telescope"/>
              <a:ea typeface="Annie Use Your Telescope"/>
              <a:cs typeface="Annie Use Your Telescope"/>
              <a:sym typeface="Annie Use Your Telescope"/>
            </a:endParaRPr>
          </a:p>
        </p:txBody>
      </p:sp>
      <p:sp>
        <p:nvSpPr>
          <p:cNvPr id="121" name="Shape 121">
            <a:hlinkClick r:id="rId3"/>
          </p:cNvPr>
          <p:cNvSpPr txBox="1">
            <a:spLocks noGrp="1"/>
          </p:cNvSpPr>
          <p:nvPr>
            <p:ph type="body" idx="1"/>
          </p:nvPr>
        </p:nvSpPr>
        <p:spPr>
          <a:xfrm>
            <a:off x="311700" y="722400"/>
            <a:ext cx="5354100" cy="411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 </a:t>
            </a:r>
            <a:r>
              <a:rPr lang="en" sz="1400" u="sng">
                <a:solidFill>
                  <a:schemeClr val="hlink"/>
                </a:solidFill>
                <a:latin typeface="Coming Soon"/>
                <a:ea typeface="Coming Soon"/>
                <a:cs typeface="Coming Soon"/>
                <a:sym typeface="Coming Soon"/>
                <a:hlinkClick r:id="rId4"/>
              </a:rPr>
              <a:t>https://www.proprofs.com/quiz-school/story.php?title=pronoun-antecedent-agreement_2</a:t>
            </a:r>
            <a:endParaRPr sz="1400">
              <a:latin typeface="Coming Soon"/>
              <a:ea typeface="Coming Soon"/>
              <a:cs typeface="Coming Soon"/>
              <a:sym typeface="Coming Soon"/>
            </a:endParaRPr>
          </a:p>
          <a:p>
            <a:pPr marL="0" lvl="0" indent="0" algn="l" rtl="0">
              <a:spcBef>
                <a:spcPts val="1600"/>
              </a:spcBef>
              <a:spcAft>
                <a:spcPts val="0"/>
              </a:spcAft>
              <a:buNone/>
            </a:pPr>
            <a:r>
              <a:rPr lang="en" sz="1400">
                <a:latin typeface="Coming Soon"/>
                <a:ea typeface="Coming Soon"/>
                <a:cs typeface="Coming Soon"/>
                <a:sym typeface="Coming Soon"/>
              </a:rPr>
              <a:t>~ </a:t>
            </a:r>
            <a:r>
              <a:rPr lang="en" sz="1400" u="sng">
                <a:solidFill>
                  <a:schemeClr val="hlink"/>
                </a:solidFill>
                <a:latin typeface="Coming Soon"/>
                <a:ea typeface="Coming Soon"/>
                <a:cs typeface="Coming Soon"/>
                <a:sym typeface="Coming Soon"/>
                <a:hlinkClick r:id="rId3"/>
              </a:rPr>
              <a:t>http://www.superteachertools.us/jeopardyx/jeopardy-review-game.php?gamefile=2431316#.WuB0OCQpChA</a:t>
            </a:r>
            <a:endParaRPr sz="1400">
              <a:latin typeface="Coming Soon"/>
              <a:ea typeface="Coming Soon"/>
              <a:cs typeface="Coming Soon"/>
              <a:sym typeface="Coming Soon"/>
            </a:endParaRPr>
          </a:p>
          <a:p>
            <a:pPr marL="0" lvl="0" indent="0" algn="l" rtl="0">
              <a:spcBef>
                <a:spcPts val="1600"/>
              </a:spcBef>
              <a:spcAft>
                <a:spcPts val="0"/>
              </a:spcAft>
              <a:buNone/>
            </a:pPr>
            <a:r>
              <a:rPr lang="en" sz="1400">
                <a:latin typeface="Coming Soon"/>
                <a:ea typeface="Coming Soon"/>
                <a:cs typeface="Coming Soon"/>
                <a:sym typeface="Coming Soon"/>
              </a:rPr>
              <a:t>~ </a:t>
            </a:r>
            <a:r>
              <a:rPr lang="en" sz="1400" u="sng">
                <a:solidFill>
                  <a:schemeClr val="hlink"/>
                </a:solidFill>
                <a:latin typeface="Coming Soon"/>
                <a:ea typeface="Coming Soon"/>
                <a:cs typeface="Coming Soon"/>
                <a:sym typeface="Coming Soon"/>
                <a:hlinkClick r:id="rId5"/>
              </a:rPr>
              <a:t>https://www.sporcle.com/games/slipkid/just-ask-colonel-jessep</a:t>
            </a:r>
            <a:endParaRPr sz="1400" u="sng">
              <a:solidFill>
                <a:srgbClr val="C27BA0"/>
              </a:solidFill>
              <a:latin typeface="Coming Soon"/>
              <a:ea typeface="Coming Soon"/>
              <a:cs typeface="Coming Soon"/>
              <a:sym typeface="Coming Soon"/>
            </a:endParaRPr>
          </a:p>
          <a:p>
            <a:pPr marL="0" lvl="0" indent="0" algn="l" rtl="0">
              <a:spcBef>
                <a:spcPts val="1600"/>
              </a:spcBef>
              <a:spcAft>
                <a:spcPts val="0"/>
              </a:spcAft>
              <a:buNone/>
            </a:pPr>
            <a:r>
              <a:rPr lang="en" sz="1400">
                <a:latin typeface="Coming Soon"/>
                <a:ea typeface="Coming Soon"/>
                <a:cs typeface="Coming Soon"/>
                <a:sym typeface="Coming Soon"/>
              </a:rPr>
              <a:t>~ </a:t>
            </a:r>
            <a:r>
              <a:rPr lang="en" sz="1400" u="sng">
                <a:solidFill>
                  <a:schemeClr val="hlink"/>
                </a:solidFill>
                <a:latin typeface="Coming Soon"/>
                <a:ea typeface="Coming Soon"/>
                <a:cs typeface="Coming Soon"/>
                <a:sym typeface="Coming Soon"/>
                <a:hlinkClick r:id="rId6"/>
              </a:rPr>
              <a:t>https://www.quia.com/quiz/3051576.html</a:t>
            </a:r>
            <a:endParaRPr sz="1400" u="sng">
              <a:solidFill>
                <a:srgbClr val="C27BA0"/>
              </a:solidFill>
              <a:latin typeface="Coming Soon"/>
              <a:ea typeface="Coming Soon"/>
              <a:cs typeface="Coming Soon"/>
              <a:sym typeface="Coming Soon"/>
            </a:endParaRPr>
          </a:p>
          <a:p>
            <a:pPr marL="0" lvl="0" indent="0" algn="l" rtl="0">
              <a:spcBef>
                <a:spcPts val="1600"/>
              </a:spcBef>
              <a:spcAft>
                <a:spcPts val="0"/>
              </a:spcAft>
              <a:buNone/>
            </a:pPr>
            <a:r>
              <a:rPr lang="en" sz="1400" u="sng">
                <a:solidFill>
                  <a:srgbClr val="C27BA0"/>
                </a:solidFill>
                <a:latin typeface="Coming Soon"/>
                <a:ea typeface="Coming Soon"/>
                <a:cs typeface="Coming Soon"/>
                <a:sym typeface="Coming Soon"/>
              </a:rPr>
              <a:t>~ </a:t>
            </a:r>
            <a:r>
              <a:rPr lang="en" sz="1400" u="sng">
                <a:solidFill>
                  <a:schemeClr val="hlink"/>
                </a:solidFill>
                <a:latin typeface="Coming Soon"/>
                <a:ea typeface="Coming Soon"/>
                <a:cs typeface="Coming Soon"/>
                <a:sym typeface="Coming Soon"/>
                <a:hlinkClick r:id="rId4"/>
              </a:rPr>
              <a:t>https://www.proprofs.com/quiz-school/story.php?title=pronoun-antecedent-agreement_2</a:t>
            </a:r>
            <a:endParaRPr sz="1400" u="sng">
              <a:solidFill>
                <a:srgbClr val="C27BA0"/>
              </a:solidFill>
              <a:latin typeface="Coming Soon"/>
              <a:ea typeface="Coming Soon"/>
              <a:cs typeface="Coming Soon"/>
              <a:sym typeface="Coming Soon"/>
            </a:endParaRPr>
          </a:p>
          <a:p>
            <a:pPr marL="0" lvl="0" indent="0" algn="l" rtl="0">
              <a:spcBef>
                <a:spcPts val="1600"/>
              </a:spcBef>
              <a:spcAft>
                <a:spcPts val="0"/>
              </a:spcAft>
              <a:buNone/>
            </a:pPr>
            <a:r>
              <a:rPr lang="en" sz="1400" u="sng">
                <a:solidFill>
                  <a:srgbClr val="C27BA0"/>
                </a:solidFill>
                <a:latin typeface="Coming Soon"/>
                <a:ea typeface="Coming Soon"/>
                <a:cs typeface="Coming Soon"/>
                <a:sym typeface="Coming Soon"/>
              </a:rPr>
              <a:t>~ https://www.khanacademy.org/humanities/grammar/syntax-conventions-of-standard-english/subject-verb-agreement-and-pronoun-antecedent-agreement/e/pronoun-antecedent-agreement</a:t>
            </a:r>
            <a:endParaRPr sz="1400" u="sng">
              <a:solidFill>
                <a:srgbClr val="C27BA0"/>
              </a:solidFill>
              <a:latin typeface="Coming Soon"/>
              <a:ea typeface="Coming Soon"/>
              <a:cs typeface="Coming Soon"/>
              <a:sym typeface="Coming Soon"/>
            </a:endParaRPr>
          </a:p>
          <a:p>
            <a:pPr marL="0" lvl="0" indent="0" algn="l">
              <a:spcBef>
                <a:spcPts val="1600"/>
              </a:spcBef>
              <a:spcAft>
                <a:spcPts val="1600"/>
              </a:spcAft>
              <a:buNone/>
            </a:pPr>
            <a:endParaRPr sz="2000">
              <a:latin typeface="Coming Soon"/>
              <a:ea typeface="Coming Soon"/>
              <a:cs typeface="Coming Soon"/>
              <a:sym typeface="Coming Soon"/>
            </a:endParaRPr>
          </a:p>
        </p:txBody>
      </p:sp>
      <p:pic>
        <p:nvPicPr>
          <p:cNvPr id="122" name="Shape 122"/>
          <p:cNvPicPr preferRelativeResize="0"/>
          <p:nvPr/>
        </p:nvPicPr>
        <p:blipFill>
          <a:blip r:embed="rId7">
            <a:alphaModFix/>
          </a:blip>
          <a:stretch>
            <a:fillRect/>
          </a:stretch>
        </p:blipFill>
        <p:spPr>
          <a:xfrm>
            <a:off x="5796324" y="1119440"/>
            <a:ext cx="3173399" cy="353057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6"/>
        <p:cNvGrpSpPr/>
        <p:nvPr/>
      </p:nvGrpSpPr>
      <p:grpSpPr>
        <a:xfrm>
          <a:off x="0" y="0"/>
          <a:ext cx="0" cy="0"/>
          <a:chOff x="0" y="0"/>
          <a:chExt cx="0" cy="0"/>
        </a:xfrm>
      </p:grpSpPr>
      <p:sp>
        <p:nvSpPr>
          <p:cNvPr id="127" name="Shape 127"/>
          <p:cNvSpPr txBox="1"/>
          <p:nvPr/>
        </p:nvSpPr>
        <p:spPr>
          <a:xfrm>
            <a:off x="88601" y="92823"/>
            <a:ext cx="8940600" cy="4911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solidFill>
                <a:schemeClr val="dk2"/>
              </a:solidFill>
            </a:endParaRPr>
          </a:p>
        </p:txBody>
      </p:sp>
      <p:sp>
        <p:nvSpPr>
          <p:cNvPr id="128" name="Shape 128"/>
          <p:cNvSpPr txBox="1"/>
          <p:nvPr/>
        </p:nvSpPr>
        <p:spPr>
          <a:xfrm>
            <a:off x="901300" y="267830"/>
            <a:ext cx="7315200" cy="853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000" u="sng">
                <a:solidFill>
                  <a:schemeClr val="dk2"/>
                </a:solidFill>
                <a:latin typeface="Annie Use Your Telescope"/>
                <a:ea typeface="Annie Use Your Telescope"/>
                <a:cs typeface="Annie Use Your Telescope"/>
                <a:sym typeface="Annie Use Your Telescope"/>
              </a:rPr>
              <a:t>Sources</a:t>
            </a:r>
            <a:endParaRPr sz="4000" u="sng">
              <a:solidFill>
                <a:schemeClr val="dk2"/>
              </a:solidFill>
              <a:latin typeface="Annie Use Your Telescope"/>
              <a:ea typeface="Annie Use Your Telescope"/>
              <a:cs typeface="Annie Use Your Telescope"/>
              <a:sym typeface="Annie Use Your Telescope"/>
            </a:endParaRPr>
          </a:p>
        </p:txBody>
      </p:sp>
      <p:sp>
        <p:nvSpPr>
          <p:cNvPr id="129" name="Shape 129"/>
          <p:cNvSpPr txBox="1"/>
          <p:nvPr/>
        </p:nvSpPr>
        <p:spPr>
          <a:xfrm>
            <a:off x="459400" y="1263200"/>
            <a:ext cx="8241600" cy="3467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a:solidFill>
                  <a:schemeClr val="dk2"/>
                </a:solidFill>
                <a:latin typeface="Coming Soon"/>
                <a:ea typeface="Coming Soon"/>
                <a:cs typeface="Coming Soon"/>
                <a:sym typeface="Coming Soon"/>
              </a:rPr>
              <a:t>~</a:t>
            </a:r>
            <a:r>
              <a:rPr lang="en" sz="2000" u="sng">
                <a:solidFill>
                  <a:schemeClr val="hlink"/>
                </a:solidFill>
                <a:latin typeface="Coming Soon"/>
                <a:ea typeface="Coming Soon"/>
                <a:cs typeface="Coming Soon"/>
                <a:sym typeface="Coming Soon"/>
                <a:hlinkClick r:id="rId3"/>
              </a:rPr>
              <a:t>http://bethune.yorku.ca/writing/pronoun/</a:t>
            </a:r>
            <a:endParaRPr sz="2000">
              <a:solidFill>
                <a:schemeClr val="dk2"/>
              </a:solidFill>
              <a:latin typeface="Coming Soon"/>
              <a:ea typeface="Coming Soon"/>
              <a:cs typeface="Coming Soon"/>
              <a:sym typeface="Coming Soon"/>
            </a:endParaRPr>
          </a:p>
          <a:p>
            <a:pPr marL="0" lvl="0" indent="0">
              <a:spcBef>
                <a:spcPts val="0"/>
              </a:spcBef>
              <a:spcAft>
                <a:spcPts val="0"/>
              </a:spcAft>
              <a:buNone/>
            </a:pPr>
            <a:r>
              <a:rPr lang="en" sz="2000">
                <a:solidFill>
                  <a:schemeClr val="dk2"/>
                </a:solidFill>
                <a:latin typeface="Coming Soon"/>
                <a:ea typeface="Coming Soon"/>
                <a:cs typeface="Coming Soon"/>
                <a:sym typeface="Coming Soon"/>
              </a:rPr>
              <a:t>~</a:t>
            </a:r>
            <a:r>
              <a:rPr lang="en" sz="2000" u="sng">
                <a:solidFill>
                  <a:schemeClr val="hlink"/>
                </a:solidFill>
                <a:latin typeface="Coming Soon"/>
                <a:ea typeface="Coming Soon"/>
                <a:cs typeface="Coming Soon"/>
                <a:sym typeface="Coming Soon"/>
                <a:hlinkClick r:id="rId4"/>
              </a:rPr>
              <a:t>http://www.shawnee.edu/offices/writing-center/errors/pronoun-errors.aspx</a:t>
            </a:r>
            <a:endParaRPr sz="2000">
              <a:solidFill>
                <a:schemeClr val="dk2"/>
              </a:solidFill>
              <a:latin typeface="Coming Soon"/>
              <a:ea typeface="Coming Soon"/>
              <a:cs typeface="Coming Soon"/>
              <a:sym typeface="Coming Soon"/>
            </a:endParaRPr>
          </a:p>
          <a:p>
            <a:pPr marL="0" lvl="0" indent="0">
              <a:spcBef>
                <a:spcPts val="0"/>
              </a:spcBef>
              <a:spcAft>
                <a:spcPts val="0"/>
              </a:spcAft>
              <a:buNone/>
            </a:pPr>
            <a:r>
              <a:rPr lang="en" sz="2000">
                <a:solidFill>
                  <a:schemeClr val="dk2"/>
                </a:solidFill>
                <a:latin typeface="Coming Soon"/>
                <a:ea typeface="Coming Soon"/>
                <a:cs typeface="Coming Soon"/>
                <a:sym typeface="Coming Soon"/>
              </a:rPr>
              <a:t>~</a:t>
            </a:r>
            <a:r>
              <a:rPr lang="en" sz="2000" u="sng">
                <a:solidFill>
                  <a:schemeClr val="hlink"/>
                </a:solidFill>
                <a:latin typeface="Coming Soon"/>
                <a:ea typeface="Coming Soon"/>
                <a:cs typeface="Coming Soon"/>
                <a:sym typeface="Coming Soon"/>
                <a:hlinkClick r:id="rId5"/>
              </a:rPr>
              <a:t>http://grammarist.com/redundancies/?scrlybrkr=f9e55d03</a:t>
            </a:r>
            <a:endParaRPr sz="2000">
              <a:solidFill>
                <a:schemeClr val="dk2"/>
              </a:solidFill>
              <a:latin typeface="Coming Soon"/>
              <a:ea typeface="Coming Soon"/>
              <a:cs typeface="Coming Soon"/>
              <a:sym typeface="Coming Soon"/>
            </a:endParaRPr>
          </a:p>
          <a:p>
            <a:pPr marL="0" lvl="0" indent="0">
              <a:spcBef>
                <a:spcPts val="0"/>
              </a:spcBef>
              <a:spcAft>
                <a:spcPts val="0"/>
              </a:spcAft>
              <a:buNone/>
            </a:pPr>
            <a:r>
              <a:rPr lang="en" sz="2000">
                <a:solidFill>
                  <a:schemeClr val="dk2"/>
                </a:solidFill>
                <a:latin typeface="Coming Soon"/>
                <a:ea typeface="Coming Soon"/>
                <a:cs typeface="Coming Soon"/>
                <a:sym typeface="Coming Soon"/>
              </a:rPr>
              <a:t>~</a:t>
            </a:r>
            <a:r>
              <a:rPr lang="en" sz="2000" u="sng">
                <a:solidFill>
                  <a:schemeClr val="hlink"/>
                </a:solidFill>
                <a:latin typeface="Coming Soon"/>
                <a:ea typeface="Coming Soon"/>
                <a:cs typeface="Coming Soon"/>
                <a:sym typeface="Coming Soon"/>
                <a:hlinkClick r:id="rId6"/>
              </a:rPr>
              <a:t>https://www.thoughtco.com/common-redundancies-in-english-1692776</a:t>
            </a:r>
            <a:endParaRPr sz="2000">
              <a:solidFill>
                <a:schemeClr val="dk2"/>
              </a:solidFill>
              <a:latin typeface="Coming Soon"/>
              <a:ea typeface="Coming Soon"/>
              <a:cs typeface="Coming Soon"/>
              <a:sym typeface="Coming Soon"/>
            </a:endParaRPr>
          </a:p>
          <a:p>
            <a:pPr marL="0" lvl="0" indent="0">
              <a:spcBef>
                <a:spcPts val="0"/>
              </a:spcBef>
              <a:spcAft>
                <a:spcPts val="0"/>
              </a:spcAft>
              <a:buNone/>
            </a:pPr>
            <a:r>
              <a:rPr lang="en" sz="2000">
                <a:solidFill>
                  <a:schemeClr val="dk2"/>
                </a:solidFill>
                <a:latin typeface="Coming Soon"/>
                <a:ea typeface="Coming Soon"/>
                <a:cs typeface="Coming Soon"/>
                <a:sym typeface="Coming Soon"/>
              </a:rPr>
              <a:t>~</a:t>
            </a:r>
            <a:r>
              <a:rPr lang="en" sz="2000" u="sng">
                <a:solidFill>
                  <a:schemeClr val="hlink"/>
                </a:solidFill>
                <a:latin typeface="Coming Soon"/>
                <a:ea typeface="Coming Soon"/>
                <a:cs typeface="Coming Soon"/>
                <a:sym typeface="Coming Soon"/>
                <a:hlinkClick r:id="rId7"/>
              </a:rPr>
              <a:t>http://blog.writeathome.com/index.php/2013/03/4-pronoun-mistakes-to-avoid/</a:t>
            </a:r>
            <a:endParaRPr sz="2000">
              <a:solidFill>
                <a:schemeClr val="dk2"/>
              </a:solidFill>
              <a:latin typeface="Coming Soon"/>
              <a:ea typeface="Coming Soon"/>
              <a:cs typeface="Coming Soon"/>
              <a:sym typeface="Coming Soon"/>
            </a:endParaRPr>
          </a:p>
          <a:p>
            <a:pPr marL="0" lvl="0" indent="0">
              <a:spcBef>
                <a:spcPts val="0"/>
              </a:spcBef>
              <a:spcAft>
                <a:spcPts val="0"/>
              </a:spcAft>
              <a:buNone/>
            </a:pPr>
            <a:endParaRPr sz="2000">
              <a:solidFill>
                <a:schemeClr val="dk2"/>
              </a:solidFill>
              <a:latin typeface="Coming Soon"/>
              <a:ea typeface="Coming Soon"/>
              <a:cs typeface="Coming Soon"/>
              <a:sym typeface="Coming Soon"/>
            </a:endParaRPr>
          </a:p>
          <a:p>
            <a:pPr marL="0" lvl="0" indent="0">
              <a:spcBef>
                <a:spcPts val="0"/>
              </a:spcBef>
              <a:spcAft>
                <a:spcPts val="0"/>
              </a:spcAft>
              <a:buNone/>
            </a:pPr>
            <a:endParaRPr sz="2000">
              <a:solidFill>
                <a:schemeClr val="dk2"/>
              </a:solidFill>
              <a:latin typeface="Coming Soon"/>
              <a:ea typeface="Coming Soon"/>
              <a:cs typeface="Coming Soon"/>
              <a:sym typeface="Coming Soo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On-screen Show (16:9)</PresentationFormat>
  <Paragraphs>46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Annie Use Your Telescope</vt:lpstr>
      <vt:lpstr>PT Sans Narrow</vt:lpstr>
      <vt:lpstr>Open Sans</vt:lpstr>
      <vt:lpstr>Coming Soon</vt:lpstr>
      <vt:lpstr>Tropic</vt:lpstr>
      <vt:lpstr>Pronouns/Antecedent Issues and Redundancy</vt:lpstr>
      <vt:lpstr>Slide 2</vt:lpstr>
      <vt:lpstr>The Error (Pronoun and Antecedent)</vt:lpstr>
      <vt:lpstr>Examples (Pronouns)</vt:lpstr>
      <vt:lpstr>Slide 5</vt:lpstr>
      <vt:lpstr>The Error (Redundancy) </vt:lpstr>
      <vt:lpstr>Examples  (Redundancy)</vt:lpstr>
      <vt:lpstr>Helpful Links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Pronouns/Antecedent Issues and Redundancy</dc:title>
  <dc:creator>Owner</dc:creator>
  <cp:lastModifiedBy>Owner</cp:lastModifiedBy>
  <cp:revision>1</cp:revision>
  <dcterms:modified xsi:type="dcterms:W3CDTF">2018-05-07T16:44:05Z</dcterms:modified>
</cp:coreProperties>
</file>