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21" d="100"/>
          <a:sy n="121" d="100"/>
        </p:scale>
        <p:origin x="102"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1"/>
        <p:cNvGrpSpPr/>
        <p:nvPr/>
      </p:nvGrpSpPr>
      <p:grpSpPr>
        <a:xfrm>
          <a:off x="0" y="0"/>
          <a:ext cx="0" cy="0"/>
          <a:chOff x="0" y="0"/>
          <a:chExt cx="0" cy="0"/>
        </a:xfrm>
      </p:grpSpPr>
      <p:sp>
        <p:nvSpPr>
          <p:cNvPr id="2" name="Shape 2"/>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3" name="Shape 3"/>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a:endParaRPr/>
          </a:p>
        </p:txBody>
      </p:sp>
    </p:spTree>
    <p:extLst>
      <p:ext uri="{BB962C8B-B14F-4D97-AF65-F5344CB8AC3E}">
        <p14:creationId xmlns:p14="http://schemas.microsoft.com/office/powerpoint/2010/main" val="211764262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3756800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8" name="Shape 11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8797350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Shape 12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25" name="Shape 12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2946205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9"/>
        <p:cNvGrpSpPr/>
        <p:nvPr/>
      </p:nvGrpSpPr>
      <p:grpSpPr>
        <a:xfrm>
          <a:off x="0" y="0"/>
          <a:ext cx="0" cy="0"/>
          <a:chOff x="0" y="0"/>
          <a:chExt cx="0" cy="0"/>
        </a:xfrm>
      </p:grpSpPr>
      <p:sp>
        <p:nvSpPr>
          <p:cNvPr id="130" name="Shape 13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1" name="Shape 13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441517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37" name="Shape 13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75678299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Shape 14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44" name="Shape 14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52747139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Shape 14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0" name="Shape 15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854455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Shape 15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57" name="Shape 15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8945626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1"/>
        <p:cNvGrpSpPr/>
        <p:nvPr/>
      </p:nvGrpSpPr>
      <p:grpSpPr>
        <a:xfrm>
          <a:off x="0" y="0"/>
          <a:ext cx="0" cy="0"/>
          <a:chOff x="0" y="0"/>
          <a:chExt cx="0" cy="0"/>
        </a:xfrm>
      </p:grpSpPr>
      <p:sp>
        <p:nvSpPr>
          <p:cNvPr id="162" name="Shape 16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63" name="Shape 16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7123314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8"/>
        <p:cNvGrpSpPr/>
        <p:nvPr/>
      </p:nvGrpSpPr>
      <p:grpSpPr>
        <a:xfrm>
          <a:off x="0" y="0"/>
          <a:ext cx="0" cy="0"/>
          <a:chOff x="0" y="0"/>
          <a:chExt cx="0" cy="0"/>
        </a:xfrm>
      </p:grpSpPr>
      <p:sp>
        <p:nvSpPr>
          <p:cNvPr id="169" name="Shape 1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0" name="Shape 17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428999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76" name="Shape 1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920767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9"/>
        <p:cNvGrpSpPr/>
        <p:nvPr/>
      </p:nvGrpSpPr>
      <p:grpSpPr>
        <a:xfrm>
          <a:off x="0" y="0"/>
          <a:ext cx="0" cy="0"/>
          <a:chOff x="0" y="0"/>
          <a:chExt cx="0" cy="0"/>
        </a:xfrm>
      </p:grpSpPr>
      <p:sp>
        <p:nvSpPr>
          <p:cNvPr id="60" name="Shape 6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1" name="Shape 6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08259853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Shape 18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83" name="Shape 18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803754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Shape 1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0" name="Shape 1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5876716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9202583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Shape 20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3" name="Shape 20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6114304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Shape 20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09" name="Shape 2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3900547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Shape 21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16" name="Shape 21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594200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Shape 22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2" name="Shape 22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070995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Shape 22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29" name="Shape 22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5392446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Shape 23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35" name="Shape 2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4911611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241" name="Shape 24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7327800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Shape 7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3" name="Shape 7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42232813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Shape 7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9" name="Shape 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8022654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Shape 8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6" name="Shape 8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37467702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Shape 9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2" name="Shape 9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2476296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3871747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5" name="Shape 10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16949234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12" name="Shape 11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a:spcBef>
                <a:spcPts val="0"/>
              </a:spcBef>
              <a:buNone/>
            </a:pPr>
            <a:endParaRPr/>
          </a:p>
        </p:txBody>
      </p:sp>
    </p:spTree>
    <p:extLst>
      <p:ext uri="{BB962C8B-B14F-4D97-AF65-F5344CB8AC3E}">
        <p14:creationId xmlns:p14="http://schemas.microsoft.com/office/powerpoint/2010/main" val="22777868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311708" y="744575"/>
            <a:ext cx="8520599" cy="2052599"/>
          </a:xfrm>
          <a:prstGeom prst="rect">
            <a:avLst/>
          </a:prstGeom>
        </p:spPr>
        <p:txBody>
          <a:bodyPr lIns="91425" tIns="91425" rIns="91425" bIns="91425" anchor="b" anchorCtr="0"/>
          <a:lstStyle>
            <a:lvl1pPr algn="ctr">
              <a:spcBef>
                <a:spcPts val="0"/>
              </a:spcBef>
              <a:buSzPct val="100000"/>
              <a:defRPr sz="5200"/>
            </a:lvl1pPr>
            <a:lvl2pPr algn="ctr">
              <a:spcBef>
                <a:spcPts val="0"/>
              </a:spcBef>
              <a:buSzPct val="100000"/>
              <a:defRPr sz="5200"/>
            </a:lvl2pPr>
            <a:lvl3pPr algn="ctr">
              <a:spcBef>
                <a:spcPts val="0"/>
              </a:spcBef>
              <a:buSzPct val="100000"/>
              <a:defRPr sz="5200"/>
            </a:lvl3pPr>
            <a:lvl4pPr algn="ctr">
              <a:spcBef>
                <a:spcPts val="0"/>
              </a:spcBef>
              <a:buSzPct val="100000"/>
              <a:defRPr sz="5200"/>
            </a:lvl4pPr>
            <a:lvl5pPr algn="ctr">
              <a:spcBef>
                <a:spcPts val="0"/>
              </a:spcBef>
              <a:buSzPct val="100000"/>
              <a:defRPr sz="5200"/>
            </a:lvl5pPr>
            <a:lvl6pPr algn="ctr">
              <a:spcBef>
                <a:spcPts val="0"/>
              </a:spcBef>
              <a:buSzPct val="100000"/>
              <a:defRPr sz="5200"/>
            </a:lvl6pPr>
            <a:lvl7pPr algn="ctr">
              <a:spcBef>
                <a:spcPts val="0"/>
              </a:spcBef>
              <a:buSzPct val="100000"/>
              <a:defRPr sz="5200"/>
            </a:lvl7pPr>
            <a:lvl8pPr algn="ctr">
              <a:spcBef>
                <a:spcPts val="0"/>
              </a:spcBef>
              <a:buSzPct val="100000"/>
              <a:defRPr sz="5200"/>
            </a:lvl8pPr>
            <a:lvl9pPr algn="ctr">
              <a:spcBef>
                <a:spcPts val="0"/>
              </a:spcBef>
              <a:buSzPct val="100000"/>
              <a:defRPr sz="5200"/>
            </a:lvl9pPr>
          </a:lstStyle>
          <a:p>
            <a:endParaRPr/>
          </a:p>
        </p:txBody>
      </p:sp>
      <p:sp>
        <p:nvSpPr>
          <p:cNvPr id="10" name="Shape 10"/>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800"/>
            </a:lvl1pPr>
            <a:lvl2pPr algn="ctr">
              <a:lnSpc>
                <a:spcPct val="100000"/>
              </a:lnSpc>
              <a:spcBef>
                <a:spcPts val="0"/>
              </a:spcBef>
              <a:spcAft>
                <a:spcPts val="0"/>
              </a:spcAft>
              <a:buSzPct val="100000"/>
              <a:buNone/>
              <a:defRPr sz="2800"/>
            </a:lvl2pPr>
            <a:lvl3pPr algn="ctr">
              <a:lnSpc>
                <a:spcPct val="100000"/>
              </a:lnSpc>
              <a:spcBef>
                <a:spcPts val="0"/>
              </a:spcBef>
              <a:spcAft>
                <a:spcPts val="0"/>
              </a:spcAft>
              <a:buSzPct val="100000"/>
              <a:buNone/>
              <a:defRPr sz="2800"/>
            </a:lvl3pPr>
            <a:lvl4pPr algn="ctr">
              <a:lnSpc>
                <a:spcPct val="100000"/>
              </a:lnSpc>
              <a:spcBef>
                <a:spcPts val="0"/>
              </a:spcBef>
              <a:spcAft>
                <a:spcPts val="0"/>
              </a:spcAft>
              <a:buSzPct val="100000"/>
              <a:buNone/>
              <a:defRPr sz="2800"/>
            </a:lvl4pPr>
            <a:lvl5pPr algn="ctr">
              <a:lnSpc>
                <a:spcPct val="100000"/>
              </a:lnSpc>
              <a:spcBef>
                <a:spcPts val="0"/>
              </a:spcBef>
              <a:spcAft>
                <a:spcPts val="0"/>
              </a:spcAft>
              <a:buSzPct val="100000"/>
              <a:buNone/>
              <a:defRPr sz="2800"/>
            </a:lvl5pPr>
            <a:lvl6pPr algn="ctr">
              <a:lnSpc>
                <a:spcPct val="100000"/>
              </a:lnSpc>
              <a:spcBef>
                <a:spcPts val="0"/>
              </a:spcBef>
              <a:spcAft>
                <a:spcPts val="0"/>
              </a:spcAft>
              <a:buSzPct val="100000"/>
              <a:buNone/>
              <a:defRPr sz="2800"/>
            </a:lvl6pPr>
            <a:lvl7pPr algn="ctr">
              <a:lnSpc>
                <a:spcPct val="100000"/>
              </a:lnSpc>
              <a:spcBef>
                <a:spcPts val="0"/>
              </a:spcBef>
              <a:spcAft>
                <a:spcPts val="0"/>
              </a:spcAft>
              <a:buSzPct val="100000"/>
              <a:buNone/>
              <a:defRPr sz="2800"/>
            </a:lvl7pPr>
            <a:lvl8pPr algn="ctr">
              <a:lnSpc>
                <a:spcPct val="100000"/>
              </a:lnSpc>
              <a:spcBef>
                <a:spcPts val="0"/>
              </a:spcBef>
              <a:spcAft>
                <a:spcPts val="0"/>
              </a:spcAft>
              <a:buSzPct val="100000"/>
              <a:buNone/>
              <a:defRPr sz="2800"/>
            </a:lvl8pPr>
            <a:lvl9pPr algn="ctr">
              <a:lnSpc>
                <a:spcPct val="100000"/>
              </a:lnSpc>
              <a:spcBef>
                <a:spcPts val="0"/>
              </a:spcBef>
              <a:spcAft>
                <a:spcPts val="0"/>
              </a:spcAft>
              <a:buSzPct val="100000"/>
              <a:buNone/>
              <a:defRPr sz="2800"/>
            </a:lvl9pPr>
          </a:lstStyle>
          <a:p>
            <a:endParaRPr/>
          </a:p>
        </p:txBody>
      </p:sp>
      <p:sp>
        <p:nvSpPr>
          <p:cNvPr id="11" name="Shape 1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311700" y="1106125"/>
            <a:ext cx="8520599" cy="1963500"/>
          </a:xfrm>
          <a:prstGeom prst="rect">
            <a:avLst/>
          </a:prstGeom>
        </p:spPr>
        <p:txBody>
          <a:bodyPr lIns="91425" tIns="91425" rIns="91425" bIns="91425" anchor="b" anchorCtr="0"/>
          <a:lstStyle>
            <a:lvl1pPr algn="ctr">
              <a:spcBef>
                <a:spcPts val="0"/>
              </a:spcBef>
              <a:buSzPct val="100000"/>
              <a:defRPr sz="12000"/>
            </a:lvl1pPr>
            <a:lvl2pPr algn="ctr">
              <a:spcBef>
                <a:spcPts val="0"/>
              </a:spcBef>
              <a:buSzPct val="100000"/>
              <a:defRPr sz="12000"/>
            </a:lvl2pPr>
            <a:lvl3pPr algn="ctr">
              <a:spcBef>
                <a:spcPts val="0"/>
              </a:spcBef>
              <a:buSzPct val="100000"/>
              <a:defRPr sz="12000"/>
            </a:lvl3pPr>
            <a:lvl4pPr algn="ctr">
              <a:spcBef>
                <a:spcPts val="0"/>
              </a:spcBef>
              <a:buSzPct val="100000"/>
              <a:defRPr sz="12000"/>
            </a:lvl4pPr>
            <a:lvl5pPr algn="ctr">
              <a:spcBef>
                <a:spcPts val="0"/>
              </a:spcBef>
              <a:buSzPct val="100000"/>
              <a:defRPr sz="12000"/>
            </a:lvl5pPr>
            <a:lvl6pPr algn="ctr">
              <a:spcBef>
                <a:spcPts val="0"/>
              </a:spcBef>
              <a:buSzPct val="100000"/>
              <a:defRPr sz="12000"/>
            </a:lvl6pPr>
            <a:lvl7pPr algn="ctr">
              <a:spcBef>
                <a:spcPts val="0"/>
              </a:spcBef>
              <a:buSzPct val="100000"/>
              <a:defRPr sz="12000"/>
            </a:lvl7pPr>
            <a:lvl8pPr algn="ctr">
              <a:spcBef>
                <a:spcPts val="0"/>
              </a:spcBef>
              <a:buSzPct val="100000"/>
              <a:defRPr sz="12000"/>
            </a:lvl8pPr>
            <a:lvl9pPr algn="ctr">
              <a:spcBef>
                <a:spcPts val="0"/>
              </a:spcBef>
              <a:buSzPct val="100000"/>
              <a:defRPr sz="12000"/>
            </a:lvl9pPr>
          </a:lstStyle>
          <a:p>
            <a:endParaRPr/>
          </a:p>
        </p:txBody>
      </p:sp>
      <p:sp>
        <p:nvSpPr>
          <p:cNvPr id="45" name="Shape 45"/>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algn="ctr">
              <a:spcBef>
                <a:spcPts val="0"/>
              </a:spcBef>
              <a:defRPr/>
            </a:lvl1pPr>
            <a:lvl2pPr algn="ctr">
              <a:spcBef>
                <a:spcPts val="0"/>
              </a:spcBef>
              <a:defRPr/>
            </a:lvl2pPr>
            <a:lvl3pPr algn="ctr">
              <a:spcBef>
                <a:spcPts val="0"/>
              </a:spcBef>
              <a:defRPr/>
            </a:lvl3pPr>
            <a:lvl4pPr algn="ctr">
              <a:spcBef>
                <a:spcPts val="0"/>
              </a:spcBef>
              <a:defRPr/>
            </a:lvl4pPr>
            <a:lvl5pPr algn="ctr">
              <a:spcBef>
                <a:spcPts val="0"/>
              </a:spcBef>
              <a:defRPr/>
            </a:lvl5pPr>
            <a:lvl6pPr algn="ctr">
              <a:spcBef>
                <a:spcPts val="0"/>
              </a:spcBef>
              <a:defRPr/>
            </a:lvl6pPr>
            <a:lvl7pPr algn="ctr">
              <a:spcBef>
                <a:spcPts val="0"/>
              </a:spcBef>
              <a:defRPr/>
            </a:lvl7pPr>
            <a:lvl8pPr algn="ctr">
              <a:spcBef>
                <a:spcPts val="0"/>
              </a:spcBef>
              <a:defRPr/>
            </a:lvl8pPr>
            <a:lvl9pPr algn="ctr">
              <a:spcBef>
                <a:spcPts val="0"/>
              </a:spcBef>
              <a:defRPr/>
            </a:lvl9pPr>
          </a:lstStyle>
          <a:p>
            <a:endParaRPr/>
          </a:p>
        </p:txBody>
      </p:sp>
      <p:sp>
        <p:nvSpPr>
          <p:cNvPr id="46" name="Shape 4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7"/>
        <p:cNvGrpSpPr/>
        <p:nvPr/>
      </p:nvGrpSpPr>
      <p:grpSpPr>
        <a:xfrm>
          <a:off x="0" y="0"/>
          <a:ext cx="0" cy="0"/>
          <a:chOff x="0" y="0"/>
          <a:chExt cx="0" cy="0"/>
        </a:xfrm>
      </p:grpSpPr>
      <p:sp>
        <p:nvSpPr>
          <p:cNvPr id="48" name="Shape 4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311700" y="2150850"/>
            <a:ext cx="8520599" cy="841800"/>
          </a:xfrm>
          <a:prstGeom prst="rect">
            <a:avLst/>
          </a:prstGeom>
        </p:spPr>
        <p:txBody>
          <a:bodyPr lIns="91425" tIns="91425" rIns="91425" bIns="91425" anchor="ctr" anchorCtr="0"/>
          <a:lstStyle>
            <a:lvl1pPr algn="ctr">
              <a:spcBef>
                <a:spcPts val="0"/>
              </a:spcBef>
              <a:buSzPct val="100000"/>
              <a:defRPr sz="3600"/>
            </a:lvl1pPr>
            <a:lvl2pPr algn="ctr">
              <a:spcBef>
                <a:spcPts val="0"/>
              </a:spcBef>
              <a:buSzPct val="100000"/>
              <a:defRPr sz="3600"/>
            </a:lvl2pPr>
            <a:lvl3pPr algn="ctr">
              <a:spcBef>
                <a:spcPts val="0"/>
              </a:spcBef>
              <a:buSzPct val="100000"/>
              <a:defRPr sz="3600"/>
            </a:lvl3pPr>
            <a:lvl4pPr algn="ctr">
              <a:spcBef>
                <a:spcPts val="0"/>
              </a:spcBef>
              <a:buSzPct val="100000"/>
              <a:defRPr sz="3600"/>
            </a:lvl4pPr>
            <a:lvl5pPr algn="ctr">
              <a:spcBef>
                <a:spcPts val="0"/>
              </a:spcBef>
              <a:buSzPct val="100000"/>
              <a:defRPr sz="3600"/>
            </a:lvl5pPr>
            <a:lvl6pPr algn="ctr">
              <a:spcBef>
                <a:spcPts val="0"/>
              </a:spcBef>
              <a:buSzPct val="100000"/>
              <a:defRPr sz="3600"/>
            </a:lvl6pPr>
            <a:lvl7pPr algn="ctr">
              <a:spcBef>
                <a:spcPts val="0"/>
              </a:spcBef>
              <a:buSzPct val="100000"/>
              <a:defRPr sz="3600"/>
            </a:lvl7pPr>
            <a:lvl8pPr algn="ctr">
              <a:spcBef>
                <a:spcPts val="0"/>
              </a:spcBef>
              <a:buSzPct val="100000"/>
              <a:defRPr sz="3600"/>
            </a:lvl8pPr>
            <a:lvl9pPr algn="ctr">
              <a:spcBef>
                <a:spcPts val="0"/>
              </a:spcBef>
              <a:buSzPct val="100000"/>
              <a:defRPr sz="3600"/>
            </a:lvl9pPr>
          </a:lstStyle>
          <a:p>
            <a:endParaRPr/>
          </a:p>
        </p:txBody>
      </p:sp>
      <p:sp>
        <p:nvSpPr>
          <p:cNvPr id="14" name="Shape 1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7" name="Shape 17"/>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18" name="Shape 1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1" name="Shape 21"/>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2" name="Shape 22"/>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a:spcBef>
                <a:spcPts val="0"/>
              </a:spcBef>
              <a:buSzPct val="100000"/>
              <a:defRPr sz="14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23" name="Shape 2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311700" y="445025"/>
            <a:ext cx="8520599" cy="572699"/>
          </a:xfrm>
          <a:prstGeom prst="rect">
            <a:avLst/>
          </a:prstGeom>
        </p:spPr>
        <p:txBody>
          <a:bodyPr lIns="91425" tIns="91425" rIns="91425" bIns="91425" anchor="t"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26" name="Shape 2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7"/>
        <p:cNvGrpSpPr/>
        <p:nvPr/>
      </p:nvGrpSpPr>
      <p:grpSpPr>
        <a:xfrm>
          <a:off x="0" y="0"/>
          <a:ext cx="0" cy="0"/>
          <a:chOff x="0" y="0"/>
          <a:chExt cx="0" cy="0"/>
        </a:xfrm>
      </p:grpSpPr>
      <p:sp>
        <p:nvSpPr>
          <p:cNvPr id="28" name="Shape 28"/>
          <p:cNvSpPr txBox="1">
            <a:spLocks noGrp="1"/>
          </p:cNvSpPr>
          <p:nvPr>
            <p:ph type="title"/>
          </p:nvPr>
        </p:nvSpPr>
        <p:spPr>
          <a:xfrm>
            <a:off x="311700" y="555600"/>
            <a:ext cx="2807999" cy="755699"/>
          </a:xfrm>
          <a:prstGeom prst="rect">
            <a:avLst/>
          </a:prstGeom>
        </p:spPr>
        <p:txBody>
          <a:bodyPr lIns="91425" tIns="91425" rIns="91425" bIns="91425" anchor="b" anchorCtr="0"/>
          <a:lstStyle>
            <a:lvl1pPr>
              <a:spcBef>
                <a:spcPts val="0"/>
              </a:spcBef>
              <a:buSzPct val="100000"/>
              <a:defRPr sz="2400"/>
            </a:lvl1pPr>
            <a:lvl2pPr>
              <a:spcBef>
                <a:spcPts val="0"/>
              </a:spcBef>
              <a:buSzPct val="100000"/>
              <a:defRPr sz="2400"/>
            </a:lvl2pPr>
            <a:lvl3pPr>
              <a:spcBef>
                <a:spcPts val="0"/>
              </a:spcBef>
              <a:buSzPct val="100000"/>
              <a:defRPr sz="2400"/>
            </a:lvl3pPr>
            <a:lvl4pPr>
              <a:spcBef>
                <a:spcPts val="0"/>
              </a:spcBef>
              <a:buSzPct val="100000"/>
              <a:defRPr sz="2400"/>
            </a:lvl4pPr>
            <a:lvl5pPr>
              <a:spcBef>
                <a:spcPts val="0"/>
              </a:spcBef>
              <a:buSzPct val="100000"/>
              <a:defRPr sz="2400"/>
            </a:lvl5pPr>
            <a:lvl6pPr>
              <a:spcBef>
                <a:spcPts val="0"/>
              </a:spcBef>
              <a:buSzPct val="100000"/>
              <a:defRPr sz="2400"/>
            </a:lvl6pPr>
            <a:lvl7pPr>
              <a:spcBef>
                <a:spcPts val="0"/>
              </a:spcBef>
              <a:buSzPct val="100000"/>
              <a:defRPr sz="2400"/>
            </a:lvl7pPr>
            <a:lvl8pPr>
              <a:spcBef>
                <a:spcPts val="0"/>
              </a:spcBef>
              <a:buSzPct val="100000"/>
              <a:defRPr sz="2400"/>
            </a:lvl8pPr>
            <a:lvl9pPr>
              <a:spcBef>
                <a:spcPts val="0"/>
              </a:spcBef>
              <a:buSzPct val="100000"/>
              <a:defRPr sz="2400"/>
            </a:lvl9pPr>
          </a:lstStyle>
          <a:p>
            <a:endParaRPr/>
          </a:p>
        </p:txBody>
      </p:sp>
      <p:sp>
        <p:nvSpPr>
          <p:cNvPr id="29" name="Shape 29"/>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a:spcBef>
                <a:spcPts val="0"/>
              </a:spcBef>
              <a:buSzPct val="100000"/>
              <a:defRPr sz="1200"/>
            </a:lvl1pPr>
            <a:lvl2pPr>
              <a:spcBef>
                <a:spcPts val="0"/>
              </a:spcBef>
              <a:buSzPct val="100000"/>
              <a:defRPr sz="1200"/>
            </a:lvl2pPr>
            <a:lvl3pPr>
              <a:spcBef>
                <a:spcPts val="0"/>
              </a:spcBef>
              <a:buSzPct val="100000"/>
              <a:defRPr sz="1200"/>
            </a:lvl3pPr>
            <a:lvl4pPr>
              <a:spcBef>
                <a:spcPts val="0"/>
              </a:spcBef>
              <a:buSzPct val="100000"/>
              <a:defRPr sz="1200"/>
            </a:lvl4pPr>
            <a:lvl5pPr>
              <a:spcBef>
                <a:spcPts val="0"/>
              </a:spcBef>
              <a:buSzPct val="100000"/>
              <a:defRPr sz="1200"/>
            </a:lvl5pPr>
            <a:lvl6pPr>
              <a:spcBef>
                <a:spcPts val="0"/>
              </a:spcBef>
              <a:buSzPct val="100000"/>
              <a:defRPr sz="1200"/>
            </a:lvl6pPr>
            <a:lvl7pPr>
              <a:spcBef>
                <a:spcPts val="0"/>
              </a:spcBef>
              <a:buSzPct val="100000"/>
              <a:defRPr sz="1200"/>
            </a:lvl7pPr>
            <a:lvl8pPr>
              <a:spcBef>
                <a:spcPts val="0"/>
              </a:spcBef>
              <a:buSzPct val="100000"/>
              <a:defRPr sz="1200"/>
            </a:lvl8pPr>
            <a:lvl9pPr>
              <a:spcBef>
                <a:spcPts val="0"/>
              </a:spcBef>
              <a:buSzPct val="100000"/>
              <a:defRPr sz="1200"/>
            </a:lvl9pPr>
          </a:lstStyle>
          <a:p>
            <a:endParaRPr/>
          </a:p>
        </p:txBody>
      </p:sp>
      <p:sp>
        <p:nvSpPr>
          <p:cNvPr id="30" name="Shape 3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490250" y="450150"/>
            <a:ext cx="6367800" cy="4090800"/>
          </a:xfrm>
          <a:prstGeom prst="rect">
            <a:avLst/>
          </a:prstGeom>
        </p:spPr>
        <p:txBody>
          <a:bodyPr lIns="91425" tIns="91425" rIns="91425" bIns="91425" anchor="ctr" anchorCtr="0"/>
          <a:lstStyle>
            <a:lvl1pPr>
              <a:spcBef>
                <a:spcPts val="0"/>
              </a:spcBef>
              <a:buSzPct val="100000"/>
              <a:defRPr sz="4800"/>
            </a:lvl1pPr>
            <a:lvl2pPr>
              <a:spcBef>
                <a:spcPts val="0"/>
              </a:spcBef>
              <a:buSzPct val="100000"/>
              <a:defRPr sz="4800"/>
            </a:lvl2pPr>
            <a:lvl3pPr>
              <a:spcBef>
                <a:spcPts val="0"/>
              </a:spcBef>
              <a:buSzPct val="100000"/>
              <a:defRPr sz="4800"/>
            </a:lvl3pPr>
            <a:lvl4pPr>
              <a:spcBef>
                <a:spcPts val="0"/>
              </a:spcBef>
              <a:buSzPct val="100000"/>
              <a:defRPr sz="4800"/>
            </a:lvl4pPr>
            <a:lvl5pPr>
              <a:spcBef>
                <a:spcPts val="0"/>
              </a:spcBef>
              <a:buSzPct val="100000"/>
              <a:defRPr sz="4800"/>
            </a:lvl5pPr>
            <a:lvl6pPr>
              <a:spcBef>
                <a:spcPts val="0"/>
              </a:spcBef>
              <a:buSzPct val="100000"/>
              <a:defRPr sz="4800"/>
            </a:lvl6pPr>
            <a:lvl7pPr>
              <a:spcBef>
                <a:spcPts val="0"/>
              </a:spcBef>
              <a:buSzPct val="100000"/>
              <a:defRPr sz="4800"/>
            </a:lvl7pPr>
            <a:lvl8pPr>
              <a:spcBef>
                <a:spcPts val="0"/>
              </a:spcBef>
              <a:buSzPct val="100000"/>
              <a:defRPr sz="4800"/>
            </a:lvl8pPr>
            <a:lvl9pPr>
              <a:spcBef>
                <a:spcPts val="0"/>
              </a:spcBef>
              <a:buSzPct val="100000"/>
              <a:defRPr sz="4800"/>
            </a:lvl9pPr>
          </a:lstStyle>
          <a:p>
            <a:endParaRPr/>
          </a:p>
        </p:txBody>
      </p:sp>
      <p:sp>
        <p:nvSpPr>
          <p:cNvPr id="33" name="Shape 3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4"/>
        <p:cNvGrpSpPr/>
        <p:nvPr/>
      </p:nvGrpSpPr>
      <p:grpSpPr>
        <a:xfrm>
          <a:off x="0" y="0"/>
          <a:ext cx="0" cy="0"/>
          <a:chOff x="0" y="0"/>
          <a:chExt cx="0" cy="0"/>
        </a:xfrm>
      </p:grpSpPr>
      <p:sp>
        <p:nvSpPr>
          <p:cNvPr id="35" name="Shape 35"/>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a:spcBef>
                <a:spcPts val="0"/>
              </a:spcBef>
              <a:buNone/>
            </a:pPr>
            <a:endParaRPr/>
          </a:p>
        </p:txBody>
      </p:sp>
      <p:sp>
        <p:nvSpPr>
          <p:cNvPr id="36" name="Shape 36"/>
          <p:cNvSpPr txBox="1">
            <a:spLocks noGrp="1"/>
          </p:cNvSpPr>
          <p:nvPr>
            <p:ph type="title"/>
          </p:nvPr>
        </p:nvSpPr>
        <p:spPr>
          <a:xfrm>
            <a:off x="265500" y="1233175"/>
            <a:ext cx="4045199" cy="1482300"/>
          </a:xfrm>
          <a:prstGeom prst="rect">
            <a:avLst/>
          </a:prstGeom>
        </p:spPr>
        <p:txBody>
          <a:bodyPr lIns="91425" tIns="91425" rIns="91425" bIns="91425" anchor="b" anchorCtr="0"/>
          <a:lstStyle>
            <a:lvl1pPr algn="ctr">
              <a:spcBef>
                <a:spcPts val="0"/>
              </a:spcBef>
              <a:buSzPct val="100000"/>
              <a:defRPr sz="4200"/>
            </a:lvl1pPr>
            <a:lvl2pPr algn="ctr">
              <a:spcBef>
                <a:spcPts val="0"/>
              </a:spcBef>
              <a:buSzPct val="100000"/>
              <a:defRPr sz="4200"/>
            </a:lvl2pPr>
            <a:lvl3pPr algn="ctr">
              <a:spcBef>
                <a:spcPts val="0"/>
              </a:spcBef>
              <a:buSzPct val="100000"/>
              <a:defRPr sz="4200"/>
            </a:lvl3pPr>
            <a:lvl4pPr algn="ctr">
              <a:spcBef>
                <a:spcPts val="0"/>
              </a:spcBef>
              <a:buSzPct val="100000"/>
              <a:defRPr sz="4200"/>
            </a:lvl4pPr>
            <a:lvl5pPr algn="ctr">
              <a:spcBef>
                <a:spcPts val="0"/>
              </a:spcBef>
              <a:buSzPct val="100000"/>
              <a:defRPr sz="4200"/>
            </a:lvl5pPr>
            <a:lvl6pPr algn="ctr">
              <a:spcBef>
                <a:spcPts val="0"/>
              </a:spcBef>
              <a:buSzPct val="100000"/>
              <a:defRPr sz="4200"/>
            </a:lvl6pPr>
            <a:lvl7pPr algn="ctr">
              <a:spcBef>
                <a:spcPts val="0"/>
              </a:spcBef>
              <a:buSzPct val="100000"/>
              <a:defRPr sz="4200"/>
            </a:lvl7pPr>
            <a:lvl8pPr algn="ctr">
              <a:spcBef>
                <a:spcPts val="0"/>
              </a:spcBef>
              <a:buSzPct val="100000"/>
              <a:defRPr sz="4200"/>
            </a:lvl8pPr>
            <a:lvl9pPr algn="ctr">
              <a:spcBef>
                <a:spcPts val="0"/>
              </a:spcBef>
              <a:buSzPct val="100000"/>
              <a:defRPr sz="4200"/>
            </a:lvl9pPr>
          </a:lstStyle>
          <a:p>
            <a:endParaRPr/>
          </a:p>
        </p:txBody>
      </p:sp>
      <p:sp>
        <p:nvSpPr>
          <p:cNvPr id="37" name="Shape 37"/>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algn="ctr">
              <a:lnSpc>
                <a:spcPct val="100000"/>
              </a:lnSpc>
              <a:spcBef>
                <a:spcPts val="0"/>
              </a:spcBef>
              <a:spcAft>
                <a:spcPts val="0"/>
              </a:spcAft>
              <a:buSzPct val="100000"/>
              <a:buNone/>
              <a:defRPr sz="2100"/>
            </a:lvl1pPr>
            <a:lvl2pPr algn="ctr">
              <a:lnSpc>
                <a:spcPct val="100000"/>
              </a:lnSpc>
              <a:spcBef>
                <a:spcPts val="0"/>
              </a:spcBef>
              <a:spcAft>
                <a:spcPts val="0"/>
              </a:spcAft>
              <a:buSzPct val="100000"/>
              <a:buNone/>
              <a:defRPr sz="2100"/>
            </a:lvl2pPr>
            <a:lvl3pPr algn="ctr">
              <a:lnSpc>
                <a:spcPct val="100000"/>
              </a:lnSpc>
              <a:spcBef>
                <a:spcPts val="0"/>
              </a:spcBef>
              <a:spcAft>
                <a:spcPts val="0"/>
              </a:spcAft>
              <a:buSzPct val="100000"/>
              <a:buNone/>
              <a:defRPr sz="2100"/>
            </a:lvl3pPr>
            <a:lvl4pPr algn="ctr">
              <a:lnSpc>
                <a:spcPct val="100000"/>
              </a:lnSpc>
              <a:spcBef>
                <a:spcPts val="0"/>
              </a:spcBef>
              <a:spcAft>
                <a:spcPts val="0"/>
              </a:spcAft>
              <a:buSzPct val="100000"/>
              <a:buNone/>
              <a:defRPr sz="2100"/>
            </a:lvl4pPr>
            <a:lvl5pPr algn="ctr">
              <a:lnSpc>
                <a:spcPct val="100000"/>
              </a:lnSpc>
              <a:spcBef>
                <a:spcPts val="0"/>
              </a:spcBef>
              <a:spcAft>
                <a:spcPts val="0"/>
              </a:spcAft>
              <a:buSzPct val="100000"/>
              <a:buNone/>
              <a:defRPr sz="2100"/>
            </a:lvl5pPr>
            <a:lvl6pPr algn="ctr">
              <a:lnSpc>
                <a:spcPct val="100000"/>
              </a:lnSpc>
              <a:spcBef>
                <a:spcPts val="0"/>
              </a:spcBef>
              <a:spcAft>
                <a:spcPts val="0"/>
              </a:spcAft>
              <a:buSzPct val="100000"/>
              <a:buNone/>
              <a:defRPr sz="2100"/>
            </a:lvl6pPr>
            <a:lvl7pPr algn="ctr">
              <a:lnSpc>
                <a:spcPct val="100000"/>
              </a:lnSpc>
              <a:spcBef>
                <a:spcPts val="0"/>
              </a:spcBef>
              <a:spcAft>
                <a:spcPts val="0"/>
              </a:spcAft>
              <a:buSzPct val="100000"/>
              <a:buNone/>
              <a:defRPr sz="2100"/>
            </a:lvl7pPr>
            <a:lvl8pPr algn="ctr">
              <a:lnSpc>
                <a:spcPct val="100000"/>
              </a:lnSpc>
              <a:spcBef>
                <a:spcPts val="0"/>
              </a:spcBef>
              <a:spcAft>
                <a:spcPts val="0"/>
              </a:spcAft>
              <a:buSzPct val="100000"/>
              <a:buNone/>
              <a:defRPr sz="2100"/>
            </a:lvl8pPr>
            <a:lvl9pPr algn="ctr">
              <a:lnSpc>
                <a:spcPct val="100000"/>
              </a:lnSpc>
              <a:spcBef>
                <a:spcPts val="0"/>
              </a:spcBef>
              <a:spcAft>
                <a:spcPts val="0"/>
              </a:spcAft>
              <a:buSzPct val="100000"/>
              <a:buNone/>
              <a:defRPr sz="2100"/>
            </a:lvl9pPr>
          </a:lstStyle>
          <a:p>
            <a:endParaRPr/>
          </a:p>
        </p:txBody>
      </p:sp>
      <p:sp>
        <p:nvSpPr>
          <p:cNvPr id="38" name="Shape 38"/>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a:endParaRPr/>
          </a:p>
        </p:txBody>
      </p:sp>
      <p:sp>
        <p:nvSpPr>
          <p:cNvPr id="39" name="Shape 3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0"/>
        <p:cNvGrpSpPr/>
        <p:nvPr/>
      </p:nvGrpSpPr>
      <p:grpSpPr>
        <a:xfrm>
          <a:off x="0" y="0"/>
          <a:ext cx="0" cy="0"/>
          <a:chOff x="0" y="0"/>
          <a:chExt cx="0" cy="0"/>
        </a:xfrm>
      </p:grpSpPr>
      <p:sp>
        <p:nvSpPr>
          <p:cNvPr id="41" name="Shape 41"/>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a:lnSpc>
                <a:spcPct val="100000"/>
              </a:lnSpc>
              <a:spcBef>
                <a:spcPts val="0"/>
              </a:spcBef>
              <a:spcAft>
                <a:spcPts val="0"/>
              </a:spcAft>
              <a:buNone/>
              <a:defRPr/>
            </a:lvl1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
        <p:cNvGrpSpPr/>
        <p:nvPr/>
      </p:nvGrpSpPr>
      <p:grpSpPr>
        <a:xfrm>
          <a:off x="0" y="0"/>
          <a:ext cx="0" cy="0"/>
          <a:chOff x="0" y="0"/>
          <a:chExt cx="0" cy="0"/>
        </a:xfrm>
      </p:grpSpPr>
      <p:sp>
        <p:nvSpPr>
          <p:cNvPr id="5" name="Shape 5"/>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a:spcBef>
                <a:spcPts val="0"/>
              </a:spcBef>
              <a:buClr>
                <a:schemeClr val="dk1"/>
              </a:buClr>
              <a:buSzPct val="100000"/>
              <a:buNone/>
              <a:defRPr sz="2800">
                <a:solidFill>
                  <a:schemeClr val="dk1"/>
                </a:solidFill>
              </a:defRPr>
            </a:lvl1pPr>
            <a:lvl2pPr>
              <a:spcBef>
                <a:spcPts val="0"/>
              </a:spcBef>
              <a:buClr>
                <a:schemeClr val="dk1"/>
              </a:buClr>
              <a:buSzPct val="100000"/>
              <a:buNone/>
              <a:defRPr sz="2800">
                <a:solidFill>
                  <a:schemeClr val="dk1"/>
                </a:solidFill>
              </a:defRPr>
            </a:lvl2pPr>
            <a:lvl3pPr>
              <a:spcBef>
                <a:spcPts val="0"/>
              </a:spcBef>
              <a:buClr>
                <a:schemeClr val="dk1"/>
              </a:buClr>
              <a:buSzPct val="100000"/>
              <a:buNone/>
              <a:defRPr sz="2800">
                <a:solidFill>
                  <a:schemeClr val="dk1"/>
                </a:solidFill>
              </a:defRPr>
            </a:lvl3pPr>
            <a:lvl4pPr>
              <a:spcBef>
                <a:spcPts val="0"/>
              </a:spcBef>
              <a:buClr>
                <a:schemeClr val="dk1"/>
              </a:buClr>
              <a:buSzPct val="100000"/>
              <a:buNone/>
              <a:defRPr sz="2800">
                <a:solidFill>
                  <a:schemeClr val="dk1"/>
                </a:solidFill>
              </a:defRPr>
            </a:lvl4pPr>
            <a:lvl5pPr>
              <a:spcBef>
                <a:spcPts val="0"/>
              </a:spcBef>
              <a:buClr>
                <a:schemeClr val="dk1"/>
              </a:buClr>
              <a:buSzPct val="100000"/>
              <a:buNone/>
              <a:defRPr sz="2800">
                <a:solidFill>
                  <a:schemeClr val="dk1"/>
                </a:solidFill>
              </a:defRPr>
            </a:lvl5pPr>
            <a:lvl6pPr>
              <a:spcBef>
                <a:spcPts val="0"/>
              </a:spcBef>
              <a:buClr>
                <a:schemeClr val="dk1"/>
              </a:buClr>
              <a:buSzPct val="100000"/>
              <a:buNone/>
              <a:defRPr sz="2800">
                <a:solidFill>
                  <a:schemeClr val="dk1"/>
                </a:solidFill>
              </a:defRPr>
            </a:lvl6pPr>
            <a:lvl7pPr>
              <a:spcBef>
                <a:spcPts val="0"/>
              </a:spcBef>
              <a:buClr>
                <a:schemeClr val="dk1"/>
              </a:buClr>
              <a:buSzPct val="100000"/>
              <a:buNone/>
              <a:defRPr sz="2800">
                <a:solidFill>
                  <a:schemeClr val="dk1"/>
                </a:solidFill>
              </a:defRPr>
            </a:lvl7pPr>
            <a:lvl8pPr>
              <a:spcBef>
                <a:spcPts val="0"/>
              </a:spcBef>
              <a:buClr>
                <a:schemeClr val="dk1"/>
              </a:buClr>
              <a:buSzPct val="100000"/>
              <a:buNone/>
              <a:defRPr sz="2800">
                <a:solidFill>
                  <a:schemeClr val="dk1"/>
                </a:solidFill>
              </a:defRPr>
            </a:lvl8pPr>
            <a:lvl9pPr>
              <a:spcBef>
                <a:spcPts val="0"/>
              </a:spcBef>
              <a:buClr>
                <a:schemeClr val="dk1"/>
              </a:buClr>
              <a:buSzPct val="100000"/>
              <a:buNone/>
              <a:defRPr sz="2800">
                <a:solidFill>
                  <a:schemeClr val="dk1"/>
                </a:solidFill>
              </a:defRPr>
            </a:lvl9pPr>
          </a:lstStyle>
          <a:p>
            <a:endParaRPr/>
          </a:p>
        </p:txBody>
      </p:sp>
      <p:sp>
        <p:nvSpPr>
          <p:cNvPr id="6" name="Shape 6"/>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a:lnSpc>
                <a:spcPct val="115000"/>
              </a:lnSpc>
              <a:spcBef>
                <a:spcPts val="0"/>
              </a:spcBef>
              <a:spcAft>
                <a:spcPts val="1600"/>
              </a:spcAft>
              <a:buClr>
                <a:schemeClr val="dk2"/>
              </a:buClr>
              <a:buSzPct val="100000"/>
              <a:defRPr sz="1800">
                <a:solidFill>
                  <a:schemeClr val="dk2"/>
                </a:solidFill>
              </a:defRPr>
            </a:lvl1pPr>
            <a:lvl2pPr>
              <a:lnSpc>
                <a:spcPct val="115000"/>
              </a:lnSpc>
              <a:spcBef>
                <a:spcPts val="0"/>
              </a:spcBef>
              <a:spcAft>
                <a:spcPts val="1600"/>
              </a:spcAft>
              <a:buClr>
                <a:schemeClr val="dk2"/>
              </a:buClr>
              <a:defRPr>
                <a:solidFill>
                  <a:schemeClr val="dk2"/>
                </a:solidFill>
              </a:defRPr>
            </a:lvl2pPr>
            <a:lvl3pPr>
              <a:lnSpc>
                <a:spcPct val="115000"/>
              </a:lnSpc>
              <a:spcBef>
                <a:spcPts val="0"/>
              </a:spcBef>
              <a:spcAft>
                <a:spcPts val="1600"/>
              </a:spcAft>
              <a:buClr>
                <a:schemeClr val="dk2"/>
              </a:buClr>
              <a:defRPr>
                <a:solidFill>
                  <a:schemeClr val="dk2"/>
                </a:solidFill>
              </a:defRPr>
            </a:lvl3pPr>
            <a:lvl4pPr>
              <a:lnSpc>
                <a:spcPct val="115000"/>
              </a:lnSpc>
              <a:spcBef>
                <a:spcPts val="0"/>
              </a:spcBef>
              <a:spcAft>
                <a:spcPts val="1600"/>
              </a:spcAft>
              <a:buClr>
                <a:schemeClr val="dk2"/>
              </a:buClr>
              <a:defRPr>
                <a:solidFill>
                  <a:schemeClr val="dk2"/>
                </a:solidFill>
              </a:defRPr>
            </a:lvl4pPr>
            <a:lvl5pPr>
              <a:lnSpc>
                <a:spcPct val="115000"/>
              </a:lnSpc>
              <a:spcBef>
                <a:spcPts val="0"/>
              </a:spcBef>
              <a:spcAft>
                <a:spcPts val="1600"/>
              </a:spcAft>
              <a:buClr>
                <a:schemeClr val="dk2"/>
              </a:buClr>
              <a:defRPr>
                <a:solidFill>
                  <a:schemeClr val="dk2"/>
                </a:solidFill>
              </a:defRPr>
            </a:lvl5pPr>
            <a:lvl6pPr>
              <a:lnSpc>
                <a:spcPct val="115000"/>
              </a:lnSpc>
              <a:spcBef>
                <a:spcPts val="0"/>
              </a:spcBef>
              <a:spcAft>
                <a:spcPts val="1600"/>
              </a:spcAft>
              <a:buClr>
                <a:schemeClr val="dk2"/>
              </a:buClr>
              <a:defRPr>
                <a:solidFill>
                  <a:schemeClr val="dk2"/>
                </a:solidFill>
              </a:defRPr>
            </a:lvl6pPr>
            <a:lvl7pPr>
              <a:lnSpc>
                <a:spcPct val="115000"/>
              </a:lnSpc>
              <a:spcBef>
                <a:spcPts val="0"/>
              </a:spcBef>
              <a:spcAft>
                <a:spcPts val="1600"/>
              </a:spcAft>
              <a:buClr>
                <a:schemeClr val="dk2"/>
              </a:buClr>
              <a:defRPr>
                <a:solidFill>
                  <a:schemeClr val="dk2"/>
                </a:solidFill>
              </a:defRPr>
            </a:lvl7pPr>
            <a:lvl8pPr>
              <a:lnSpc>
                <a:spcPct val="115000"/>
              </a:lnSpc>
              <a:spcBef>
                <a:spcPts val="0"/>
              </a:spcBef>
              <a:spcAft>
                <a:spcPts val="1600"/>
              </a:spcAft>
              <a:buClr>
                <a:schemeClr val="dk2"/>
              </a:buClr>
              <a:defRPr>
                <a:solidFill>
                  <a:schemeClr val="dk2"/>
                </a:solidFill>
              </a:defRPr>
            </a:lvl8pPr>
            <a:lvl9pPr>
              <a:lnSpc>
                <a:spcPct val="115000"/>
              </a:lnSpc>
              <a:spcBef>
                <a:spcPts val="0"/>
              </a:spcBef>
              <a:spcAft>
                <a:spcPts val="1600"/>
              </a:spcAft>
              <a:buClr>
                <a:schemeClr val="dk2"/>
              </a:buClr>
              <a:defRPr>
                <a:solidFill>
                  <a:schemeClr val="dk2"/>
                </a:solidFill>
              </a:defRPr>
            </a:lvl9pPr>
          </a:lstStyle>
          <a:p>
            <a:endParaRPr/>
          </a:p>
        </p:txBody>
      </p:sp>
      <p:sp>
        <p:nvSpPr>
          <p:cNvPr id="7" name="Shape 7"/>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sp>
        <p:nvSpPr>
          <p:cNvPr id="50" name="Shape 50"/>
          <p:cNvSpPr txBox="1">
            <a:spLocks noGrp="1"/>
          </p:cNvSpPr>
          <p:nvPr>
            <p:ph type="ctrTitle"/>
          </p:nvPr>
        </p:nvSpPr>
        <p:spPr>
          <a:xfrm>
            <a:off x="152400" y="1129192"/>
            <a:ext cx="7973700" cy="869999"/>
          </a:xfrm>
          <a:prstGeom prst="rect">
            <a:avLst/>
          </a:prstGeom>
        </p:spPr>
        <p:txBody>
          <a:bodyPr lIns="91425" tIns="91425" rIns="91425" bIns="91425" anchor="b" anchorCtr="0">
            <a:noAutofit/>
          </a:bodyPr>
          <a:lstStyle/>
          <a:p>
            <a:pPr algn="l">
              <a:spcBef>
                <a:spcPts val="0"/>
              </a:spcBef>
              <a:buNone/>
            </a:pPr>
            <a:r>
              <a:rPr lang="en"/>
              <a:t>Run-on sentences and Redundancy</a:t>
            </a:r>
          </a:p>
        </p:txBody>
      </p:sp>
      <p:sp>
        <p:nvSpPr>
          <p:cNvPr id="51" name="Shape 51"/>
          <p:cNvSpPr txBox="1">
            <a:spLocks noGrp="1"/>
          </p:cNvSpPr>
          <p:nvPr>
            <p:ph type="subTitle" idx="1"/>
          </p:nvPr>
        </p:nvSpPr>
        <p:spPr>
          <a:xfrm>
            <a:off x="301900" y="2737750"/>
            <a:ext cx="8995199" cy="1636200"/>
          </a:xfrm>
          <a:prstGeom prst="rect">
            <a:avLst/>
          </a:prstGeom>
        </p:spPr>
        <p:txBody>
          <a:bodyPr lIns="91425" tIns="91425" rIns="91425" bIns="91425" anchor="t" anchorCtr="0">
            <a:noAutofit/>
          </a:bodyPr>
          <a:lstStyle/>
          <a:p>
            <a:pPr algn="l">
              <a:spcBef>
                <a:spcPts val="0"/>
              </a:spcBef>
              <a:buNone/>
            </a:pPr>
            <a:r>
              <a:rPr lang="en"/>
              <a:t>By: Jackson Donovan, Christian Kornegay, Caleb Anderson, Jake Bennett</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3 Corrected</a:t>
            </a:r>
          </a:p>
        </p:txBody>
      </p:sp>
      <p:sp>
        <p:nvSpPr>
          <p:cNvPr id="115" name="Shape 115"/>
          <p:cNvSpPr txBox="1">
            <a:spLocks noGrp="1"/>
          </p:cNvSpPr>
          <p:nvPr>
            <p:ph type="body" idx="1"/>
          </p:nvPr>
        </p:nvSpPr>
        <p:spPr>
          <a:xfrm>
            <a:off x="311700" y="1086848"/>
            <a:ext cx="8520599" cy="3416400"/>
          </a:xfrm>
          <a:prstGeom prst="rect">
            <a:avLst/>
          </a:prstGeom>
        </p:spPr>
        <p:txBody>
          <a:bodyPr lIns="91425" tIns="91425" rIns="91425" bIns="91425" anchor="t" anchorCtr="0">
            <a:noAutofit/>
          </a:bodyPr>
          <a:lstStyle/>
          <a:p>
            <a:pPr>
              <a:spcBef>
                <a:spcPts val="0"/>
              </a:spcBef>
              <a:buNone/>
            </a:pPr>
            <a:r>
              <a:rPr lang="en" sz="2600"/>
              <a:t>Christian had a lot of homework.</a:t>
            </a:r>
            <a:r>
              <a:rPr lang="en" sz="2600">
                <a:solidFill>
                  <a:srgbClr val="FF0000"/>
                </a:solidFill>
              </a:rPr>
              <a:t> </a:t>
            </a:r>
            <a:r>
              <a:rPr lang="en" sz="2600">
                <a:solidFill>
                  <a:srgbClr val="666666"/>
                </a:solidFill>
              </a:rPr>
              <a:t>He had assignments in English,</a:t>
            </a:r>
            <a:r>
              <a:rPr lang="en" sz="2600">
                <a:solidFill>
                  <a:srgbClr val="FF0000"/>
                </a:solidFill>
              </a:rPr>
              <a:t> </a:t>
            </a:r>
            <a:r>
              <a:rPr lang="en" sz="2600">
                <a:solidFill>
                  <a:srgbClr val="666666"/>
                </a:solidFill>
              </a:rPr>
              <a:t>Math, Science, and Bible class.</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What is Redundancy?</a:t>
            </a:r>
          </a:p>
        </p:txBody>
      </p:sp>
      <p:sp>
        <p:nvSpPr>
          <p:cNvPr id="121" name="Shape 121"/>
          <p:cNvSpPr txBox="1">
            <a:spLocks noGrp="1"/>
          </p:cNvSpPr>
          <p:nvPr>
            <p:ph type="body" idx="1"/>
          </p:nvPr>
        </p:nvSpPr>
        <p:spPr>
          <a:xfrm>
            <a:off x="388256" y="1158343"/>
            <a:ext cx="3658799" cy="3416400"/>
          </a:xfrm>
          <a:prstGeom prst="rect">
            <a:avLst/>
          </a:prstGeom>
        </p:spPr>
        <p:txBody>
          <a:bodyPr lIns="91425" tIns="91425" rIns="91425" bIns="91425" anchor="t" anchorCtr="0">
            <a:noAutofit/>
          </a:bodyPr>
          <a:lstStyle/>
          <a:p>
            <a:pPr>
              <a:spcBef>
                <a:spcPts val="0"/>
              </a:spcBef>
              <a:buNone/>
            </a:pPr>
            <a:r>
              <a:rPr lang="en" sz="2600"/>
              <a:t>The act of using a word, phrase, etc., that repeats something else and is therefore unnecessary.</a:t>
            </a:r>
          </a:p>
        </p:txBody>
      </p:sp>
      <p:pic>
        <p:nvPicPr>
          <p:cNvPr id="122" name="Shape 122"/>
          <p:cNvPicPr preferRelativeResize="0"/>
          <p:nvPr/>
        </p:nvPicPr>
        <p:blipFill>
          <a:blip r:embed="rId3">
            <a:alphaModFix/>
          </a:blip>
          <a:stretch>
            <a:fillRect/>
          </a:stretch>
        </p:blipFill>
        <p:spPr>
          <a:xfrm>
            <a:off x="4710500" y="1017720"/>
            <a:ext cx="3517050" cy="2658250"/>
          </a:xfrm>
          <a:prstGeom prst="rect">
            <a:avLst/>
          </a:prstGeom>
          <a:noFill/>
          <a:ln>
            <a:noFill/>
          </a:ln>
        </p:spPr>
      </p:pic>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sp>
        <p:nvSpPr>
          <p:cNvPr id="127" name="Shape 12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Why is it an error?</a:t>
            </a:r>
          </a:p>
        </p:txBody>
      </p:sp>
      <p:sp>
        <p:nvSpPr>
          <p:cNvPr id="128" name="Shape 128"/>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500"/>
              <a:t>It is unnecessary and can cause confusion for the reader.</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2"/>
        <p:cNvGrpSpPr/>
        <p:nvPr/>
      </p:nvGrpSpPr>
      <p:grpSpPr>
        <a:xfrm>
          <a:off x="0" y="0"/>
          <a:ext cx="0" cy="0"/>
          <a:chOff x="0" y="0"/>
          <a:chExt cx="0" cy="0"/>
        </a:xfrm>
      </p:grpSpPr>
      <p:sp>
        <p:nvSpPr>
          <p:cNvPr id="133" name="Shape 13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Methods of Correction</a:t>
            </a:r>
          </a:p>
        </p:txBody>
      </p:sp>
      <p:sp>
        <p:nvSpPr>
          <p:cNvPr id="134" name="Shape 134"/>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sz="2300"/>
              <a:t>Identify words that are used multiple times</a:t>
            </a:r>
          </a:p>
          <a:p>
            <a:pPr rtl="0">
              <a:spcBef>
                <a:spcPts val="0"/>
              </a:spcBef>
              <a:buNone/>
            </a:pPr>
            <a:r>
              <a:rPr lang="en" sz="2300"/>
              <a:t>Condense ideas that have similar or congruent topics</a:t>
            </a:r>
          </a:p>
          <a:p>
            <a:pPr rtl="0">
              <a:spcBef>
                <a:spcPts val="0"/>
              </a:spcBef>
              <a:buNone/>
            </a:pPr>
            <a:r>
              <a:rPr lang="en" sz="2300"/>
              <a:t>Identify synonymous words and reduce them to one word</a:t>
            </a:r>
          </a:p>
          <a:p>
            <a:pPr>
              <a:spcBef>
                <a:spcPts val="0"/>
              </a:spcBef>
              <a:buNone/>
            </a:pPr>
            <a:r>
              <a:rPr lang="en" sz="2300"/>
              <a:t>Substitute better vocabulary to clearify and/or combine words</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Redundancy example 1</a:t>
            </a:r>
          </a:p>
        </p:txBody>
      </p:sp>
      <p:sp>
        <p:nvSpPr>
          <p:cNvPr id="140" name="Shape 140"/>
          <p:cNvSpPr txBox="1">
            <a:spLocks noGrp="1"/>
          </p:cNvSpPr>
          <p:nvPr>
            <p:ph type="body" idx="1"/>
          </p:nvPr>
        </p:nvSpPr>
        <p:spPr>
          <a:xfrm>
            <a:off x="492208" y="1292175"/>
            <a:ext cx="3504299" cy="3416400"/>
          </a:xfrm>
          <a:prstGeom prst="rect">
            <a:avLst/>
          </a:prstGeom>
        </p:spPr>
        <p:txBody>
          <a:bodyPr lIns="91425" tIns="91425" rIns="91425" bIns="91425" anchor="t" anchorCtr="0">
            <a:noAutofit/>
          </a:bodyPr>
          <a:lstStyle/>
          <a:p>
            <a:pPr>
              <a:spcBef>
                <a:spcPts val="0"/>
              </a:spcBef>
              <a:buNone/>
            </a:pPr>
            <a:r>
              <a:rPr lang="en" sz="2900">
                <a:solidFill>
                  <a:srgbClr val="666666"/>
                </a:solidFill>
              </a:rPr>
              <a:t>Four people died in a fire today in a house fire that killed four people on this very day.</a:t>
            </a:r>
          </a:p>
        </p:txBody>
      </p:sp>
      <p:pic>
        <p:nvPicPr>
          <p:cNvPr id="141" name="Shape 141"/>
          <p:cNvPicPr preferRelativeResize="0"/>
          <p:nvPr/>
        </p:nvPicPr>
        <p:blipFill>
          <a:blip r:embed="rId3">
            <a:alphaModFix/>
          </a:blip>
          <a:stretch>
            <a:fillRect/>
          </a:stretch>
        </p:blipFill>
        <p:spPr>
          <a:xfrm>
            <a:off x="4429804" y="1686310"/>
            <a:ext cx="3504225" cy="2628174"/>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Shape 14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1 Corrected</a:t>
            </a:r>
          </a:p>
        </p:txBody>
      </p:sp>
      <p:sp>
        <p:nvSpPr>
          <p:cNvPr id="147" name="Shape 147"/>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800"/>
              <a:t>Today, four people were killed in a house fire.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Shape 15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Redundancy example 2</a:t>
            </a:r>
          </a:p>
        </p:txBody>
      </p:sp>
      <p:sp>
        <p:nvSpPr>
          <p:cNvPr id="153" name="Shape 153"/>
          <p:cNvSpPr txBox="1">
            <a:spLocks noGrp="1"/>
          </p:cNvSpPr>
          <p:nvPr>
            <p:ph type="body" idx="1"/>
          </p:nvPr>
        </p:nvSpPr>
        <p:spPr>
          <a:xfrm>
            <a:off x="311700" y="1152475"/>
            <a:ext cx="4298400" cy="3889499"/>
          </a:xfrm>
          <a:prstGeom prst="rect">
            <a:avLst/>
          </a:prstGeom>
        </p:spPr>
        <p:txBody>
          <a:bodyPr lIns="91425" tIns="91425" rIns="91425" bIns="91425" anchor="t" anchorCtr="0">
            <a:noAutofit/>
          </a:bodyPr>
          <a:lstStyle/>
          <a:p>
            <a:pPr>
              <a:spcBef>
                <a:spcPts val="0"/>
              </a:spcBef>
              <a:buNone/>
            </a:pPr>
            <a:r>
              <a:rPr lang="en" sz="2800"/>
              <a:t>Caleb and Christian hung out and went to the movies to hang out while they went to the movies.</a:t>
            </a:r>
          </a:p>
        </p:txBody>
      </p:sp>
      <p:pic>
        <p:nvPicPr>
          <p:cNvPr id="154" name="Shape 154"/>
          <p:cNvPicPr preferRelativeResize="0"/>
          <p:nvPr/>
        </p:nvPicPr>
        <p:blipFill>
          <a:blip r:embed="rId3">
            <a:alphaModFix/>
          </a:blip>
          <a:stretch>
            <a:fillRect/>
          </a:stretch>
        </p:blipFill>
        <p:spPr>
          <a:xfrm>
            <a:off x="4920387" y="345562"/>
            <a:ext cx="3339275" cy="4452374"/>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Shape 159"/>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2 Corrected</a:t>
            </a:r>
          </a:p>
        </p:txBody>
      </p:sp>
      <p:sp>
        <p:nvSpPr>
          <p:cNvPr id="160" name="Shape 160"/>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600"/>
              <a:t>Caleb and Christian went to the movies to hang out.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4"/>
        <p:cNvGrpSpPr/>
        <p:nvPr/>
      </p:nvGrpSpPr>
      <p:grpSpPr>
        <a:xfrm>
          <a:off x="0" y="0"/>
          <a:ext cx="0" cy="0"/>
          <a:chOff x="0" y="0"/>
          <a:chExt cx="0" cy="0"/>
        </a:xfrm>
      </p:grpSpPr>
      <p:sp>
        <p:nvSpPr>
          <p:cNvPr id="165" name="Shape 16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Redundancy Example 3</a:t>
            </a:r>
          </a:p>
        </p:txBody>
      </p:sp>
      <p:sp>
        <p:nvSpPr>
          <p:cNvPr id="166" name="Shape 166"/>
          <p:cNvSpPr txBox="1">
            <a:spLocks noGrp="1"/>
          </p:cNvSpPr>
          <p:nvPr>
            <p:ph type="body" idx="1"/>
          </p:nvPr>
        </p:nvSpPr>
        <p:spPr>
          <a:xfrm>
            <a:off x="311700" y="1231800"/>
            <a:ext cx="3866700" cy="3416400"/>
          </a:xfrm>
          <a:prstGeom prst="rect">
            <a:avLst/>
          </a:prstGeom>
        </p:spPr>
        <p:txBody>
          <a:bodyPr lIns="91425" tIns="91425" rIns="91425" bIns="91425" anchor="t" anchorCtr="0">
            <a:noAutofit/>
          </a:bodyPr>
          <a:lstStyle/>
          <a:p>
            <a:pPr>
              <a:spcBef>
                <a:spcPts val="0"/>
              </a:spcBef>
              <a:buNone/>
            </a:pPr>
            <a:r>
              <a:rPr lang="en" sz="2500"/>
              <a:t>The guys played basketball together with each other at Southeast because there were good and nice courts at southeast.</a:t>
            </a:r>
          </a:p>
        </p:txBody>
      </p:sp>
      <p:pic>
        <p:nvPicPr>
          <p:cNvPr id="167" name="Shape 167"/>
          <p:cNvPicPr preferRelativeResize="0"/>
          <p:nvPr/>
        </p:nvPicPr>
        <p:blipFill>
          <a:blip r:embed="rId3">
            <a:alphaModFix/>
          </a:blip>
          <a:stretch>
            <a:fillRect/>
          </a:stretch>
        </p:blipFill>
        <p:spPr>
          <a:xfrm>
            <a:off x="5277315" y="1231800"/>
            <a:ext cx="3461975" cy="2309125"/>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1"/>
        <p:cNvGrpSpPr/>
        <p:nvPr/>
      </p:nvGrpSpPr>
      <p:grpSpPr>
        <a:xfrm>
          <a:off x="0" y="0"/>
          <a:ext cx="0" cy="0"/>
          <a:chOff x="0" y="0"/>
          <a:chExt cx="0" cy="0"/>
        </a:xfrm>
      </p:grpSpPr>
      <p:sp>
        <p:nvSpPr>
          <p:cNvPr id="172" name="Shape 17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3 Corrected</a:t>
            </a:r>
          </a:p>
        </p:txBody>
      </p:sp>
      <p:sp>
        <p:nvSpPr>
          <p:cNvPr id="173" name="Shape 173"/>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600"/>
              <a:t>The guys played basketball together at Southeast because it had excellent courts.</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What is a run-on sentence?</a:t>
            </a:r>
          </a:p>
        </p:txBody>
      </p:sp>
      <p:sp>
        <p:nvSpPr>
          <p:cNvPr id="57" name="Shape 57"/>
          <p:cNvSpPr txBox="1">
            <a:spLocks noGrp="1"/>
          </p:cNvSpPr>
          <p:nvPr>
            <p:ph type="body" idx="1"/>
          </p:nvPr>
        </p:nvSpPr>
        <p:spPr>
          <a:xfrm>
            <a:off x="311700" y="1152475"/>
            <a:ext cx="3549299" cy="3102300"/>
          </a:xfrm>
          <a:prstGeom prst="rect">
            <a:avLst/>
          </a:prstGeom>
        </p:spPr>
        <p:txBody>
          <a:bodyPr lIns="91425" tIns="91425" rIns="91425" bIns="91425" anchor="t" anchorCtr="0">
            <a:noAutofit/>
          </a:bodyPr>
          <a:lstStyle/>
          <a:p>
            <a:pPr lvl="0" rtl="0">
              <a:spcBef>
                <a:spcPts val="0"/>
              </a:spcBef>
              <a:buNone/>
            </a:pPr>
            <a:r>
              <a:rPr lang="en" sz="2300">
                <a:solidFill>
                  <a:srgbClr val="434343"/>
                </a:solidFill>
              </a:rPr>
              <a:t>A run-on sentence is a sentence in which two or more independent clauses are joined without an appropriate punctuation or conjunction.</a:t>
            </a:r>
          </a:p>
        </p:txBody>
      </p:sp>
      <p:pic>
        <p:nvPicPr>
          <p:cNvPr id="58" name="Shape 58"/>
          <p:cNvPicPr preferRelativeResize="0"/>
          <p:nvPr/>
        </p:nvPicPr>
        <p:blipFill>
          <a:blip r:embed="rId3">
            <a:alphaModFix/>
          </a:blip>
          <a:stretch>
            <a:fillRect/>
          </a:stretch>
        </p:blipFill>
        <p:spPr>
          <a:xfrm>
            <a:off x="4313057" y="1278262"/>
            <a:ext cx="4355175" cy="2586982"/>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Redundancy Practice </a:t>
            </a:r>
          </a:p>
        </p:txBody>
      </p:sp>
      <p:sp>
        <p:nvSpPr>
          <p:cNvPr id="179" name="Shape 179"/>
          <p:cNvSpPr txBox="1"/>
          <p:nvPr/>
        </p:nvSpPr>
        <p:spPr>
          <a:xfrm>
            <a:off x="448491" y="1245980"/>
            <a:ext cx="8247000" cy="2923199"/>
          </a:xfrm>
          <a:prstGeom prst="rect">
            <a:avLst/>
          </a:prstGeom>
          <a:noFill/>
          <a:ln>
            <a:noFill/>
          </a:ln>
        </p:spPr>
        <p:txBody>
          <a:bodyPr lIns="91425" tIns="91425" rIns="91425" bIns="91425" anchor="ctr" anchorCtr="0">
            <a:noAutofit/>
          </a:bodyPr>
          <a:lstStyle/>
          <a:p>
            <a:pPr rtl="0">
              <a:spcBef>
                <a:spcPts val="0"/>
              </a:spcBef>
              <a:buNone/>
            </a:pPr>
            <a:r>
              <a:rPr lang="en"/>
              <a:t>1.) Actual fact</a:t>
            </a:r>
          </a:p>
          <a:p>
            <a:pPr rtl="0">
              <a:spcBef>
                <a:spcPts val="0"/>
              </a:spcBef>
              <a:buNone/>
            </a:pPr>
            <a:endParaRPr/>
          </a:p>
          <a:p>
            <a:pPr rtl="0">
              <a:spcBef>
                <a:spcPts val="0"/>
              </a:spcBef>
              <a:buNone/>
            </a:pPr>
            <a:r>
              <a:rPr lang="en"/>
              <a:t>              </a:t>
            </a:r>
          </a:p>
          <a:p>
            <a:pPr rtl="0">
              <a:spcBef>
                <a:spcPts val="0"/>
              </a:spcBef>
              <a:buNone/>
            </a:pPr>
            <a:r>
              <a:rPr lang="en"/>
              <a:t>2.) Forever and ever</a:t>
            </a:r>
          </a:p>
          <a:p>
            <a:pPr rtl="0">
              <a:spcBef>
                <a:spcPts val="0"/>
              </a:spcBef>
              <a:buNone/>
            </a:pPr>
            <a:endParaRPr/>
          </a:p>
          <a:p>
            <a:pPr rtl="0">
              <a:spcBef>
                <a:spcPts val="0"/>
              </a:spcBef>
              <a:buNone/>
            </a:pPr>
            <a:endParaRPr/>
          </a:p>
          <a:p>
            <a:pPr lvl="0" rtl="0">
              <a:spcBef>
                <a:spcPts val="0"/>
              </a:spcBef>
              <a:buNone/>
            </a:pPr>
            <a:r>
              <a:rPr lang="en"/>
              <a:t>3.) Major breakthrough</a:t>
            </a:r>
          </a:p>
        </p:txBody>
      </p:sp>
      <p:sp>
        <p:nvSpPr>
          <p:cNvPr id="180" name="Shape 180"/>
          <p:cNvSpPr txBox="1"/>
          <p:nvPr/>
        </p:nvSpPr>
        <p:spPr>
          <a:xfrm>
            <a:off x="311696" y="1158850"/>
            <a:ext cx="7735199" cy="902399"/>
          </a:xfrm>
          <a:prstGeom prst="rect">
            <a:avLst/>
          </a:prstGeom>
          <a:noFill/>
          <a:ln>
            <a:noFill/>
          </a:ln>
        </p:spPr>
        <p:txBody>
          <a:bodyPr lIns="91425" tIns="91425" rIns="91425" bIns="91425" anchor="t" anchorCtr="0">
            <a:noAutofit/>
          </a:bodyPr>
          <a:lstStyle/>
          <a:p>
            <a:pPr>
              <a:spcBef>
                <a:spcPts val="0"/>
              </a:spcBef>
              <a:buNone/>
            </a:pPr>
            <a:r>
              <a:rPr lang="en"/>
              <a:t>Are these phrases redundant?</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Shape 18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Run-on sentences Practice</a:t>
            </a:r>
          </a:p>
        </p:txBody>
      </p:sp>
      <p:sp>
        <p:nvSpPr>
          <p:cNvPr id="186" name="Shape 186"/>
          <p:cNvSpPr txBox="1"/>
          <p:nvPr/>
        </p:nvSpPr>
        <p:spPr>
          <a:xfrm>
            <a:off x="600900" y="1917700"/>
            <a:ext cx="4954800" cy="2770500"/>
          </a:xfrm>
          <a:prstGeom prst="rect">
            <a:avLst/>
          </a:prstGeom>
          <a:noFill/>
          <a:ln>
            <a:noFill/>
          </a:ln>
        </p:spPr>
        <p:txBody>
          <a:bodyPr lIns="91425" tIns="91425" rIns="91425" bIns="91425" anchor="t" anchorCtr="0">
            <a:noAutofit/>
          </a:bodyPr>
          <a:lstStyle/>
          <a:p>
            <a:pPr lvl="0" rtl="0">
              <a:spcBef>
                <a:spcPts val="0"/>
              </a:spcBef>
              <a:buNone/>
            </a:pPr>
            <a:r>
              <a:rPr lang="en"/>
              <a:t>1.) Rebecca, the chef, struggles to find fresh mozzarella in the stores.</a:t>
            </a:r>
            <a:br>
              <a:rPr lang="en"/>
            </a:br>
            <a:endParaRPr lang="en"/>
          </a:p>
          <a:p>
            <a:pPr lvl="0" rtl="0">
              <a:spcBef>
                <a:spcPts val="0"/>
              </a:spcBef>
              <a:buNone/>
            </a:pPr>
            <a:r>
              <a:rPr lang="en"/>
              <a:t>2.) Rebecca, who was a fantastic chef skilled in making pasta and pizzas.</a:t>
            </a:r>
            <a:br>
              <a:rPr lang="en"/>
            </a:br>
            <a:endParaRPr lang="en"/>
          </a:p>
          <a:p>
            <a:pPr lvl="0" rtl="0">
              <a:spcBef>
                <a:spcPts val="0"/>
              </a:spcBef>
              <a:buNone/>
            </a:pPr>
            <a:r>
              <a:rPr lang="en"/>
              <a:t>3.) After working in a restaurant for ten years, Rebecca opened her own Italian cafe, it was called “Mi Piace.”</a:t>
            </a:r>
          </a:p>
        </p:txBody>
      </p:sp>
      <p:sp>
        <p:nvSpPr>
          <p:cNvPr id="187" name="Shape 187"/>
          <p:cNvSpPr txBox="1"/>
          <p:nvPr/>
        </p:nvSpPr>
        <p:spPr>
          <a:xfrm>
            <a:off x="311696" y="1158850"/>
            <a:ext cx="7735199" cy="902399"/>
          </a:xfrm>
          <a:prstGeom prst="rect">
            <a:avLst/>
          </a:prstGeom>
          <a:noFill/>
          <a:ln>
            <a:noFill/>
          </a:ln>
        </p:spPr>
        <p:txBody>
          <a:bodyPr lIns="91425" tIns="91425" rIns="91425" bIns="91425" anchor="t" anchorCtr="0">
            <a:noAutofit/>
          </a:bodyPr>
          <a:lstStyle/>
          <a:p>
            <a:pPr lvl="0" rtl="0">
              <a:spcBef>
                <a:spcPts val="0"/>
              </a:spcBef>
              <a:buNone/>
            </a:pPr>
            <a:r>
              <a:rPr lang="en"/>
              <a:t> Are these sentences run-on?</a:t>
            </a: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Shape 192"/>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Answers</a:t>
            </a:r>
          </a:p>
        </p:txBody>
      </p:sp>
      <p:sp>
        <p:nvSpPr>
          <p:cNvPr id="193" name="Shape 193"/>
          <p:cNvSpPr txBox="1"/>
          <p:nvPr/>
        </p:nvSpPr>
        <p:spPr>
          <a:xfrm>
            <a:off x="311700" y="875533"/>
            <a:ext cx="8127900" cy="4125600"/>
          </a:xfrm>
          <a:prstGeom prst="rect">
            <a:avLst/>
          </a:prstGeom>
          <a:noFill/>
          <a:ln>
            <a:noFill/>
          </a:ln>
        </p:spPr>
        <p:txBody>
          <a:bodyPr lIns="91425" tIns="91425" rIns="91425" bIns="91425" anchor="t" anchorCtr="0">
            <a:noAutofit/>
          </a:bodyPr>
          <a:lstStyle/>
          <a:p>
            <a:pPr rtl="0">
              <a:spcBef>
                <a:spcPts val="0"/>
              </a:spcBef>
              <a:buNone/>
            </a:pPr>
            <a:endParaRPr/>
          </a:p>
          <a:p>
            <a:pPr rtl="0">
              <a:spcBef>
                <a:spcPts val="0"/>
              </a:spcBef>
              <a:buNone/>
            </a:pPr>
            <a:r>
              <a:rPr lang="en"/>
              <a:t>Redundancy: </a:t>
            </a:r>
          </a:p>
          <a:p>
            <a:pPr rtl="0">
              <a:spcBef>
                <a:spcPts val="0"/>
              </a:spcBef>
              <a:buNone/>
            </a:pPr>
            <a:endParaRPr/>
          </a:p>
          <a:p>
            <a:pPr rtl="0">
              <a:spcBef>
                <a:spcPts val="0"/>
              </a:spcBef>
              <a:buNone/>
            </a:pPr>
            <a:r>
              <a:rPr lang="en"/>
              <a:t>Actual fact – </a:t>
            </a:r>
            <a:r>
              <a:rPr lang="en">
                <a:solidFill>
                  <a:srgbClr val="CC0000"/>
                </a:solidFill>
              </a:rPr>
              <a:t>A fact is by definition something that has already been confirmed to have happened.</a:t>
            </a:r>
            <a:br>
              <a:rPr lang="en">
                <a:solidFill>
                  <a:srgbClr val="CC0000"/>
                </a:solidFill>
              </a:rPr>
            </a:br>
            <a:endParaRPr lang="en">
              <a:solidFill>
                <a:srgbClr val="CC0000"/>
              </a:solidFill>
            </a:endParaRPr>
          </a:p>
          <a:p>
            <a:pPr rtl="0">
              <a:spcBef>
                <a:spcPts val="0"/>
              </a:spcBef>
              <a:buNone/>
            </a:pPr>
            <a:endParaRPr/>
          </a:p>
          <a:p>
            <a:pPr rtl="0">
              <a:spcBef>
                <a:spcPts val="0"/>
              </a:spcBef>
              <a:buNone/>
            </a:pPr>
            <a:r>
              <a:rPr lang="en"/>
              <a:t>Forever and ever – </a:t>
            </a:r>
            <a:r>
              <a:rPr lang="en">
                <a:solidFill>
                  <a:srgbClr val="CC0000"/>
                </a:solidFill>
              </a:rPr>
              <a:t>Ever is completely unnecessary as it just serves as a duplicate of forever.</a:t>
            </a:r>
            <a:br>
              <a:rPr lang="en">
                <a:solidFill>
                  <a:srgbClr val="CC0000"/>
                </a:solidFill>
              </a:rPr>
            </a:br>
            <a:endParaRPr lang="en">
              <a:solidFill>
                <a:srgbClr val="CC0000"/>
              </a:solidFill>
            </a:endParaRPr>
          </a:p>
          <a:p>
            <a:pPr rtl="0">
              <a:spcBef>
                <a:spcPts val="0"/>
              </a:spcBef>
              <a:buNone/>
            </a:pPr>
            <a:endParaRPr/>
          </a:p>
          <a:p>
            <a:pPr rtl="0">
              <a:spcBef>
                <a:spcPts val="0"/>
              </a:spcBef>
              <a:buNone/>
            </a:pPr>
            <a:r>
              <a:rPr lang="en"/>
              <a:t>Major breakthrough – </a:t>
            </a:r>
            <a:r>
              <a:rPr lang="en">
                <a:solidFill>
                  <a:srgbClr val="CC0000"/>
                </a:solidFill>
              </a:rPr>
              <a:t>A breakthrough is already major and significant. There is no reason to say that it is major.</a:t>
            </a:r>
          </a:p>
          <a:p>
            <a:pPr rtl="0">
              <a:spcBef>
                <a:spcPts val="0"/>
              </a:spcBef>
              <a:buNone/>
            </a:pPr>
            <a:endParaRPr/>
          </a:p>
          <a:p>
            <a:pPr rtl="0">
              <a:spcBef>
                <a:spcPts val="0"/>
              </a:spcBef>
              <a:buNone/>
            </a:pPr>
            <a:endParaRPr/>
          </a:p>
          <a:p>
            <a:pPr rtl="0">
              <a:spcBef>
                <a:spcPts val="0"/>
              </a:spcBef>
              <a:buNone/>
            </a:pPr>
            <a:r>
              <a:rPr lang="en"/>
              <a:t>Run-on:</a:t>
            </a:r>
          </a:p>
          <a:p>
            <a:pPr rtl="0">
              <a:spcBef>
                <a:spcPts val="0"/>
              </a:spcBef>
              <a:buNone/>
            </a:pPr>
            <a:endParaRPr/>
          </a:p>
          <a:p>
            <a:pPr>
              <a:spcBef>
                <a:spcPts val="0"/>
              </a:spcBef>
              <a:buNone/>
            </a:pPr>
            <a:r>
              <a:rPr lang="en"/>
              <a:t>1. </a:t>
            </a:r>
            <a:r>
              <a:rPr lang="en">
                <a:solidFill>
                  <a:srgbClr val="CC0000"/>
                </a:solidFill>
              </a:rPr>
              <a:t>No</a:t>
            </a:r>
            <a:r>
              <a:rPr lang="en"/>
              <a:t>; 2. </a:t>
            </a:r>
            <a:r>
              <a:rPr lang="en">
                <a:solidFill>
                  <a:srgbClr val="CC0000"/>
                </a:solidFill>
              </a:rPr>
              <a:t>No</a:t>
            </a:r>
            <a:r>
              <a:rPr lang="en"/>
              <a:t>; 3. </a:t>
            </a:r>
            <a:r>
              <a:rPr lang="en">
                <a:solidFill>
                  <a:srgbClr val="CC0000"/>
                </a:solidFill>
              </a:rPr>
              <a:t>Run-on</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ACT example of Run-on sentence</a:t>
            </a:r>
          </a:p>
        </p:txBody>
      </p:sp>
      <p:sp>
        <p:nvSpPr>
          <p:cNvPr id="199" name="Shape 199"/>
          <p:cNvSpPr txBox="1"/>
          <p:nvPr/>
        </p:nvSpPr>
        <p:spPr>
          <a:xfrm>
            <a:off x="710957" y="1235971"/>
            <a:ext cx="3000000" cy="3000000"/>
          </a:xfrm>
          <a:prstGeom prst="rect">
            <a:avLst/>
          </a:prstGeom>
          <a:noFill/>
          <a:ln>
            <a:noFill/>
          </a:ln>
        </p:spPr>
        <p:txBody>
          <a:bodyPr lIns="91425" tIns="91425" rIns="91425" bIns="91425" anchor="ctr" anchorCtr="0">
            <a:noAutofit/>
          </a:bodyPr>
          <a:lstStyle/>
          <a:p>
            <a:pPr rtl="0">
              <a:spcBef>
                <a:spcPts val="0"/>
              </a:spcBef>
              <a:buNone/>
            </a:pPr>
            <a:r>
              <a:rPr lang="en" sz="1900"/>
              <a:t>1. Mark and Laura rode their bikes into </a:t>
            </a:r>
            <a:r>
              <a:rPr lang="en" sz="1900" u="sng"/>
              <a:t>town, they stopped at </a:t>
            </a:r>
          </a:p>
          <a:p>
            <a:pPr rtl="0">
              <a:spcBef>
                <a:spcPts val="0"/>
              </a:spcBef>
              <a:buNone/>
            </a:pPr>
            <a:endParaRPr sz="1900"/>
          </a:p>
          <a:p>
            <a:pPr rtl="0">
              <a:spcBef>
                <a:spcPts val="0"/>
              </a:spcBef>
              <a:buNone/>
            </a:pPr>
            <a:endParaRPr sz="1900"/>
          </a:p>
          <a:p>
            <a:pPr lvl="0" rtl="0">
              <a:spcBef>
                <a:spcPts val="0"/>
              </a:spcBef>
              <a:buNone/>
            </a:pPr>
            <a:r>
              <a:rPr lang="en" sz="1900"/>
              <a:t>2. the ice-cream store for a cone. </a:t>
            </a:r>
            <a:r>
              <a:rPr lang="en" sz="1900" u="sng"/>
              <a:t>Then they rode</a:t>
            </a:r>
            <a:br>
              <a:rPr lang="en" sz="1900" u="sng"/>
            </a:br>
            <a:r>
              <a:rPr lang="en" sz="1900" u="sng"/>
              <a:t>to the zoo</a:t>
            </a:r>
            <a:r>
              <a:rPr lang="en" sz="1900"/>
              <a:t>; they did not go inside.</a:t>
            </a:r>
          </a:p>
        </p:txBody>
      </p:sp>
      <p:sp>
        <p:nvSpPr>
          <p:cNvPr id="200" name="Shape 200"/>
          <p:cNvSpPr txBox="1"/>
          <p:nvPr/>
        </p:nvSpPr>
        <p:spPr>
          <a:xfrm>
            <a:off x="4823559" y="1110128"/>
            <a:ext cx="3511200" cy="3514199"/>
          </a:xfrm>
          <a:prstGeom prst="rect">
            <a:avLst/>
          </a:prstGeom>
          <a:noFill/>
          <a:ln>
            <a:noFill/>
          </a:ln>
        </p:spPr>
        <p:txBody>
          <a:bodyPr lIns="91425" tIns="91425" rIns="91425" bIns="91425" anchor="ctr" anchorCtr="0">
            <a:noAutofit/>
          </a:bodyPr>
          <a:lstStyle/>
          <a:p>
            <a:pPr rtl="0">
              <a:spcBef>
                <a:spcPts val="0"/>
              </a:spcBef>
              <a:buNone/>
            </a:pPr>
            <a:r>
              <a:rPr lang="en" sz="1700"/>
              <a:t>1.</a:t>
            </a:r>
          </a:p>
          <a:p>
            <a:pPr rtl="0">
              <a:spcBef>
                <a:spcPts val="0"/>
              </a:spcBef>
              <a:buNone/>
            </a:pPr>
            <a:r>
              <a:rPr lang="en" sz="1700"/>
              <a:t>A. NO CHANGE</a:t>
            </a:r>
            <a:br>
              <a:rPr lang="en" sz="1700"/>
            </a:br>
            <a:r>
              <a:rPr lang="en" sz="1700"/>
              <a:t>B. town they stopped at </a:t>
            </a:r>
          </a:p>
          <a:p>
            <a:pPr rtl="0">
              <a:spcBef>
                <a:spcPts val="0"/>
              </a:spcBef>
              <a:buNone/>
            </a:pPr>
            <a:r>
              <a:rPr lang="en" sz="1700"/>
              <a:t>C. town. They stopped at </a:t>
            </a:r>
          </a:p>
          <a:p>
            <a:pPr rtl="0">
              <a:spcBef>
                <a:spcPts val="0"/>
              </a:spcBef>
              <a:buNone/>
            </a:pPr>
            <a:r>
              <a:rPr lang="en" sz="1700"/>
              <a:t>D. town they stopped. At</a:t>
            </a:r>
            <a:br>
              <a:rPr lang="en" sz="1700"/>
            </a:br>
            <a:endParaRPr lang="en" sz="1700"/>
          </a:p>
          <a:p>
            <a:pPr rtl="0">
              <a:spcBef>
                <a:spcPts val="0"/>
              </a:spcBef>
              <a:buNone/>
            </a:pPr>
            <a:r>
              <a:rPr lang="en" sz="1700"/>
              <a:t>2.</a:t>
            </a:r>
          </a:p>
          <a:p>
            <a:pPr rtl="0">
              <a:spcBef>
                <a:spcPts val="0"/>
              </a:spcBef>
              <a:buNone/>
            </a:pPr>
            <a:r>
              <a:rPr lang="en" sz="1700"/>
              <a:t>F. NO CHANGE</a:t>
            </a:r>
            <a:br>
              <a:rPr lang="en" sz="1700"/>
            </a:br>
            <a:r>
              <a:rPr lang="en" sz="1700"/>
              <a:t>G. Then they rode to the zoo they </a:t>
            </a:r>
          </a:p>
          <a:p>
            <a:pPr lvl="0" rtl="0">
              <a:spcBef>
                <a:spcPts val="0"/>
              </a:spcBef>
              <a:buNone/>
            </a:pPr>
            <a:r>
              <a:rPr lang="en" sz="1700"/>
              <a:t>H. Then, they rode to the zoo they</a:t>
            </a:r>
            <a:br>
              <a:rPr lang="en" sz="1700"/>
            </a:br>
            <a:r>
              <a:rPr lang="en" sz="1700"/>
              <a:t>J. Then they rode to the zoo, they</a:t>
            </a: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Shape 20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Answers</a:t>
            </a:r>
          </a:p>
        </p:txBody>
      </p:sp>
      <p:sp>
        <p:nvSpPr>
          <p:cNvPr id="206" name="Shape 206"/>
          <p:cNvSpPr txBox="1">
            <a:spLocks noGrp="1"/>
          </p:cNvSpPr>
          <p:nvPr>
            <p:ph type="body" idx="1"/>
          </p:nvPr>
        </p:nvSpPr>
        <p:spPr>
          <a:xfrm>
            <a:off x="311700" y="1141537"/>
            <a:ext cx="8520599" cy="3416400"/>
          </a:xfrm>
          <a:prstGeom prst="rect">
            <a:avLst/>
          </a:prstGeom>
        </p:spPr>
        <p:txBody>
          <a:bodyPr lIns="91425" tIns="91425" rIns="91425" bIns="91425" anchor="t" anchorCtr="0">
            <a:noAutofit/>
          </a:bodyPr>
          <a:lstStyle/>
          <a:p>
            <a:pPr rtl="0">
              <a:spcBef>
                <a:spcPts val="0"/>
              </a:spcBef>
              <a:buNone/>
            </a:pPr>
            <a:r>
              <a:rPr lang="en" sz="3000">
                <a:solidFill>
                  <a:schemeClr val="dk1"/>
                </a:solidFill>
              </a:rPr>
              <a:t>1. </a:t>
            </a:r>
            <a:r>
              <a:rPr lang="en" sz="3000">
                <a:solidFill>
                  <a:srgbClr val="FF0000"/>
                </a:solidFill>
              </a:rPr>
              <a:t>C.</a:t>
            </a:r>
          </a:p>
          <a:p>
            <a:pPr>
              <a:spcBef>
                <a:spcPts val="0"/>
              </a:spcBef>
              <a:buNone/>
            </a:pPr>
            <a:r>
              <a:rPr lang="en" sz="3000">
                <a:solidFill>
                  <a:schemeClr val="dk1"/>
                </a:solidFill>
              </a:rPr>
              <a:t>2. </a:t>
            </a:r>
            <a:r>
              <a:rPr lang="en" sz="3000">
                <a:solidFill>
                  <a:srgbClr val="FF0000"/>
                </a:solidFill>
              </a:rPr>
              <a:t>F.</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Shape 21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ACT example of redundancy</a:t>
            </a:r>
          </a:p>
        </p:txBody>
      </p:sp>
      <p:sp>
        <p:nvSpPr>
          <p:cNvPr id="212" name="Shape 212"/>
          <p:cNvSpPr txBox="1">
            <a:spLocks noGrp="1"/>
          </p:cNvSpPr>
          <p:nvPr>
            <p:ph type="body" idx="1"/>
          </p:nvPr>
        </p:nvSpPr>
        <p:spPr>
          <a:xfrm>
            <a:off x="388264" y="1371230"/>
            <a:ext cx="3472800" cy="3416400"/>
          </a:xfrm>
          <a:prstGeom prst="rect">
            <a:avLst/>
          </a:prstGeom>
        </p:spPr>
        <p:txBody>
          <a:bodyPr lIns="91425" tIns="91425" rIns="91425" bIns="91425" anchor="t" anchorCtr="0">
            <a:noAutofit/>
          </a:bodyPr>
          <a:lstStyle/>
          <a:p>
            <a:pPr>
              <a:spcBef>
                <a:spcPts val="0"/>
              </a:spcBef>
              <a:buNone/>
            </a:pPr>
            <a:r>
              <a:rPr lang="en" sz="2200">
                <a:solidFill>
                  <a:srgbClr val="000000"/>
                </a:solidFill>
              </a:rPr>
              <a:t>“</a:t>
            </a:r>
            <a:r>
              <a:rPr lang="en" sz="2200" u="sng">
                <a:solidFill>
                  <a:srgbClr val="000000"/>
                </a:solidFill>
              </a:rPr>
              <a:t>However, on the other hand</a:t>
            </a:r>
            <a:r>
              <a:rPr lang="en" sz="2200">
                <a:solidFill>
                  <a:srgbClr val="000000"/>
                </a:solidFill>
              </a:rPr>
              <a:t>, this new generation will not migrate as caterpillars, thus repeating the cycle.</a:t>
            </a:r>
          </a:p>
        </p:txBody>
      </p:sp>
      <p:sp>
        <p:nvSpPr>
          <p:cNvPr id="213" name="Shape 213"/>
          <p:cNvSpPr txBox="1"/>
          <p:nvPr/>
        </p:nvSpPr>
        <p:spPr>
          <a:xfrm>
            <a:off x="4910342" y="1017715"/>
            <a:ext cx="3391499" cy="3000000"/>
          </a:xfrm>
          <a:prstGeom prst="rect">
            <a:avLst/>
          </a:prstGeom>
          <a:noFill/>
          <a:ln>
            <a:noFill/>
          </a:ln>
        </p:spPr>
        <p:txBody>
          <a:bodyPr lIns="91425" tIns="91425" rIns="91425" bIns="91425" anchor="ctr" anchorCtr="0">
            <a:noAutofit/>
          </a:bodyPr>
          <a:lstStyle/>
          <a:p>
            <a:pPr lvl="0" rtl="0">
              <a:lnSpc>
                <a:spcPct val="115000"/>
              </a:lnSpc>
              <a:spcBef>
                <a:spcPts val="0"/>
              </a:spcBef>
              <a:spcAft>
                <a:spcPts val="1600"/>
              </a:spcAft>
              <a:buNone/>
            </a:pPr>
            <a:r>
              <a:rPr lang="en" sz="2100">
                <a:solidFill>
                  <a:schemeClr val="dk1"/>
                </a:solidFill>
              </a:rPr>
              <a:t>A. NO CHANGE</a:t>
            </a:r>
            <a:br>
              <a:rPr lang="en" sz="2100">
                <a:solidFill>
                  <a:schemeClr val="dk1"/>
                </a:solidFill>
              </a:rPr>
            </a:br>
            <a:r>
              <a:rPr lang="en" sz="2100">
                <a:solidFill>
                  <a:schemeClr val="dk1"/>
                </a:solidFill>
              </a:rPr>
              <a:t>B. However, in spite of it,</a:t>
            </a:r>
            <a:br>
              <a:rPr lang="en" sz="2100">
                <a:solidFill>
                  <a:schemeClr val="dk1"/>
                </a:solidFill>
              </a:rPr>
            </a:br>
            <a:r>
              <a:rPr lang="en" sz="2100">
                <a:solidFill>
                  <a:schemeClr val="dk1"/>
                </a:solidFill>
              </a:rPr>
              <a:t>C. Yet it is the alternating case that</a:t>
            </a:r>
            <a:br>
              <a:rPr lang="en" sz="2100">
                <a:solidFill>
                  <a:schemeClr val="dk1"/>
                </a:solidFill>
              </a:rPr>
            </a:br>
            <a:r>
              <a:rPr lang="en" sz="2100">
                <a:solidFill>
                  <a:schemeClr val="dk1"/>
                </a:solidFill>
              </a:rPr>
              <a:t>D. However,</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Shape 21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a:t>
            </a:r>
          </a:p>
        </p:txBody>
      </p:sp>
      <p:sp>
        <p:nvSpPr>
          <p:cNvPr id="219" name="Shape 219"/>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3100">
                <a:solidFill>
                  <a:srgbClr val="FF0000"/>
                </a:solidFill>
              </a:rPr>
              <a:t>D.</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Shape 22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SAT example of Redundancy</a:t>
            </a:r>
          </a:p>
        </p:txBody>
      </p:sp>
      <p:sp>
        <p:nvSpPr>
          <p:cNvPr id="225" name="Shape 225"/>
          <p:cNvSpPr txBox="1">
            <a:spLocks noGrp="1"/>
          </p:cNvSpPr>
          <p:nvPr>
            <p:ph type="body" idx="1"/>
          </p:nvPr>
        </p:nvSpPr>
        <p:spPr>
          <a:xfrm>
            <a:off x="592692" y="1400900"/>
            <a:ext cx="3000000" cy="3390600"/>
          </a:xfrm>
          <a:prstGeom prst="rect">
            <a:avLst/>
          </a:prstGeom>
        </p:spPr>
        <p:txBody>
          <a:bodyPr lIns="91425" tIns="91425" rIns="91425" bIns="91425" anchor="t" anchorCtr="0">
            <a:noAutofit/>
          </a:bodyPr>
          <a:lstStyle/>
          <a:p>
            <a:pPr>
              <a:lnSpc>
                <a:spcPct val="100000"/>
              </a:lnSpc>
              <a:spcBef>
                <a:spcPts val="0"/>
              </a:spcBef>
              <a:buNone/>
            </a:pPr>
            <a:r>
              <a:rPr lang="en" sz="2200">
                <a:solidFill>
                  <a:schemeClr val="dk1"/>
                </a:solidFill>
              </a:rPr>
              <a:t>10. Despite the increase in positive feedback, the plummeting attendance figures </a:t>
            </a:r>
            <a:r>
              <a:rPr lang="en" sz="2200" u="sng">
                <a:solidFill>
                  <a:schemeClr val="dk1"/>
                </a:solidFill>
              </a:rPr>
              <a:t>have fallen so low that the owner closed the speedway</a:t>
            </a:r>
            <a:r>
              <a:rPr lang="en" sz="2200">
                <a:solidFill>
                  <a:schemeClr val="dk1"/>
                </a:solidFill>
              </a:rPr>
              <a:t>.</a:t>
            </a:r>
          </a:p>
        </p:txBody>
      </p:sp>
      <p:sp>
        <p:nvSpPr>
          <p:cNvPr id="226" name="Shape 226"/>
          <p:cNvSpPr txBox="1"/>
          <p:nvPr/>
        </p:nvSpPr>
        <p:spPr>
          <a:xfrm>
            <a:off x="5260365" y="445013"/>
            <a:ext cx="3000000" cy="4613399"/>
          </a:xfrm>
          <a:prstGeom prst="rect">
            <a:avLst/>
          </a:prstGeom>
          <a:noFill/>
          <a:ln>
            <a:noFill/>
          </a:ln>
        </p:spPr>
        <p:txBody>
          <a:bodyPr lIns="91425" tIns="91425" rIns="91425" bIns="91425" anchor="ctr" anchorCtr="0">
            <a:noAutofit/>
          </a:bodyPr>
          <a:lstStyle/>
          <a:p>
            <a:pPr lvl="0" rtl="0">
              <a:lnSpc>
                <a:spcPct val="100000"/>
              </a:lnSpc>
              <a:spcBef>
                <a:spcPts val="0"/>
              </a:spcBef>
              <a:spcAft>
                <a:spcPts val="1600"/>
              </a:spcAft>
              <a:buNone/>
            </a:pPr>
            <a:r>
              <a:rPr lang="en" sz="1800"/>
              <a:t>A. have fallen so low that the owner closed the speedway</a:t>
            </a:r>
            <a:br>
              <a:rPr lang="en" sz="1800"/>
            </a:br>
            <a:r>
              <a:rPr lang="en" sz="1800"/>
              <a:t>B. have fallen so that the owner closed the speedway</a:t>
            </a:r>
          </a:p>
          <a:p>
            <a:pPr lvl="0" rtl="0">
              <a:lnSpc>
                <a:spcPct val="100000"/>
              </a:lnSpc>
              <a:spcBef>
                <a:spcPts val="0"/>
              </a:spcBef>
              <a:spcAft>
                <a:spcPts val="1600"/>
              </a:spcAft>
              <a:buNone/>
            </a:pPr>
            <a:r>
              <a:rPr lang="en" sz="1800"/>
              <a:t>C. caused the owner to close the speedway</a:t>
            </a:r>
          </a:p>
          <a:p>
            <a:pPr lvl="0" rtl="0">
              <a:lnSpc>
                <a:spcPct val="100000"/>
              </a:lnSpc>
              <a:spcBef>
                <a:spcPts val="0"/>
              </a:spcBef>
              <a:spcAft>
                <a:spcPts val="1600"/>
              </a:spcAft>
              <a:buNone/>
            </a:pPr>
            <a:r>
              <a:rPr lang="en" sz="1800"/>
              <a:t>D. are falling so low that the owner closed the speedway</a:t>
            </a:r>
            <a:br>
              <a:rPr lang="en" sz="1800"/>
            </a:br>
            <a:r>
              <a:rPr lang="en" sz="1800"/>
              <a:t>E. having fallen, the owner closed the speedway</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1" name="Shape 23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Answer</a:t>
            </a:r>
          </a:p>
        </p:txBody>
      </p:sp>
      <p:sp>
        <p:nvSpPr>
          <p:cNvPr id="232" name="Shape 23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3200">
                <a:solidFill>
                  <a:srgbClr val="FF0000"/>
                </a:solidFill>
              </a:rPr>
              <a:t>C.</a:t>
            </a: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Shape 23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Links</a:t>
            </a:r>
          </a:p>
        </p:txBody>
      </p:sp>
      <p:sp>
        <p:nvSpPr>
          <p:cNvPr id="238" name="Shape 238"/>
          <p:cNvSpPr txBox="1"/>
          <p:nvPr/>
        </p:nvSpPr>
        <p:spPr>
          <a:xfrm>
            <a:off x="382825" y="1255075"/>
            <a:ext cx="7664099" cy="3065400"/>
          </a:xfrm>
          <a:prstGeom prst="rect">
            <a:avLst/>
          </a:prstGeom>
          <a:noFill/>
          <a:ln>
            <a:noFill/>
          </a:ln>
        </p:spPr>
        <p:txBody>
          <a:bodyPr lIns="91425" tIns="91425" rIns="91425" bIns="91425" anchor="t" anchorCtr="0">
            <a:noAutofit/>
          </a:bodyPr>
          <a:lstStyle/>
          <a:p>
            <a:pPr rtl="0">
              <a:spcBef>
                <a:spcPts val="0"/>
              </a:spcBef>
              <a:buNone/>
            </a:pPr>
            <a:r>
              <a:rPr lang="en"/>
              <a:t>Games/quizzes:</a:t>
            </a:r>
          </a:p>
          <a:p>
            <a:pPr rtl="0">
              <a:spcBef>
                <a:spcPts val="0"/>
              </a:spcBef>
              <a:buNone/>
            </a:pPr>
            <a:endParaRPr/>
          </a:p>
          <a:p>
            <a:pPr rtl="0">
              <a:spcBef>
                <a:spcPts val="0"/>
              </a:spcBef>
              <a:buNone/>
            </a:pPr>
            <a:r>
              <a:rPr lang="en"/>
              <a:t>www.quibblo.com/quiz/7-FXP00/Redundancy</a:t>
            </a:r>
          </a:p>
          <a:p>
            <a:pPr rtl="0">
              <a:spcBef>
                <a:spcPts val="0"/>
              </a:spcBef>
              <a:buNone/>
            </a:pPr>
            <a:endParaRPr/>
          </a:p>
          <a:p>
            <a:pPr rtl="0">
              <a:spcBef>
                <a:spcPts val="0"/>
              </a:spcBef>
              <a:buNone/>
            </a:pPr>
            <a:r>
              <a:rPr lang="en"/>
              <a:t>http://study.com/academy/practice/quiz-worksheet-avoiding-redundancy-in-writing.html</a:t>
            </a:r>
          </a:p>
          <a:p>
            <a:pPr rtl="0">
              <a:spcBef>
                <a:spcPts val="0"/>
              </a:spcBef>
              <a:buNone/>
            </a:pPr>
            <a:endParaRPr/>
          </a:p>
          <a:p>
            <a:pPr lvl="0" rtl="0">
              <a:spcBef>
                <a:spcPts val="0"/>
              </a:spcBef>
              <a:buClr>
                <a:schemeClr val="dk1"/>
              </a:buClr>
              <a:buSzPct val="78571"/>
              <a:buFont typeface="Arial"/>
              <a:buNone/>
            </a:pPr>
            <a:r>
              <a:rPr lang="en">
                <a:solidFill>
                  <a:schemeClr val="dk1"/>
                </a:solidFill>
              </a:rPr>
              <a:t>http://www.quia.com/pop/35933.html</a:t>
            </a:r>
          </a:p>
          <a:p>
            <a:pPr rtl="0">
              <a:spcBef>
                <a:spcPts val="0"/>
              </a:spcBef>
              <a:buNone/>
            </a:pPr>
            <a:endParaRPr/>
          </a:p>
          <a:p>
            <a:pPr rtl="0">
              <a:spcBef>
                <a:spcPts val="0"/>
              </a:spcBef>
              <a:buNone/>
            </a:pPr>
            <a:r>
              <a:rPr lang="en"/>
              <a:t>Info pages:</a:t>
            </a:r>
          </a:p>
          <a:p>
            <a:pPr rtl="0">
              <a:spcBef>
                <a:spcPts val="0"/>
              </a:spcBef>
              <a:buNone/>
            </a:pPr>
            <a:endParaRPr/>
          </a:p>
          <a:p>
            <a:pPr rtl="0">
              <a:spcBef>
                <a:spcPts val="0"/>
              </a:spcBef>
              <a:buNone/>
            </a:pPr>
            <a:r>
              <a:rPr lang="en"/>
              <a:t>http://capitalcc.edu/grammar/runons.htm</a:t>
            </a:r>
          </a:p>
          <a:p>
            <a:pPr rtl="0">
              <a:spcBef>
                <a:spcPts val="0"/>
              </a:spcBef>
              <a:buNone/>
            </a:pPr>
            <a:endParaRPr/>
          </a:p>
          <a:p>
            <a:pPr>
              <a:spcBef>
                <a:spcPts val="0"/>
              </a:spcBef>
              <a:buNone/>
            </a:pPr>
            <a:r>
              <a:rPr lang="en"/>
              <a:t>http://www.dailywritingtips.com/50-redundant-phrases-to-avoid/</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2"/>
        <p:cNvGrpSpPr/>
        <p:nvPr/>
      </p:nvGrpSpPr>
      <p:grpSpPr>
        <a:xfrm>
          <a:off x="0" y="0"/>
          <a:ext cx="0" cy="0"/>
          <a:chOff x="0" y="0"/>
          <a:chExt cx="0" cy="0"/>
        </a:xfrm>
      </p:grpSpPr>
      <p:sp>
        <p:nvSpPr>
          <p:cNvPr id="63" name="Shape 63"/>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Why is it an error?</a:t>
            </a:r>
          </a:p>
        </p:txBody>
      </p:sp>
      <p:sp>
        <p:nvSpPr>
          <p:cNvPr id="64" name="Shape 64"/>
          <p:cNvSpPr txBox="1">
            <a:spLocks noGrp="1"/>
          </p:cNvSpPr>
          <p:nvPr>
            <p:ph type="body" idx="1"/>
          </p:nvPr>
        </p:nvSpPr>
        <p:spPr>
          <a:xfrm>
            <a:off x="311700" y="1203156"/>
            <a:ext cx="3844799" cy="3401700"/>
          </a:xfrm>
          <a:prstGeom prst="rect">
            <a:avLst/>
          </a:prstGeom>
        </p:spPr>
        <p:txBody>
          <a:bodyPr lIns="91425" tIns="91425" rIns="91425" bIns="91425" anchor="t" anchorCtr="0">
            <a:noAutofit/>
          </a:bodyPr>
          <a:lstStyle/>
          <a:p>
            <a:pPr>
              <a:spcBef>
                <a:spcPts val="0"/>
              </a:spcBef>
              <a:buNone/>
            </a:pPr>
            <a:r>
              <a:rPr lang="en" sz="2300"/>
              <a:t>When there are two or more independent clauses (clauses that can form a simple sentence), there should be a conjunction or punctuation dividing them. </a:t>
            </a:r>
          </a:p>
        </p:txBody>
      </p:sp>
      <p:pic>
        <p:nvPicPr>
          <p:cNvPr id="65" name="Shape 65"/>
          <p:cNvPicPr preferRelativeResize="0"/>
          <p:nvPr/>
        </p:nvPicPr>
        <p:blipFill>
          <a:blip r:embed="rId3">
            <a:alphaModFix/>
          </a:blip>
          <a:stretch>
            <a:fillRect/>
          </a:stretch>
        </p:blipFill>
        <p:spPr>
          <a:xfrm>
            <a:off x="4745751" y="89276"/>
            <a:ext cx="1101425" cy="1540450"/>
          </a:xfrm>
          <a:prstGeom prst="rect">
            <a:avLst/>
          </a:prstGeom>
          <a:noFill/>
          <a:ln>
            <a:noFill/>
          </a:ln>
        </p:spPr>
      </p:pic>
      <p:pic>
        <p:nvPicPr>
          <p:cNvPr id="66" name="Shape 66"/>
          <p:cNvPicPr preferRelativeResize="0"/>
          <p:nvPr/>
        </p:nvPicPr>
        <p:blipFill>
          <a:blip r:embed="rId3">
            <a:alphaModFix/>
          </a:blip>
          <a:stretch>
            <a:fillRect/>
          </a:stretch>
        </p:blipFill>
        <p:spPr>
          <a:xfrm>
            <a:off x="7884182" y="176047"/>
            <a:ext cx="1179135" cy="1649149"/>
          </a:xfrm>
          <a:prstGeom prst="rect">
            <a:avLst/>
          </a:prstGeom>
          <a:noFill/>
          <a:ln>
            <a:noFill/>
          </a:ln>
        </p:spPr>
      </p:pic>
      <p:pic>
        <p:nvPicPr>
          <p:cNvPr id="67" name="Shape 67"/>
          <p:cNvPicPr preferRelativeResize="0"/>
          <p:nvPr/>
        </p:nvPicPr>
        <p:blipFill>
          <a:blip r:embed="rId3">
            <a:alphaModFix/>
          </a:blip>
          <a:stretch>
            <a:fillRect/>
          </a:stretch>
        </p:blipFill>
        <p:spPr>
          <a:xfrm>
            <a:off x="4634923" y="2426767"/>
            <a:ext cx="801150" cy="1120525"/>
          </a:xfrm>
          <a:prstGeom prst="rect">
            <a:avLst/>
          </a:prstGeom>
          <a:noFill/>
          <a:ln>
            <a:noFill/>
          </a:ln>
        </p:spPr>
      </p:pic>
      <p:pic>
        <p:nvPicPr>
          <p:cNvPr id="68" name="Shape 68"/>
          <p:cNvPicPr preferRelativeResize="0"/>
          <p:nvPr/>
        </p:nvPicPr>
        <p:blipFill>
          <a:blip r:embed="rId3">
            <a:alphaModFix/>
          </a:blip>
          <a:stretch>
            <a:fillRect/>
          </a:stretch>
        </p:blipFill>
        <p:spPr>
          <a:xfrm>
            <a:off x="6143170" y="1082432"/>
            <a:ext cx="1445025" cy="2021025"/>
          </a:xfrm>
          <a:prstGeom prst="rect">
            <a:avLst/>
          </a:prstGeom>
          <a:noFill/>
          <a:ln>
            <a:noFill/>
          </a:ln>
        </p:spPr>
      </p:pic>
      <p:pic>
        <p:nvPicPr>
          <p:cNvPr id="69" name="Shape 69"/>
          <p:cNvPicPr preferRelativeResize="0"/>
          <p:nvPr/>
        </p:nvPicPr>
        <p:blipFill>
          <a:blip r:embed="rId3">
            <a:alphaModFix/>
          </a:blip>
          <a:stretch>
            <a:fillRect/>
          </a:stretch>
        </p:blipFill>
        <p:spPr>
          <a:xfrm>
            <a:off x="7751249" y="2897375"/>
            <a:ext cx="1081050" cy="1511966"/>
          </a:xfrm>
          <a:prstGeom prst="rect">
            <a:avLst/>
          </a:prstGeom>
          <a:noFill/>
          <a:ln>
            <a:noFill/>
          </a:ln>
        </p:spPr>
      </p:pic>
      <p:pic>
        <p:nvPicPr>
          <p:cNvPr id="70" name="Shape 70"/>
          <p:cNvPicPr preferRelativeResize="0"/>
          <p:nvPr/>
        </p:nvPicPr>
        <p:blipFill>
          <a:blip r:embed="rId3">
            <a:alphaModFix/>
          </a:blip>
          <a:stretch>
            <a:fillRect/>
          </a:stretch>
        </p:blipFill>
        <p:spPr>
          <a:xfrm>
            <a:off x="5436074" y="3168151"/>
            <a:ext cx="1179150" cy="164918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Methods of correction</a:t>
            </a:r>
          </a:p>
        </p:txBody>
      </p:sp>
      <p:sp>
        <p:nvSpPr>
          <p:cNvPr id="76" name="Shape 76"/>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rtl="0">
              <a:spcBef>
                <a:spcPts val="0"/>
              </a:spcBef>
              <a:buNone/>
            </a:pPr>
            <a:r>
              <a:rPr lang="en" sz="2400"/>
              <a:t>Add periods to separate ideas into different sentences</a:t>
            </a:r>
          </a:p>
          <a:p>
            <a:pPr rtl="0">
              <a:spcBef>
                <a:spcPts val="0"/>
              </a:spcBef>
              <a:buNone/>
            </a:pPr>
            <a:r>
              <a:rPr lang="en" sz="2400"/>
              <a:t>Add commas to combine words into lists</a:t>
            </a:r>
          </a:p>
          <a:p>
            <a:pPr>
              <a:spcBef>
                <a:spcPts val="0"/>
              </a:spcBef>
              <a:buNone/>
            </a:pPr>
            <a:r>
              <a:rPr lang="en" sz="2400"/>
              <a:t>Add conjunction to separate thoughts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Shape 8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Run-on sentence example 1</a:t>
            </a:r>
          </a:p>
        </p:txBody>
      </p:sp>
      <p:sp>
        <p:nvSpPr>
          <p:cNvPr id="82" name="Shape 82"/>
          <p:cNvSpPr txBox="1">
            <a:spLocks noGrp="1"/>
          </p:cNvSpPr>
          <p:nvPr>
            <p:ph type="body" idx="1"/>
          </p:nvPr>
        </p:nvSpPr>
        <p:spPr>
          <a:xfrm>
            <a:off x="125746" y="1411485"/>
            <a:ext cx="4763400" cy="3416400"/>
          </a:xfrm>
          <a:prstGeom prst="rect">
            <a:avLst/>
          </a:prstGeom>
        </p:spPr>
        <p:txBody>
          <a:bodyPr lIns="91425" tIns="91425" rIns="91425" bIns="91425" anchor="t" anchorCtr="0">
            <a:noAutofit/>
          </a:bodyPr>
          <a:lstStyle/>
          <a:p>
            <a:pPr>
              <a:spcBef>
                <a:spcPts val="0"/>
              </a:spcBef>
              <a:buNone/>
            </a:pPr>
            <a:r>
              <a:rPr lang="en" sz="2400"/>
              <a:t>Johnson gave Justin the food when he came to his house and then Justin ate it in the kitchen, and then they hung out afterwards and played X-box.</a:t>
            </a:r>
          </a:p>
        </p:txBody>
      </p:sp>
      <p:pic>
        <p:nvPicPr>
          <p:cNvPr id="83" name="Shape 83"/>
          <p:cNvPicPr preferRelativeResize="0"/>
          <p:nvPr/>
        </p:nvPicPr>
        <p:blipFill>
          <a:blip r:embed="rId3">
            <a:alphaModFix/>
          </a:blip>
          <a:stretch>
            <a:fillRect/>
          </a:stretch>
        </p:blipFill>
        <p:spPr>
          <a:xfrm>
            <a:off x="4610210" y="1190903"/>
            <a:ext cx="4413474" cy="2899825"/>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Shape 88"/>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1 Corrected</a:t>
            </a:r>
          </a:p>
        </p:txBody>
      </p:sp>
      <p:sp>
        <p:nvSpPr>
          <p:cNvPr id="89" name="Shape 89"/>
          <p:cNvSpPr txBox="1">
            <a:spLocks noGrp="1"/>
          </p:cNvSpPr>
          <p:nvPr>
            <p:ph type="body" idx="1"/>
          </p:nvPr>
        </p:nvSpPr>
        <p:spPr>
          <a:xfrm>
            <a:off x="311700" y="1185288"/>
            <a:ext cx="8520599" cy="3416400"/>
          </a:xfrm>
          <a:prstGeom prst="rect">
            <a:avLst/>
          </a:prstGeom>
        </p:spPr>
        <p:txBody>
          <a:bodyPr lIns="91425" tIns="91425" rIns="91425" bIns="91425" anchor="t" anchorCtr="0">
            <a:noAutofit/>
          </a:bodyPr>
          <a:lstStyle/>
          <a:p>
            <a:pPr>
              <a:spcBef>
                <a:spcPts val="0"/>
              </a:spcBef>
              <a:buNone/>
            </a:pPr>
            <a:r>
              <a:rPr lang="en" sz="2700"/>
              <a:t>Johnson gave the food to Justin when he came to his house. Justin ate it in the kitchen, and afterwords they hung out whilst playing X-Box. </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Shape 94"/>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Run-on example 2</a:t>
            </a:r>
          </a:p>
        </p:txBody>
      </p:sp>
      <p:sp>
        <p:nvSpPr>
          <p:cNvPr id="95" name="Shape 95"/>
          <p:cNvSpPr txBox="1">
            <a:spLocks noGrp="1"/>
          </p:cNvSpPr>
          <p:nvPr>
            <p:ph type="body" idx="1"/>
          </p:nvPr>
        </p:nvSpPr>
        <p:spPr>
          <a:xfrm>
            <a:off x="235135" y="1017720"/>
            <a:ext cx="3658799" cy="3416400"/>
          </a:xfrm>
          <a:prstGeom prst="rect">
            <a:avLst/>
          </a:prstGeom>
        </p:spPr>
        <p:txBody>
          <a:bodyPr lIns="91425" tIns="91425" rIns="91425" bIns="91425" anchor="t" anchorCtr="0">
            <a:noAutofit/>
          </a:bodyPr>
          <a:lstStyle/>
          <a:p>
            <a:pPr>
              <a:spcBef>
                <a:spcPts val="0"/>
              </a:spcBef>
              <a:buNone/>
            </a:pPr>
            <a:r>
              <a:rPr lang="en" sz="2300"/>
              <a:t>Jake went to hang out with Jackson and then they went to the movies and then they to get ice cream and then they traveled to Jake's house to spend the night.</a:t>
            </a:r>
          </a:p>
        </p:txBody>
      </p:sp>
      <p:pic>
        <p:nvPicPr>
          <p:cNvPr id="96" name="Shape 96"/>
          <p:cNvPicPr preferRelativeResize="0"/>
          <p:nvPr/>
        </p:nvPicPr>
        <p:blipFill rotWithShape="1">
          <a:blip r:embed="rId3">
            <a:alphaModFix/>
          </a:blip>
          <a:srcRect/>
          <a:stretch/>
        </p:blipFill>
        <p:spPr>
          <a:xfrm>
            <a:off x="5235176" y="465056"/>
            <a:ext cx="2802083" cy="42133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Example 2 Corrected</a:t>
            </a:r>
          </a:p>
        </p:txBody>
      </p:sp>
      <p:sp>
        <p:nvSpPr>
          <p:cNvPr id="102" name="Shape 102"/>
          <p:cNvSpPr txBox="1">
            <a:spLocks noGrp="1"/>
          </p:cNvSpPr>
          <p:nvPr>
            <p:ph type="body" idx="1"/>
          </p:nvPr>
        </p:nvSpPr>
        <p:spPr>
          <a:xfrm>
            <a:off x="311700" y="1152475"/>
            <a:ext cx="8520599" cy="3416400"/>
          </a:xfrm>
          <a:prstGeom prst="rect">
            <a:avLst/>
          </a:prstGeom>
        </p:spPr>
        <p:txBody>
          <a:bodyPr lIns="91425" tIns="91425" rIns="91425" bIns="91425" anchor="t" anchorCtr="0">
            <a:noAutofit/>
          </a:bodyPr>
          <a:lstStyle/>
          <a:p>
            <a:pPr>
              <a:spcBef>
                <a:spcPts val="0"/>
              </a:spcBef>
              <a:buNone/>
            </a:pPr>
            <a:r>
              <a:rPr lang="en" sz="2400"/>
              <a:t>Jake went to hang out with Jackson. They went to the movies, got ice cream, and then traveled to Jake's house to spend the night.</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311700" y="445025"/>
            <a:ext cx="8520599" cy="572699"/>
          </a:xfrm>
          <a:prstGeom prst="rect">
            <a:avLst/>
          </a:prstGeom>
        </p:spPr>
        <p:txBody>
          <a:bodyPr lIns="91425" tIns="91425" rIns="91425" bIns="91425" anchor="t" anchorCtr="0">
            <a:noAutofit/>
          </a:bodyPr>
          <a:lstStyle/>
          <a:p>
            <a:pPr>
              <a:spcBef>
                <a:spcPts val="0"/>
              </a:spcBef>
              <a:buNone/>
            </a:pPr>
            <a:r>
              <a:rPr lang="en"/>
              <a:t>Run-on example 3</a:t>
            </a:r>
          </a:p>
        </p:txBody>
      </p:sp>
      <p:sp>
        <p:nvSpPr>
          <p:cNvPr id="108" name="Shape 108"/>
          <p:cNvSpPr txBox="1">
            <a:spLocks noGrp="1"/>
          </p:cNvSpPr>
          <p:nvPr>
            <p:ph type="body" idx="1"/>
          </p:nvPr>
        </p:nvSpPr>
        <p:spPr>
          <a:xfrm>
            <a:off x="311700" y="1152475"/>
            <a:ext cx="4719599" cy="3416400"/>
          </a:xfrm>
          <a:prstGeom prst="rect">
            <a:avLst/>
          </a:prstGeom>
        </p:spPr>
        <p:txBody>
          <a:bodyPr lIns="91425" tIns="91425" rIns="91425" bIns="91425" anchor="t" anchorCtr="0">
            <a:noAutofit/>
          </a:bodyPr>
          <a:lstStyle/>
          <a:p>
            <a:pPr>
              <a:spcBef>
                <a:spcPts val="0"/>
              </a:spcBef>
              <a:buNone/>
            </a:pPr>
            <a:r>
              <a:rPr lang="en" sz="2200">
                <a:solidFill>
                  <a:srgbClr val="434343"/>
                </a:solidFill>
              </a:rPr>
              <a:t>Christian had a lot of homework he had to do he had English homework and he had math homework and he had science homework and he had bible homework.</a:t>
            </a:r>
          </a:p>
        </p:txBody>
      </p:sp>
      <p:pic>
        <p:nvPicPr>
          <p:cNvPr id="109" name="Shape 109"/>
          <p:cNvPicPr preferRelativeResize="0"/>
          <p:nvPr/>
        </p:nvPicPr>
        <p:blipFill>
          <a:blip r:embed="rId3">
            <a:alphaModFix/>
          </a:blip>
          <a:stretch>
            <a:fillRect/>
          </a:stretch>
        </p:blipFill>
        <p:spPr>
          <a:xfrm>
            <a:off x="5545474" y="1300949"/>
            <a:ext cx="3182875" cy="2700500"/>
          </a:xfrm>
          <a:prstGeom prst="rect">
            <a:avLst/>
          </a:prstGeom>
          <a:noFill/>
          <a:ln>
            <a:noFill/>
          </a:ln>
        </p:spPr>
      </p:pic>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690</Words>
  <Application>Microsoft Office PowerPoint</Application>
  <PresentationFormat>On-screen Show (16:9)</PresentationFormat>
  <Paragraphs>112</Paragraphs>
  <Slides>29</Slides>
  <Notes>29</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29</vt:i4>
      </vt:variant>
    </vt:vector>
  </HeadingPairs>
  <TitlesOfParts>
    <vt:vector size="31" baseType="lpstr">
      <vt:lpstr>Arial</vt:lpstr>
      <vt:lpstr>simple-light-2</vt:lpstr>
      <vt:lpstr>Run-on sentences and Redundancy</vt:lpstr>
      <vt:lpstr>What is a run-on sentence?</vt:lpstr>
      <vt:lpstr>Why is it an error?</vt:lpstr>
      <vt:lpstr>Methods of correction</vt:lpstr>
      <vt:lpstr>Run-on sentence example 1</vt:lpstr>
      <vt:lpstr>Example 1 Corrected</vt:lpstr>
      <vt:lpstr>Run-on example 2</vt:lpstr>
      <vt:lpstr>Example 2 Corrected</vt:lpstr>
      <vt:lpstr>Run-on example 3</vt:lpstr>
      <vt:lpstr>Example 3 Corrected</vt:lpstr>
      <vt:lpstr>What is Redundancy?</vt:lpstr>
      <vt:lpstr>Why is it an error?</vt:lpstr>
      <vt:lpstr>Methods of Correction</vt:lpstr>
      <vt:lpstr>Redundancy example 1</vt:lpstr>
      <vt:lpstr>Example 1 Corrected</vt:lpstr>
      <vt:lpstr>Redundancy example 2</vt:lpstr>
      <vt:lpstr>Example 2 Corrected</vt:lpstr>
      <vt:lpstr>Redundancy Example 3</vt:lpstr>
      <vt:lpstr>Example 3 Corrected</vt:lpstr>
      <vt:lpstr>Redundancy Practice </vt:lpstr>
      <vt:lpstr>Run-on sentences Practice</vt:lpstr>
      <vt:lpstr>Answers</vt:lpstr>
      <vt:lpstr>ACT example of Run-on sentence</vt:lpstr>
      <vt:lpstr>Answers</vt:lpstr>
      <vt:lpstr>ACT example of redundancy</vt:lpstr>
      <vt:lpstr>Answer</vt:lpstr>
      <vt:lpstr>SAT example of Redundancy</vt:lpstr>
      <vt:lpstr>Answer</vt:lpstr>
      <vt:lpstr>Links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Run-on sentences and Redundancy</dc:title>
  <dc:creator>Reyes, Gina</dc:creator>
  <cp:lastModifiedBy>Reyes, Gina</cp:lastModifiedBy>
  <cp:revision>1</cp:revision>
  <dcterms:modified xsi:type="dcterms:W3CDTF">2015-10-12T15:34:28Z</dcterms:modified>
</cp:coreProperties>
</file>