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22" r:id="rId4"/>
    <p:sldId id="310" r:id="rId5"/>
    <p:sldId id="344" r:id="rId6"/>
    <p:sldId id="345" r:id="rId7"/>
    <p:sldId id="281" r:id="rId8"/>
    <p:sldId id="347" r:id="rId9"/>
    <p:sldId id="348" r:id="rId10"/>
    <p:sldId id="349" r:id="rId11"/>
    <p:sldId id="315" r:id="rId12"/>
    <p:sldId id="323" r:id="rId13"/>
    <p:sldId id="324" r:id="rId14"/>
    <p:sldId id="325" r:id="rId15"/>
    <p:sldId id="350" r:id="rId16"/>
    <p:sldId id="326" r:id="rId17"/>
    <p:sldId id="327" r:id="rId18"/>
    <p:sldId id="352" r:id="rId19"/>
    <p:sldId id="328" r:id="rId20"/>
    <p:sldId id="329" r:id="rId21"/>
    <p:sldId id="354" r:id="rId22"/>
    <p:sldId id="317" r:id="rId23"/>
    <p:sldId id="355" r:id="rId24"/>
    <p:sldId id="356" r:id="rId25"/>
    <p:sldId id="357" r:id="rId26"/>
    <p:sldId id="358" r:id="rId27"/>
    <p:sldId id="359" r:id="rId28"/>
    <p:sldId id="337" r:id="rId29"/>
    <p:sldId id="338" r:id="rId30"/>
    <p:sldId id="339" r:id="rId31"/>
    <p:sldId id="340" r:id="rId32"/>
    <p:sldId id="341" r:id="rId33"/>
    <p:sldId id="342" r:id="rId34"/>
    <p:sldId id="343" r:id="rId35"/>
    <p:sldId id="360" r:id="rId36"/>
    <p:sldId id="321" r:id="rId37"/>
    <p:sldId id="320" r:id="rId38"/>
    <p:sldId id="319"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8" d="100"/>
          <a:sy n="108" d="100"/>
        </p:scale>
        <p:origin x="17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BB5A7DC-FBFB-4208-8FEA-886A1043C816}"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BD63B0-2F98-4AD1-998A-D60470E27CFE}" type="slidenum">
              <a:rPr lang="en-US" altLang="en-US"/>
              <a:pPr>
                <a:defRPr/>
              </a:pPr>
              <a:t>‹#›</a:t>
            </a:fld>
            <a:endParaRPr lang="en-US" altLang="en-US"/>
          </a:p>
        </p:txBody>
      </p:sp>
    </p:spTree>
  </p:cSld>
  <p:clrMapOvr>
    <a:masterClrMapping/>
  </p:clrMapOvr>
  <p:transition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336AF4-19F2-4604-8F1F-73A744B91D44}"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19DF1D-48CC-411C-BCBC-6A10C6E83F35}" type="slidenum">
              <a:rPr lang="en-US" altLang="en-US"/>
              <a:pPr>
                <a:defRPr/>
              </a:pPr>
              <a:t>‹#›</a:t>
            </a:fld>
            <a:endParaRPr lang="en-US" altLang="en-US"/>
          </a:p>
        </p:txBody>
      </p:sp>
    </p:spTree>
  </p:cSld>
  <p:clrMapOvr>
    <a:masterClrMapping/>
  </p:clrMapOvr>
  <p:transition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D0D6067-CE55-4A20-B55D-02C518D444C7}"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56D599-452A-4F03-B664-F86F8A980509}" type="slidenum">
              <a:rPr lang="en-US" altLang="en-US"/>
              <a:pPr>
                <a:defRPr/>
              </a:pPr>
              <a:t>‹#›</a:t>
            </a:fld>
            <a:endParaRPr lang="en-US" altLang="en-US"/>
          </a:p>
        </p:txBody>
      </p:sp>
    </p:spTree>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3C47C1-3174-4275-A914-9DA42FDE8B8E}"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7AC198-24FB-492A-B5FB-7B9BA993D2F2}" type="slidenum">
              <a:rPr lang="en-US" altLang="en-US"/>
              <a:pPr>
                <a:defRPr/>
              </a:pPr>
              <a:t>‹#›</a:t>
            </a:fld>
            <a:endParaRPr lang="en-US" altLang="en-US"/>
          </a:p>
        </p:txBody>
      </p:sp>
    </p:spTree>
  </p:cSld>
  <p:clrMapOvr>
    <a:masterClrMapping/>
  </p:clrMapOvr>
  <p:transition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F957649-7F85-4D01-A3D5-3B2F12436389}"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F3AABC-CB83-418E-9334-8084CFE55BCB}" type="slidenum">
              <a:rPr lang="en-US" altLang="en-US"/>
              <a:pPr>
                <a:defRPr/>
              </a:pPr>
              <a:t>‹#›</a:t>
            </a:fld>
            <a:endParaRPr lang="en-US" altLang="en-US"/>
          </a:p>
        </p:txBody>
      </p:sp>
    </p:spTree>
  </p:cSld>
  <p:clrMapOvr>
    <a:masterClrMapping/>
  </p:clrMapOvr>
  <p:transition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C285229-13F3-4D52-B0EE-265D2D1FDBD6}"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853808-8650-4E05-A0B3-A1E59782DA8D}" type="slidenum">
              <a:rPr lang="en-US" altLang="en-US"/>
              <a:pPr>
                <a:defRPr/>
              </a:pPr>
              <a:t>‹#›</a:t>
            </a:fld>
            <a:endParaRPr lang="en-US" altLang="en-US"/>
          </a:p>
        </p:txBody>
      </p:sp>
    </p:spTree>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3271B93-80A5-4B67-A382-650EEC6E7368}" type="datetimeFigureOut">
              <a:rPr lang="en-US"/>
              <a:pPr>
                <a:defRPr/>
              </a:pPr>
              <a:t>11/20/2019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330047-716C-4D5B-B587-C6BC743C5DA1}" type="slidenum">
              <a:rPr lang="en-US" altLang="en-US"/>
              <a:pPr>
                <a:defRPr/>
              </a:pPr>
              <a:t>‹#›</a:t>
            </a:fld>
            <a:endParaRPr lang="en-US" altLang="en-US"/>
          </a:p>
        </p:txBody>
      </p:sp>
    </p:spTree>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A2D1924-09E4-4014-BA56-611C7997D949}" type="datetimeFigureOut">
              <a:rPr lang="en-US"/>
              <a:pPr>
                <a:defRPr/>
              </a:pPr>
              <a:t>11/20/2019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CBB326-A5CD-40D1-BDD8-01F3A0C9A45E}" type="slidenum">
              <a:rPr lang="en-US" altLang="en-US"/>
              <a:pPr>
                <a:defRPr/>
              </a:pPr>
              <a:t>‹#›</a:t>
            </a:fld>
            <a:endParaRPr lang="en-US" altLang="en-US"/>
          </a:p>
        </p:txBody>
      </p:sp>
    </p:spTree>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C3D405-152E-4EC3-AE72-D3F3C68C632B}" type="datetimeFigureOut">
              <a:rPr lang="en-US"/>
              <a:pPr>
                <a:defRPr/>
              </a:pPr>
              <a:t>11/20/2019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CE38B5-2713-48B5-990A-0671DB21D8FD}" type="slidenum">
              <a:rPr lang="en-US" altLang="en-US"/>
              <a:pPr>
                <a:defRPr/>
              </a:pPr>
              <a:t>‹#›</a:t>
            </a:fld>
            <a:endParaRPr lang="en-US" altLang="en-US"/>
          </a:p>
        </p:txBody>
      </p:sp>
    </p:spTree>
  </p:cSld>
  <p:clrMapOvr>
    <a:masterClrMapping/>
  </p:clrMapOvr>
  <p:transition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F8FE380-7781-4751-940B-55BA84342A0D}"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11C530-747E-4B7A-A93C-D21557ABC93B}" type="slidenum">
              <a:rPr lang="en-US" altLang="en-US"/>
              <a:pPr>
                <a:defRPr/>
              </a:pPr>
              <a:t>‹#›</a:t>
            </a:fld>
            <a:endParaRPr lang="en-US" altLang="en-US"/>
          </a:p>
        </p:txBody>
      </p:sp>
    </p:spTree>
  </p:cSld>
  <p:clrMapOvr>
    <a:masterClrMapping/>
  </p:clrMapOvr>
  <p:transition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A64B7CA-84C7-4E54-8F05-DABDDB9CA247}"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A9ACAB-44D6-406C-8817-48CB8938D6FC}" type="slidenum">
              <a:rPr lang="en-US" altLang="en-US"/>
              <a:pPr>
                <a:defRPr/>
              </a:pPr>
              <a:t>‹#›</a:t>
            </a:fld>
            <a:endParaRPr lang="en-US" altLang="en-US"/>
          </a:p>
        </p:txBody>
      </p:sp>
    </p:spTree>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D23E298-BF27-401E-A9E4-2E2B3ECE0F82}" type="datetimeFigureOut">
              <a:rPr lang="en-US"/>
              <a:pPr>
                <a:defRPr/>
              </a:pPr>
              <a:t>11/20/2019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1B8423CD-585E-4A6C-BC08-E9A2B6776F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10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381000"/>
            <a:ext cx="7772400" cy="1470025"/>
          </a:xfrm>
        </p:spPr>
        <p:txBody>
          <a:bodyPr/>
          <a:lstStyle/>
          <a:p>
            <a:pPr eaLnBrk="1" hangingPunct="1"/>
            <a:r>
              <a:rPr lang="en-US" altLang="en-US" dirty="0" err="1"/>
              <a:t>Choregraphe</a:t>
            </a:r>
            <a:r>
              <a:rPr lang="en-US" altLang="en-US" dirty="0"/>
              <a:t> Lab 3</a:t>
            </a:r>
            <a:br>
              <a:rPr lang="en-US" altLang="en-US" dirty="0"/>
            </a:br>
            <a:r>
              <a:rPr lang="en-US" altLang="en-US" dirty="0"/>
              <a:t>Full Interaction Social </a:t>
            </a:r>
            <a:br>
              <a:rPr lang="en-US" altLang="en-US" dirty="0"/>
            </a:br>
            <a:r>
              <a:rPr lang="en-US" altLang="en-US" dirty="0"/>
              <a:t>Robot programs</a:t>
            </a:r>
          </a:p>
        </p:txBody>
      </p:sp>
      <p:sp>
        <p:nvSpPr>
          <p:cNvPr id="4" name="Rectangle 4"/>
          <p:cNvSpPr>
            <a:spLocks noChangeArrowheads="1"/>
          </p:cNvSpPr>
          <p:nvPr/>
        </p:nvSpPr>
        <p:spPr bwMode="auto">
          <a:xfrm>
            <a:off x="463550" y="2362200"/>
            <a:ext cx="8458200" cy="3416320"/>
          </a:xfrm>
          <a:prstGeom prst="rect">
            <a:avLst/>
          </a:prstGeom>
          <a:noFill/>
          <a:ln w="9525">
            <a:noFill/>
            <a:miter lim="800000"/>
            <a:headEnd/>
            <a:tailEnd/>
          </a:ln>
        </p:spPr>
        <p:txBody>
          <a:bodyPr>
            <a:spAutoFit/>
          </a:bodyPr>
          <a:lstStyle/>
          <a:p>
            <a:r>
              <a:rPr lang="en-US" altLang="en-US" sz="3600" u="sng" dirty="0">
                <a:solidFill>
                  <a:srgbClr val="00B050"/>
                </a:solidFill>
              </a:rPr>
              <a:t>Content-Objective:</a:t>
            </a:r>
          </a:p>
          <a:p>
            <a:r>
              <a:rPr lang="en-US" altLang="en-US" sz="3600" dirty="0"/>
              <a:t> Learn creation of social interaction coding to.</a:t>
            </a:r>
          </a:p>
          <a:p>
            <a:r>
              <a:rPr lang="en-US" altLang="en-US" sz="3600" u="sng" dirty="0">
                <a:solidFill>
                  <a:srgbClr val="00B050"/>
                </a:solidFill>
              </a:rPr>
              <a:t>Language-Objective:</a:t>
            </a:r>
          </a:p>
          <a:p>
            <a:r>
              <a:rPr lang="en-US" altLang="en-US" sz="3600" dirty="0"/>
              <a:t> Utilize </a:t>
            </a:r>
            <a:r>
              <a:rPr lang="en-US" altLang="en-US" sz="3600" dirty="0" err="1"/>
              <a:t>Choregraphe</a:t>
            </a:r>
            <a:r>
              <a:rPr lang="en-US" altLang="en-US" sz="3600" dirty="0"/>
              <a:t> Software to create  social interaction program. </a:t>
            </a:r>
          </a:p>
        </p:txBody>
      </p:sp>
    </p:spTree>
  </p:cSld>
  <p:clrMapOvr>
    <a:masterClrMapping/>
  </p:clrMapOvr>
  <p:transition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52400" y="685800"/>
            <a:ext cx="8686800" cy="838200"/>
          </a:xfrm>
        </p:spPr>
        <p:txBody>
          <a:bodyPr/>
          <a:lstStyle/>
          <a:p>
            <a:pPr eaLnBrk="1" hangingPunct="1"/>
            <a:r>
              <a:rPr lang="en-US" sz="3600" dirty="0"/>
              <a:t>Click “Connection and then Connect to virtual robot”.  It may take several moments for this step to complete. </a:t>
            </a:r>
          </a:p>
        </p:txBody>
      </p:sp>
      <p:pic>
        <p:nvPicPr>
          <p:cNvPr id="3" name="Picture 2">
            <a:extLst>
              <a:ext uri="{FF2B5EF4-FFF2-40B4-BE49-F238E27FC236}">
                <a16:creationId xmlns:a16="http://schemas.microsoft.com/office/drawing/2014/main" id="{4B52E9D3-E6B1-4BFF-8D8C-990B531A3872}"/>
              </a:ext>
            </a:extLst>
          </p:cNvPr>
          <p:cNvPicPr>
            <a:picLocks noChangeAspect="1"/>
          </p:cNvPicPr>
          <p:nvPr/>
        </p:nvPicPr>
        <p:blipFill>
          <a:blip r:embed="rId2"/>
          <a:stretch>
            <a:fillRect/>
          </a:stretch>
        </p:blipFill>
        <p:spPr>
          <a:xfrm>
            <a:off x="914400" y="2430245"/>
            <a:ext cx="6657975" cy="3713380"/>
          </a:xfrm>
          <a:prstGeom prst="rect">
            <a:avLst/>
          </a:prstGeom>
        </p:spPr>
      </p:pic>
    </p:spTree>
    <p:extLst>
      <p:ext uri="{BB962C8B-B14F-4D97-AF65-F5344CB8AC3E}">
        <p14:creationId xmlns:p14="http://schemas.microsoft.com/office/powerpoint/2010/main" val="1546743698"/>
      </p:ext>
    </p:extLst>
  </p:cSld>
  <p:clrMapOvr>
    <a:masterClrMapping/>
  </p:clrMapOvr>
  <p:transition advTm="10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52400" y="685800"/>
            <a:ext cx="8686800" cy="838200"/>
          </a:xfrm>
        </p:spPr>
        <p:txBody>
          <a:bodyPr/>
          <a:lstStyle/>
          <a:p>
            <a:pPr eaLnBrk="1" hangingPunct="1"/>
            <a:r>
              <a:rPr lang="en-US" dirty="0"/>
              <a:t>Click “Cancel” if Windows Security Alert appears. </a:t>
            </a:r>
            <a:br>
              <a:rPr lang="en-US" dirty="0"/>
            </a:br>
            <a:r>
              <a:rPr lang="en-US" dirty="0"/>
              <a:t>(Normally around 7 of these appear)</a:t>
            </a:r>
          </a:p>
        </p:txBody>
      </p:sp>
      <p:pic>
        <p:nvPicPr>
          <p:cNvPr id="2" name="Picture 1"/>
          <p:cNvPicPr>
            <a:picLocks noChangeAspect="1"/>
          </p:cNvPicPr>
          <p:nvPr/>
        </p:nvPicPr>
        <p:blipFill>
          <a:blip r:embed="rId2" cstate="print"/>
          <a:stretch>
            <a:fillRect/>
          </a:stretch>
        </p:blipFill>
        <p:spPr>
          <a:xfrm>
            <a:off x="1785257" y="2743200"/>
            <a:ext cx="5143500" cy="3686175"/>
          </a:xfrm>
          <a:prstGeom prst="rect">
            <a:avLst/>
          </a:prstGeom>
        </p:spPr>
      </p:pic>
    </p:spTree>
    <p:extLst>
      <p:ext uri="{BB962C8B-B14F-4D97-AF65-F5344CB8AC3E}">
        <p14:creationId xmlns:p14="http://schemas.microsoft.com/office/powerpoint/2010/main" val="4015347066"/>
      </p:ext>
    </p:extLst>
  </p:cSld>
  <p:clrMapOvr>
    <a:masterClrMapping/>
  </p:clrMapOvr>
  <p:transition advTm="10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152400" y="1066800"/>
            <a:ext cx="8686800" cy="838200"/>
          </a:xfrm>
        </p:spPr>
        <p:txBody>
          <a:bodyPr/>
          <a:lstStyle/>
          <a:p>
            <a:pPr eaLnBrk="1" hangingPunct="1"/>
            <a:r>
              <a:rPr lang="en-US" altLang="en-US" dirty="0"/>
              <a:t>The first step for any </a:t>
            </a:r>
            <a:r>
              <a:rPr lang="en-US" altLang="en-US" dirty="0" err="1"/>
              <a:t>Choregraphe</a:t>
            </a:r>
            <a:r>
              <a:rPr lang="en-US" altLang="en-US" dirty="0"/>
              <a:t> program is to have a robot stand starting position</a:t>
            </a:r>
            <a:br>
              <a:rPr lang="en-US" altLang="en-US" dirty="0"/>
            </a:br>
            <a:r>
              <a:rPr lang="en-US" altLang="en-US" dirty="0"/>
              <a:t> (from right side position library)</a:t>
            </a:r>
          </a:p>
        </p:txBody>
      </p:sp>
      <p:pic>
        <p:nvPicPr>
          <p:cNvPr id="24578" name="Picture 2"/>
          <p:cNvPicPr>
            <a:picLocks noChangeAspect="1"/>
          </p:cNvPicPr>
          <p:nvPr/>
        </p:nvPicPr>
        <p:blipFill>
          <a:blip r:embed="rId2" cstate="print"/>
          <a:srcRect/>
          <a:stretch>
            <a:fillRect/>
          </a:stretch>
        </p:blipFill>
        <p:spPr bwMode="auto">
          <a:xfrm>
            <a:off x="381000" y="3200400"/>
            <a:ext cx="3914775" cy="2543175"/>
          </a:xfrm>
          <a:prstGeom prst="rect">
            <a:avLst/>
          </a:prstGeom>
          <a:noFill/>
          <a:ln w="9525">
            <a:noFill/>
            <a:miter lim="800000"/>
            <a:headEnd/>
            <a:tailEnd/>
          </a:ln>
        </p:spPr>
      </p:pic>
      <p:pic>
        <p:nvPicPr>
          <p:cNvPr id="24579" name="Picture 4"/>
          <p:cNvPicPr>
            <a:picLocks noChangeAspect="1"/>
          </p:cNvPicPr>
          <p:nvPr/>
        </p:nvPicPr>
        <p:blipFill>
          <a:blip r:embed="rId3" cstate="print"/>
          <a:srcRect/>
          <a:stretch>
            <a:fillRect/>
          </a:stretch>
        </p:blipFill>
        <p:spPr bwMode="auto">
          <a:xfrm>
            <a:off x="5257800" y="3124200"/>
            <a:ext cx="2495550" cy="3048000"/>
          </a:xfrm>
          <a:prstGeom prst="rect">
            <a:avLst/>
          </a:prstGeom>
          <a:noFill/>
          <a:ln w="9525">
            <a:noFill/>
            <a:miter lim="800000"/>
            <a:headEnd/>
            <a:tailEnd/>
          </a:ln>
        </p:spPr>
      </p:pic>
    </p:spTree>
    <p:extLst>
      <p:ext uri="{BB962C8B-B14F-4D97-AF65-F5344CB8AC3E}">
        <p14:creationId xmlns:p14="http://schemas.microsoft.com/office/powerpoint/2010/main" val="126983283"/>
      </p:ext>
    </p:extLst>
  </p:cSld>
  <p:clrMapOvr>
    <a:masterClrMapping/>
  </p:clrMapOvr>
  <p:transition advTm="10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B050"/>
                </a:solidFill>
              </a:rPr>
              <a:t>Basics of a Social Interaction Program</a:t>
            </a:r>
          </a:p>
        </p:txBody>
      </p:sp>
      <p:sp>
        <p:nvSpPr>
          <p:cNvPr id="3" name="Content Placeholder 2"/>
          <p:cNvSpPr>
            <a:spLocks noGrp="1"/>
          </p:cNvSpPr>
          <p:nvPr>
            <p:ph idx="1"/>
          </p:nvPr>
        </p:nvSpPr>
        <p:spPr/>
        <p:txBody>
          <a:bodyPr/>
          <a:lstStyle/>
          <a:p>
            <a:r>
              <a:rPr lang="en-US" dirty="0"/>
              <a:t>A social interaction program has 4 elements</a:t>
            </a:r>
          </a:p>
          <a:p>
            <a:pPr lvl="1"/>
            <a:r>
              <a:rPr lang="en-US" dirty="0"/>
              <a:t>Facial recognition</a:t>
            </a:r>
          </a:p>
          <a:p>
            <a:pPr lvl="1"/>
            <a:r>
              <a:rPr lang="en-US" dirty="0"/>
              <a:t>Robot movement and gestures</a:t>
            </a:r>
          </a:p>
          <a:p>
            <a:pPr lvl="1"/>
            <a:r>
              <a:rPr lang="en-US" dirty="0"/>
              <a:t>Speech recognition and response</a:t>
            </a:r>
          </a:p>
          <a:p>
            <a:pPr lvl="1"/>
            <a:r>
              <a:rPr lang="en-US" dirty="0"/>
              <a:t>Tactile (touch) response</a:t>
            </a:r>
          </a:p>
        </p:txBody>
      </p:sp>
    </p:spTree>
    <p:extLst>
      <p:ext uri="{BB962C8B-B14F-4D97-AF65-F5344CB8AC3E}">
        <p14:creationId xmlns:p14="http://schemas.microsoft.com/office/powerpoint/2010/main" val="4089256105"/>
      </p:ext>
    </p:extLst>
  </p:cSld>
  <p:clrMapOvr>
    <a:masterClrMapping/>
  </p:clrMapOvr>
  <p:transition advTm="10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152400" y="990600"/>
            <a:ext cx="8686800" cy="838200"/>
          </a:xfrm>
        </p:spPr>
        <p:txBody>
          <a:bodyPr/>
          <a:lstStyle/>
          <a:p>
            <a:pPr eaLnBrk="1" hangingPunct="1"/>
            <a:r>
              <a:rPr lang="en-US" altLang="en-US" sz="3600" dirty="0">
                <a:solidFill>
                  <a:srgbClr val="FF0000"/>
                </a:solidFill>
              </a:rPr>
              <a:t>Part 1: Facial Recognition</a:t>
            </a:r>
            <a:br>
              <a:rPr lang="en-US" altLang="en-US" sz="3600" dirty="0">
                <a:solidFill>
                  <a:srgbClr val="FF0000"/>
                </a:solidFill>
              </a:rPr>
            </a:br>
            <a:r>
              <a:rPr lang="en-US" altLang="en-US" sz="3600" dirty="0">
                <a:solidFill>
                  <a:srgbClr val="FF0000"/>
                </a:solidFill>
              </a:rPr>
              <a:t>Locate “Vision”, “Human Detection” in the “Sensing” section of standard actions library in lower left corner of </a:t>
            </a:r>
            <a:r>
              <a:rPr lang="en-US" altLang="en-US" sz="3600" dirty="0" err="1">
                <a:solidFill>
                  <a:srgbClr val="FF0000"/>
                </a:solidFill>
              </a:rPr>
              <a:t>Choregraphe</a:t>
            </a:r>
            <a:r>
              <a:rPr lang="en-US" altLang="en-US" sz="3600" dirty="0">
                <a:solidFill>
                  <a:srgbClr val="FF0000"/>
                </a:solidFill>
              </a:rPr>
              <a:t>.</a:t>
            </a:r>
          </a:p>
        </p:txBody>
      </p:sp>
      <p:pic>
        <p:nvPicPr>
          <p:cNvPr id="4" name="Picture 1">
            <a:extLst>
              <a:ext uri="{FF2B5EF4-FFF2-40B4-BE49-F238E27FC236}">
                <a16:creationId xmlns:a16="http://schemas.microsoft.com/office/drawing/2014/main" id="{084FEDF5-AE51-4E3D-9581-620BE090D1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48000"/>
            <a:ext cx="5638800"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833584"/>
      </p:ext>
    </p:extLst>
  </p:cSld>
  <p:clrMapOvr>
    <a:masterClrMapping/>
  </p:clrMapOvr>
  <p:transition advTm="10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19B51CB-7DD1-4608-AA63-F596FC96E738}"/>
              </a:ext>
            </a:extLst>
          </p:cNvPr>
          <p:cNvSpPr>
            <a:spLocks noGrp="1"/>
          </p:cNvSpPr>
          <p:nvPr>
            <p:ph type="ctrTitle"/>
          </p:nvPr>
        </p:nvSpPr>
        <p:spPr>
          <a:xfrm>
            <a:off x="152400" y="990600"/>
            <a:ext cx="8686800" cy="838200"/>
          </a:xfrm>
        </p:spPr>
        <p:txBody>
          <a:bodyPr/>
          <a:lstStyle/>
          <a:p>
            <a:pPr eaLnBrk="1" hangingPunct="1"/>
            <a:r>
              <a:rPr lang="en-US" altLang="en-US" sz="3600" dirty="0"/>
              <a:t>Now locate “Face Detection” and “Face </a:t>
            </a:r>
            <a:r>
              <a:rPr lang="en-US" altLang="en-US" sz="3600" dirty="0" err="1"/>
              <a:t>Reco</a:t>
            </a:r>
            <a:r>
              <a:rPr lang="en-US" altLang="en-US" sz="3600" dirty="0"/>
              <a:t>.” in the “Human Detection” options</a:t>
            </a:r>
          </a:p>
        </p:txBody>
      </p:sp>
      <p:pic>
        <p:nvPicPr>
          <p:cNvPr id="17411" name="Picture 1">
            <a:extLst>
              <a:ext uri="{FF2B5EF4-FFF2-40B4-BE49-F238E27FC236}">
                <a16:creationId xmlns:a16="http://schemas.microsoft.com/office/drawing/2014/main" id="{7A695568-8D11-4593-A707-C71C322C22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48000"/>
            <a:ext cx="460057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990600"/>
            <a:ext cx="8686800" cy="838200"/>
          </a:xfrm>
        </p:spPr>
        <p:txBody>
          <a:bodyPr/>
          <a:lstStyle/>
          <a:p>
            <a:pPr eaLnBrk="1" hangingPunct="1"/>
            <a:r>
              <a:rPr lang="en-US" altLang="en-US" dirty="0"/>
              <a:t>Drag in a Face detection icon</a:t>
            </a:r>
            <a:br>
              <a:rPr lang="en-US" altLang="en-US" dirty="0"/>
            </a:br>
            <a:r>
              <a:rPr lang="en-US" altLang="en-US" dirty="0"/>
              <a:t>(Robots have to know to detect faces before they can recognize one)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2743200"/>
            <a:ext cx="3352800" cy="3438769"/>
          </a:xfrm>
          <a:prstGeom prst="rect">
            <a:avLst/>
          </a:prstGeom>
        </p:spPr>
      </p:pic>
    </p:spTree>
    <p:extLst>
      <p:ext uri="{BB962C8B-B14F-4D97-AF65-F5344CB8AC3E}">
        <p14:creationId xmlns:p14="http://schemas.microsoft.com/office/powerpoint/2010/main" val="335101933"/>
      </p:ext>
    </p:extLst>
  </p:cSld>
  <p:clrMapOvr>
    <a:masterClrMapping/>
  </p:clrMapOvr>
  <p:transition advTm="10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304800" y="609600"/>
            <a:ext cx="8686800" cy="838200"/>
          </a:xfrm>
        </p:spPr>
        <p:txBody>
          <a:bodyPr/>
          <a:lstStyle/>
          <a:p>
            <a:pPr eaLnBrk="1" hangingPunct="1"/>
            <a:r>
              <a:rPr lang="en-US" altLang="en-US" sz="4000" dirty="0"/>
              <a:t>Now drag in a face recognition icon.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2133600"/>
            <a:ext cx="3813015" cy="3033713"/>
          </a:xfrm>
          <a:prstGeom prst="rect">
            <a:avLst/>
          </a:prstGeom>
        </p:spPr>
      </p:pic>
    </p:spTree>
    <p:extLst>
      <p:ext uri="{BB962C8B-B14F-4D97-AF65-F5344CB8AC3E}">
        <p14:creationId xmlns:p14="http://schemas.microsoft.com/office/powerpoint/2010/main" val="1418235390"/>
      </p:ext>
    </p:extLst>
  </p:cSld>
  <p:clrMapOvr>
    <a:masterClrMapping/>
  </p:clrMapOvr>
  <p:transition advTm="10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8541042-265E-4266-9FA8-B8D4EA3DD22A}"/>
              </a:ext>
            </a:extLst>
          </p:cNvPr>
          <p:cNvSpPr>
            <a:spLocks noGrp="1"/>
          </p:cNvSpPr>
          <p:nvPr>
            <p:ph type="ctrTitle"/>
          </p:nvPr>
        </p:nvSpPr>
        <p:spPr>
          <a:xfrm>
            <a:off x="119063" y="1676400"/>
            <a:ext cx="8686800" cy="838200"/>
          </a:xfrm>
        </p:spPr>
        <p:txBody>
          <a:bodyPr/>
          <a:lstStyle/>
          <a:p>
            <a:pPr eaLnBrk="1" hangingPunct="1"/>
            <a:r>
              <a:rPr lang="en-US" altLang="en-US" sz="3600"/>
              <a:t>Connect the Face Detection input to the Starting position (Stand) box output and the Facial Reco. Input to the Facial Detection output. recognition.   The NAO robot must know to look for faces before it can recognize them.</a:t>
            </a:r>
          </a:p>
        </p:txBody>
      </p:sp>
      <p:pic>
        <p:nvPicPr>
          <p:cNvPr id="19459" name="Picture 1">
            <a:extLst>
              <a:ext uri="{FF2B5EF4-FFF2-40B4-BE49-F238E27FC236}">
                <a16:creationId xmlns:a16="http://schemas.microsoft.com/office/drawing/2014/main" id="{11E24C39-A749-43A1-9AF1-6F5EFA9CD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191000"/>
            <a:ext cx="54197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05239" y="1600200"/>
            <a:ext cx="8686800" cy="838200"/>
          </a:xfrm>
        </p:spPr>
        <p:txBody>
          <a:bodyPr/>
          <a:lstStyle/>
          <a:p>
            <a:pPr eaLnBrk="1" hangingPunct="1"/>
            <a:r>
              <a:rPr lang="en-US" altLang="en-US" sz="4000" dirty="0"/>
              <a:t>Items are connected together in left-to-right order they are performed .</a:t>
            </a:r>
            <a:br>
              <a:rPr lang="en-US" altLang="en-US" sz="4000" dirty="0"/>
            </a:br>
            <a:r>
              <a:rPr lang="en-US" altLang="en-US" sz="3200" dirty="0">
                <a:solidFill>
                  <a:srgbClr val="FF0000"/>
                </a:solidFill>
              </a:rPr>
              <a:t>example: face recognition controls speech recognition listening for “Hello” command which results in “Greetings Wonderful one” from Say command in example below.</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4114800"/>
            <a:ext cx="6963679" cy="2405063"/>
          </a:xfrm>
          <a:prstGeom prst="rect">
            <a:avLst/>
          </a:prstGeom>
        </p:spPr>
      </p:pic>
    </p:spTree>
    <p:extLst>
      <p:ext uri="{BB962C8B-B14F-4D97-AF65-F5344CB8AC3E}">
        <p14:creationId xmlns:p14="http://schemas.microsoft.com/office/powerpoint/2010/main" val="3985709431"/>
      </p:ext>
    </p:extLst>
  </p:cSld>
  <p:clrMapOvr>
    <a:masterClrMapping/>
  </p:clrMapOvr>
  <p:transition advTm="1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09600" y="2133600"/>
            <a:ext cx="7772400" cy="1470025"/>
          </a:xfrm>
        </p:spPr>
        <p:txBody>
          <a:bodyPr/>
          <a:lstStyle/>
          <a:p>
            <a:pPr eaLnBrk="1" hangingPunct="1"/>
            <a:r>
              <a:rPr lang="en-US" altLang="en-US" dirty="0" err="1"/>
              <a:t>Choregraphe</a:t>
            </a:r>
            <a:r>
              <a:rPr lang="en-US" altLang="en-US" dirty="0"/>
              <a:t> Lab 3</a:t>
            </a:r>
            <a:br>
              <a:rPr lang="en-US" altLang="en-US" dirty="0"/>
            </a:br>
            <a:r>
              <a:rPr lang="en-US" altLang="en-US" dirty="0"/>
              <a:t>Creating Social Robot Programs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r>
              <a:rPr lang="en-US" sz="2400" dirty="0"/>
              <a:t>Utah Robotics 1 </a:t>
            </a:r>
            <a:r>
              <a:rPr lang="en-US" sz="2400"/>
              <a:t>Standard 3</a:t>
            </a:r>
            <a:endParaRPr lang="en-US" sz="2400" dirty="0"/>
          </a:p>
          <a:p>
            <a:pPr eaLnBrk="1" fontAlgn="auto" hangingPunct="1">
              <a:spcAft>
                <a:spcPts val="0"/>
              </a:spcAft>
              <a:buFont typeface="Arial" panose="020B0604020202020204" pitchFamily="34" charset="0"/>
              <a:buNone/>
              <a:defRPr/>
            </a:pPr>
            <a:r>
              <a:rPr lang="en-US" sz="2400" dirty="0"/>
              <a:t>Common Core High School Algebra Reasoning</a:t>
            </a:r>
          </a:p>
          <a:p>
            <a:pPr eaLnBrk="1" fontAlgn="auto" hangingPunct="1">
              <a:spcAft>
                <a:spcPts val="0"/>
              </a:spcAft>
              <a:buFont typeface="Arial" panose="020B0604020202020204" pitchFamily="34" charset="0"/>
              <a:buNone/>
              <a:defRPr/>
            </a:pPr>
            <a:r>
              <a:rPr lang="en-US" sz="2400" dirty="0"/>
              <a:t>Common Core High School Interpreting Functions</a:t>
            </a:r>
          </a:p>
        </p:txBody>
      </p:sp>
    </p:spTree>
  </p:cSld>
  <p:clrMapOvr>
    <a:masterClrMapping/>
  </p:clrMapOvr>
  <p:transition advTm="10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52400" y="609600"/>
            <a:ext cx="8686800" cy="838200"/>
          </a:xfrm>
        </p:spPr>
        <p:txBody>
          <a:bodyPr/>
          <a:lstStyle/>
          <a:p>
            <a:pPr eaLnBrk="1" hangingPunct="1"/>
            <a:r>
              <a:rPr lang="en-US" altLang="en-US" sz="3200" dirty="0">
                <a:solidFill>
                  <a:srgbClr val="FF0000"/>
                </a:solidFill>
              </a:rPr>
              <a:t>Part 2: Speech recognition and audio response</a:t>
            </a:r>
            <a:br>
              <a:rPr lang="en-US" altLang="en-US" sz="3200" dirty="0">
                <a:solidFill>
                  <a:srgbClr val="FF0000"/>
                </a:solidFill>
              </a:rPr>
            </a:br>
            <a:r>
              <a:rPr lang="en-US" altLang="en-US" sz="3200" dirty="0">
                <a:solidFill>
                  <a:srgbClr val="FF0000"/>
                </a:solidFill>
              </a:rPr>
              <a:t>locate the “Speech”, “Creation” options in standard actions library</a:t>
            </a:r>
          </a:p>
        </p:txBody>
      </p:sp>
      <p:pic>
        <p:nvPicPr>
          <p:cNvPr id="2" name="Picture 1">
            <a:extLst>
              <a:ext uri="{FF2B5EF4-FFF2-40B4-BE49-F238E27FC236}">
                <a16:creationId xmlns:a16="http://schemas.microsoft.com/office/drawing/2014/main" id="{489B8464-2791-4DC5-9C0A-7393FEA5DB21}"/>
              </a:ext>
            </a:extLst>
          </p:cNvPr>
          <p:cNvPicPr>
            <a:picLocks noChangeAspect="1"/>
          </p:cNvPicPr>
          <p:nvPr/>
        </p:nvPicPr>
        <p:blipFill>
          <a:blip r:embed="rId2"/>
          <a:stretch>
            <a:fillRect/>
          </a:stretch>
        </p:blipFill>
        <p:spPr>
          <a:xfrm>
            <a:off x="2209800" y="2209800"/>
            <a:ext cx="4090987" cy="4247663"/>
          </a:xfrm>
          <a:prstGeom prst="rect">
            <a:avLst/>
          </a:prstGeom>
        </p:spPr>
      </p:pic>
    </p:spTree>
    <p:extLst>
      <p:ext uri="{BB962C8B-B14F-4D97-AF65-F5344CB8AC3E}">
        <p14:creationId xmlns:p14="http://schemas.microsoft.com/office/powerpoint/2010/main" val="2356915829"/>
      </p:ext>
    </p:extLst>
  </p:cSld>
  <p:clrMapOvr>
    <a:masterClrMapping/>
  </p:clrMapOvr>
  <p:transition advTm="10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875674C-D4F5-4CFF-B4EE-36C8AC6A8092}"/>
              </a:ext>
            </a:extLst>
          </p:cNvPr>
          <p:cNvSpPr>
            <a:spLocks noGrp="1"/>
          </p:cNvSpPr>
          <p:nvPr>
            <p:ph type="ctrTitle"/>
          </p:nvPr>
        </p:nvSpPr>
        <p:spPr>
          <a:xfrm>
            <a:off x="152400" y="609600"/>
            <a:ext cx="8686800" cy="838200"/>
          </a:xfrm>
        </p:spPr>
        <p:txBody>
          <a:bodyPr/>
          <a:lstStyle/>
          <a:p>
            <a:pPr eaLnBrk="1" hangingPunct="1"/>
            <a:r>
              <a:rPr lang="en-US" altLang="en-US"/>
              <a:t>Select “Speech Reco.” from standard actions library located in lower left corner. </a:t>
            </a:r>
          </a:p>
        </p:txBody>
      </p:sp>
      <p:pic>
        <p:nvPicPr>
          <p:cNvPr id="2" name="Picture 1">
            <a:extLst>
              <a:ext uri="{FF2B5EF4-FFF2-40B4-BE49-F238E27FC236}">
                <a16:creationId xmlns:a16="http://schemas.microsoft.com/office/drawing/2014/main" id="{65001317-F8CD-4B9D-A0E2-D7129965AF83}"/>
              </a:ext>
            </a:extLst>
          </p:cNvPr>
          <p:cNvPicPr>
            <a:picLocks noChangeAspect="1"/>
          </p:cNvPicPr>
          <p:nvPr/>
        </p:nvPicPr>
        <p:blipFill>
          <a:blip r:embed="rId2"/>
          <a:stretch>
            <a:fillRect/>
          </a:stretch>
        </p:blipFill>
        <p:spPr>
          <a:xfrm>
            <a:off x="2564606" y="2286000"/>
            <a:ext cx="4014787" cy="4168545"/>
          </a:xfrm>
          <a:prstGeom prst="rect">
            <a:avLst/>
          </a:prstGeom>
        </p:spPr>
      </p:pic>
    </p:spTree>
  </p:cSld>
  <p:clrMapOvr>
    <a:masterClrMapping/>
  </p:clrMapOvr>
  <p:transition advTm="10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C1B08E0-5F27-4309-B594-F5C5AF618855}"/>
              </a:ext>
            </a:extLst>
          </p:cNvPr>
          <p:cNvSpPr>
            <a:spLocks noGrp="1"/>
          </p:cNvSpPr>
          <p:nvPr>
            <p:ph type="ctrTitle"/>
          </p:nvPr>
        </p:nvSpPr>
        <p:spPr>
          <a:xfrm>
            <a:off x="152400" y="1295400"/>
            <a:ext cx="8686800" cy="838200"/>
          </a:xfrm>
        </p:spPr>
        <p:txBody>
          <a:bodyPr/>
          <a:lstStyle/>
          <a:p>
            <a:pPr eaLnBrk="1" hangingPunct="1"/>
            <a:r>
              <a:rPr lang="en-US" altLang="en-US" sz="4000"/>
              <a:t>Now Click on wrench symbol to open Speech parameter options.  The words in word list are the ones the robot is programmed to recognize.</a:t>
            </a:r>
          </a:p>
        </p:txBody>
      </p:sp>
      <p:pic>
        <p:nvPicPr>
          <p:cNvPr id="21507" name="Picture 1">
            <a:extLst>
              <a:ext uri="{FF2B5EF4-FFF2-40B4-BE49-F238E27FC236}">
                <a16:creationId xmlns:a16="http://schemas.microsoft.com/office/drawing/2014/main" id="{C26A5F94-75BB-4C22-BF64-110846D0FF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855913"/>
            <a:ext cx="3810000"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D58306A-A88B-467C-951B-C7A3492CDAC1}"/>
              </a:ext>
            </a:extLst>
          </p:cNvPr>
          <p:cNvSpPr>
            <a:spLocks noGrp="1"/>
          </p:cNvSpPr>
          <p:nvPr>
            <p:ph type="ctrTitle"/>
          </p:nvPr>
        </p:nvSpPr>
        <p:spPr>
          <a:xfrm>
            <a:off x="152400" y="1219200"/>
            <a:ext cx="8686800" cy="838200"/>
          </a:xfrm>
        </p:spPr>
        <p:txBody>
          <a:bodyPr/>
          <a:lstStyle/>
          <a:p>
            <a:pPr eaLnBrk="1" hangingPunct="1"/>
            <a:r>
              <a:rPr lang="en-US" altLang="en-US"/>
              <a:t>Enter words or short phrase you want robot to recognize and respond to in word list. </a:t>
            </a:r>
          </a:p>
        </p:txBody>
      </p:sp>
      <p:pic>
        <p:nvPicPr>
          <p:cNvPr id="22531" name="Picture 2">
            <a:extLst>
              <a:ext uri="{FF2B5EF4-FFF2-40B4-BE49-F238E27FC236}">
                <a16:creationId xmlns:a16="http://schemas.microsoft.com/office/drawing/2014/main" id="{1534F3A4-66E3-434A-A80C-DA9F59DFFA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2743200"/>
            <a:ext cx="3581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D0FC4DE-4F38-4015-82F2-0360157E8B9D}"/>
              </a:ext>
            </a:extLst>
          </p:cNvPr>
          <p:cNvSpPr>
            <a:spLocks noGrp="1"/>
          </p:cNvSpPr>
          <p:nvPr>
            <p:ph type="ctrTitle"/>
          </p:nvPr>
        </p:nvSpPr>
        <p:spPr>
          <a:xfrm>
            <a:off x="152400" y="1219200"/>
            <a:ext cx="8686800" cy="838200"/>
          </a:xfrm>
        </p:spPr>
        <p:txBody>
          <a:bodyPr/>
          <a:lstStyle/>
          <a:p>
            <a:pPr eaLnBrk="1" hangingPunct="1"/>
            <a:r>
              <a:rPr lang="en-US" altLang="en-US"/>
              <a:t>Now select “Say” from “Speech” options and drag into workspace. </a:t>
            </a:r>
          </a:p>
        </p:txBody>
      </p:sp>
      <p:pic>
        <p:nvPicPr>
          <p:cNvPr id="23555" name="Picture 1">
            <a:extLst>
              <a:ext uri="{FF2B5EF4-FFF2-40B4-BE49-F238E27FC236}">
                <a16:creationId xmlns:a16="http://schemas.microsoft.com/office/drawing/2014/main" id="{1ABE42F8-743C-485E-B224-00D425F06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819400"/>
            <a:ext cx="3648075"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7202865-BACA-4FC9-A1D3-1262D9EBD4C5}"/>
              </a:ext>
            </a:extLst>
          </p:cNvPr>
          <p:cNvSpPr>
            <a:spLocks noGrp="1"/>
          </p:cNvSpPr>
          <p:nvPr>
            <p:ph type="ctrTitle"/>
          </p:nvPr>
        </p:nvSpPr>
        <p:spPr>
          <a:xfrm>
            <a:off x="152400" y="1219200"/>
            <a:ext cx="8686800" cy="838200"/>
          </a:xfrm>
        </p:spPr>
        <p:txBody>
          <a:bodyPr/>
          <a:lstStyle/>
          <a:p>
            <a:pPr eaLnBrk="1" hangingPunct="1"/>
            <a:r>
              <a:rPr lang="en-US" altLang="en-US"/>
              <a:t>Double-click on wrench symbol in lower left corner of say icon to change robot speech output. </a:t>
            </a:r>
          </a:p>
        </p:txBody>
      </p:sp>
      <p:pic>
        <p:nvPicPr>
          <p:cNvPr id="24579" name="Picture 1">
            <a:extLst>
              <a:ext uri="{FF2B5EF4-FFF2-40B4-BE49-F238E27FC236}">
                <a16:creationId xmlns:a16="http://schemas.microsoft.com/office/drawing/2014/main" id="{8040661D-C175-47FC-8AD3-28E5B2868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95600"/>
            <a:ext cx="3419475"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42CF6F7-858E-4BBF-845F-BE4E37E51BC2}"/>
              </a:ext>
            </a:extLst>
          </p:cNvPr>
          <p:cNvSpPr>
            <a:spLocks noGrp="1"/>
          </p:cNvSpPr>
          <p:nvPr>
            <p:ph type="ctrTitle"/>
          </p:nvPr>
        </p:nvSpPr>
        <p:spPr>
          <a:xfrm>
            <a:off x="152400" y="1219200"/>
            <a:ext cx="8686800" cy="838200"/>
          </a:xfrm>
        </p:spPr>
        <p:txBody>
          <a:bodyPr/>
          <a:lstStyle/>
          <a:p>
            <a:pPr eaLnBrk="1" hangingPunct="1"/>
            <a:r>
              <a:rPr lang="en-US" altLang="en-US"/>
              <a:t>Set parameters of Say box will appear.  Enter what you want robot to say in text block. </a:t>
            </a:r>
          </a:p>
        </p:txBody>
      </p:sp>
      <p:pic>
        <p:nvPicPr>
          <p:cNvPr id="25603" name="Picture 1">
            <a:extLst>
              <a:ext uri="{FF2B5EF4-FFF2-40B4-BE49-F238E27FC236}">
                <a16:creationId xmlns:a16="http://schemas.microsoft.com/office/drawing/2014/main" id="{6A7BE944-7BEE-4AA8-B542-335510D95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352800"/>
            <a:ext cx="34004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535E01E-DB86-4E4E-9901-A9ACC6732686}"/>
              </a:ext>
            </a:extLst>
          </p:cNvPr>
          <p:cNvSpPr>
            <a:spLocks noGrp="1"/>
          </p:cNvSpPr>
          <p:nvPr>
            <p:ph type="ctrTitle"/>
          </p:nvPr>
        </p:nvSpPr>
        <p:spPr>
          <a:xfrm>
            <a:off x="152400" y="1219200"/>
            <a:ext cx="8686800" cy="838200"/>
          </a:xfrm>
        </p:spPr>
        <p:txBody>
          <a:bodyPr/>
          <a:lstStyle/>
          <a:p>
            <a:pPr eaLnBrk="1" hangingPunct="1"/>
            <a:r>
              <a:rPr lang="en-US" altLang="en-US"/>
              <a:t>Click on “ok” to return to main screen. </a:t>
            </a:r>
          </a:p>
        </p:txBody>
      </p:sp>
      <p:pic>
        <p:nvPicPr>
          <p:cNvPr id="26627" name="Picture 3">
            <a:extLst>
              <a:ext uri="{FF2B5EF4-FFF2-40B4-BE49-F238E27FC236}">
                <a16:creationId xmlns:a16="http://schemas.microsoft.com/office/drawing/2014/main" id="{502498F4-94B2-4B6E-8E18-B54202CFD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352800"/>
            <a:ext cx="34004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52400" y="1219200"/>
            <a:ext cx="8686800" cy="838200"/>
          </a:xfrm>
        </p:spPr>
        <p:txBody>
          <a:bodyPr/>
          <a:lstStyle/>
          <a:p>
            <a:pPr eaLnBrk="1" hangingPunct="1"/>
            <a:r>
              <a:rPr lang="en-US" altLang="en-US" dirty="0"/>
              <a:t>Connect icons together as shown to make complete speech recognition and response. </a:t>
            </a:r>
          </a:p>
        </p:txBody>
      </p:sp>
      <p:pic>
        <p:nvPicPr>
          <p:cNvPr id="18435"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895600"/>
            <a:ext cx="6081713"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800376"/>
      </p:ext>
    </p:extLst>
  </p:cSld>
  <p:clrMapOvr>
    <a:masterClrMapping/>
  </p:clrMapOvr>
  <p:transition advTm="10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52400" y="609600"/>
            <a:ext cx="8686800" cy="838200"/>
          </a:xfrm>
        </p:spPr>
        <p:txBody>
          <a:bodyPr/>
          <a:lstStyle/>
          <a:p>
            <a:pPr eaLnBrk="1" hangingPunct="1"/>
            <a:r>
              <a:rPr lang="en-US" altLang="en-US" sz="3200" dirty="0">
                <a:solidFill>
                  <a:srgbClr val="FF0000"/>
                </a:solidFill>
              </a:rPr>
              <a:t>Part 3: Robot movement and gestures.  In standard action library locate “Animation”</a:t>
            </a:r>
          </a:p>
        </p:txBody>
      </p:sp>
      <p:pic>
        <p:nvPicPr>
          <p:cNvPr id="3" name="Picture 2">
            <a:extLst>
              <a:ext uri="{FF2B5EF4-FFF2-40B4-BE49-F238E27FC236}">
                <a16:creationId xmlns:a16="http://schemas.microsoft.com/office/drawing/2014/main" id="{93C23FD7-5E4E-4800-A082-DD38ED49D41C}"/>
              </a:ext>
            </a:extLst>
          </p:cNvPr>
          <p:cNvPicPr>
            <a:picLocks noChangeAspect="1"/>
          </p:cNvPicPr>
          <p:nvPr/>
        </p:nvPicPr>
        <p:blipFill>
          <a:blip r:embed="rId2"/>
          <a:stretch>
            <a:fillRect/>
          </a:stretch>
        </p:blipFill>
        <p:spPr>
          <a:xfrm>
            <a:off x="909373" y="2209800"/>
            <a:ext cx="7325254" cy="3114675"/>
          </a:xfrm>
          <a:prstGeom prst="rect">
            <a:avLst/>
          </a:prstGeom>
        </p:spPr>
      </p:pic>
    </p:spTree>
    <p:extLst>
      <p:ext uri="{BB962C8B-B14F-4D97-AF65-F5344CB8AC3E}">
        <p14:creationId xmlns:p14="http://schemas.microsoft.com/office/powerpoint/2010/main" val="98770254"/>
      </p:ext>
    </p:extLst>
  </p:cSld>
  <p:clrMapOvr>
    <a:masterClrMapping/>
  </p:clrMapOvr>
  <p:transition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609600"/>
            <a:ext cx="7772400" cy="1470025"/>
          </a:xfrm>
        </p:spPr>
        <p:txBody>
          <a:bodyPr/>
          <a:lstStyle/>
          <a:p>
            <a:pPr eaLnBrk="1" hangingPunct="1"/>
            <a:r>
              <a:rPr lang="en-US" altLang="en-US" dirty="0"/>
              <a:t>What is a Social Interaction program?</a:t>
            </a:r>
          </a:p>
        </p:txBody>
      </p:sp>
      <p:sp>
        <p:nvSpPr>
          <p:cNvPr id="3" name="Subtitle 2"/>
          <p:cNvSpPr>
            <a:spLocks noGrp="1"/>
          </p:cNvSpPr>
          <p:nvPr>
            <p:ph type="subTitle" idx="1"/>
          </p:nvPr>
        </p:nvSpPr>
        <p:spPr>
          <a:xfrm>
            <a:off x="1447800" y="2209800"/>
            <a:ext cx="6400800" cy="1752600"/>
          </a:xfrm>
        </p:spPr>
        <p:txBody>
          <a:bodyPr rtlCol="0">
            <a:noAutofit/>
          </a:bodyPr>
          <a:lstStyle/>
          <a:p>
            <a:pPr algn="l" eaLnBrk="1" fontAlgn="auto" hangingPunct="1">
              <a:spcAft>
                <a:spcPts val="0"/>
              </a:spcAft>
              <a:buFont typeface="Arial" panose="020B0604020202020204" pitchFamily="34" charset="0"/>
              <a:buNone/>
              <a:defRPr/>
            </a:pPr>
            <a:r>
              <a:rPr lang="en-US" sz="2800" dirty="0">
                <a:solidFill>
                  <a:srgbClr val="FF0000"/>
                </a:solidFill>
              </a:rPr>
              <a:t>A program for a social robot platform that will recognize a person, greet them and then interact with them.  To do this the program involves;</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Facial recognition</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Speech recognition and response</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Robot movement and gestures.</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Robot sensing: touch sensing, sound position, people or face tracking</a:t>
            </a:r>
          </a:p>
        </p:txBody>
      </p:sp>
    </p:spTree>
    <p:extLst>
      <p:ext uri="{BB962C8B-B14F-4D97-AF65-F5344CB8AC3E}">
        <p14:creationId xmlns:p14="http://schemas.microsoft.com/office/powerpoint/2010/main" val="2311333213"/>
      </p:ext>
    </p:extLst>
  </p:cSld>
  <p:clrMapOvr>
    <a:masterClrMapping/>
  </p:clrMapOvr>
  <p:transition advTm="10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52400" y="609600"/>
            <a:ext cx="8686800" cy="838200"/>
          </a:xfrm>
        </p:spPr>
        <p:txBody>
          <a:bodyPr/>
          <a:lstStyle/>
          <a:p>
            <a:pPr eaLnBrk="1" hangingPunct="1"/>
            <a:r>
              <a:rPr lang="en-US" altLang="en-US" sz="3200" dirty="0">
                <a:solidFill>
                  <a:srgbClr val="FF0000"/>
                </a:solidFill>
              </a:rPr>
              <a:t>Robot movements are located in the Entertainment section. Robot gestures like waving are in the “Moods” section of Animation. </a:t>
            </a:r>
          </a:p>
        </p:txBody>
      </p:sp>
      <p:pic>
        <p:nvPicPr>
          <p:cNvPr id="3" name="Picture 2"/>
          <p:cNvPicPr>
            <a:picLocks noChangeAspect="1"/>
          </p:cNvPicPr>
          <p:nvPr/>
        </p:nvPicPr>
        <p:blipFill>
          <a:blip r:embed="rId2"/>
          <a:stretch>
            <a:fillRect/>
          </a:stretch>
        </p:blipFill>
        <p:spPr>
          <a:xfrm>
            <a:off x="2176462" y="2157412"/>
            <a:ext cx="4791075" cy="2543175"/>
          </a:xfrm>
          <a:prstGeom prst="rect">
            <a:avLst/>
          </a:prstGeom>
        </p:spPr>
      </p:pic>
    </p:spTree>
    <p:extLst>
      <p:ext uri="{BB962C8B-B14F-4D97-AF65-F5344CB8AC3E}">
        <p14:creationId xmlns:p14="http://schemas.microsoft.com/office/powerpoint/2010/main" val="3267313279"/>
      </p:ext>
    </p:extLst>
  </p:cSld>
  <p:clrMapOvr>
    <a:masterClrMapping/>
  </p:clrMapOvr>
  <p:transition advTm="10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457200" y="990600"/>
            <a:ext cx="8686800" cy="838200"/>
          </a:xfrm>
        </p:spPr>
        <p:txBody>
          <a:bodyPr/>
          <a:lstStyle/>
          <a:p>
            <a:pPr eaLnBrk="1" hangingPunct="1"/>
            <a:r>
              <a:rPr lang="en-US" altLang="en-US" sz="4000" dirty="0">
                <a:solidFill>
                  <a:srgbClr val="FF0000"/>
                </a:solidFill>
              </a:rPr>
              <a:t>Part 4: Hearing and Touch Sensors options are in the Sensing Hearing and Touch folders in standard actions library.</a:t>
            </a:r>
            <a:endParaRPr lang="en-US" altLang="en-US" sz="3200" dirty="0">
              <a:solidFill>
                <a:srgbClr val="00B050"/>
              </a:solidFill>
            </a:endParaRPr>
          </a:p>
        </p:txBody>
      </p:sp>
      <p:pic>
        <p:nvPicPr>
          <p:cNvPr id="2" name="Picture 1">
            <a:extLst>
              <a:ext uri="{FF2B5EF4-FFF2-40B4-BE49-F238E27FC236}">
                <a16:creationId xmlns:a16="http://schemas.microsoft.com/office/drawing/2014/main" id="{95DA01D9-8ACE-4E7D-9E40-AFE005CBCC42}"/>
              </a:ext>
            </a:extLst>
          </p:cNvPr>
          <p:cNvPicPr>
            <a:picLocks noChangeAspect="1"/>
          </p:cNvPicPr>
          <p:nvPr/>
        </p:nvPicPr>
        <p:blipFill>
          <a:blip r:embed="rId2"/>
          <a:stretch>
            <a:fillRect/>
          </a:stretch>
        </p:blipFill>
        <p:spPr>
          <a:xfrm>
            <a:off x="2667000" y="3124200"/>
            <a:ext cx="3438525" cy="2852110"/>
          </a:xfrm>
          <a:prstGeom prst="rect">
            <a:avLst/>
          </a:prstGeom>
        </p:spPr>
      </p:pic>
    </p:spTree>
    <p:extLst>
      <p:ext uri="{BB962C8B-B14F-4D97-AF65-F5344CB8AC3E}">
        <p14:creationId xmlns:p14="http://schemas.microsoft.com/office/powerpoint/2010/main" val="2827270137"/>
      </p:ext>
    </p:extLst>
  </p:cSld>
  <p:clrMapOvr>
    <a:masterClrMapping/>
  </p:clrMapOvr>
  <p:transition advTm="10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457199" y="1219200"/>
            <a:ext cx="8686800" cy="838200"/>
          </a:xfrm>
        </p:spPr>
        <p:txBody>
          <a:bodyPr/>
          <a:lstStyle/>
          <a:p>
            <a:pPr eaLnBrk="1" hangingPunct="1"/>
            <a:r>
              <a:rPr lang="en-US" altLang="en-US" sz="4000" dirty="0">
                <a:solidFill>
                  <a:srgbClr val="FF0000"/>
                </a:solidFill>
              </a:rPr>
              <a:t>Use a “sound tracking” icon to have robot turn it’s head toward sound and sound peak monitoring (in audio, sound) to determine when a person has stopped responding.</a:t>
            </a:r>
            <a:endParaRPr lang="en-US" altLang="en-US" sz="3200" dirty="0">
              <a:solidFill>
                <a:srgbClr val="00B050"/>
              </a:solidFill>
            </a:endParaRPr>
          </a:p>
        </p:txBody>
      </p:sp>
      <p:pic>
        <p:nvPicPr>
          <p:cNvPr id="2" name="Picture 1"/>
          <p:cNvPicPr>
            <a:picLocks noChangeAspect="1"/>
          </p:cNvPicPr>
          <p:nvPr/>
        </p:nvPicPr>
        <p:blipFill>
          <a:blip r:embed="rId2"/>
          <a:stretch>
            <a:fillRect/>
          </a:stretch>
        </p:blipFill>
        <p:spPr>
          <a:xfrm>
            <a:off x="1600200" y="3124200"/>
            <a:ext cx="1952625" cy="1762125"/>
          </a:xfrm>
          <a:prstGeom prst="rect">
            <a:avLst/>
          </a:prstGeom>
        </p:spPr>
      </p:pic>
      <p:pic>
        <p:nvPicPr>
          <p:cNvPr id="3" name="Picture 2"/>
          <p:cNvPicPr>
            <a:picLocks noChangeAspect="1"/>
          </p:cNvPicPr>
          <p:nvPr/>
        </p:nvPicPr>
        <p:blipFill>
          <a:blip r:embed="rId3"/>
          <a:stretch>
            <a:fillRect/>
          </a:stretch>
        </p:blipFill>
        <p:spPr>
          <a:xfrm>
            <a:off x="4005262" y="3114675"/>
            <a:ext cx="1590675" cy="1771650"/>
          </a:xfrm>
          <a:prstGeom prst="rect">
            <a:avLst/>
          </a:prstGeom>
        </p:spPr>
      </p:pic>
    </p:spTree>
    <p:extLst>
      <p:ext uri="{BB962C8B-B14F-4D97-AF65-F5344CB8AC3E}">
        <p14:creationId xmlns:p14="http://schemas.microsoft.com/office/powerpoint/2010/main" val="3466282468"/>
      </p:ext>
    </p:extLst>
  </p:cSld>
  <p:clrMapOvr>
    <a:masterClrMapping/>
  </p:clrMapOvr>
  <p:transition advTm="10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28600" y="1295400"/>
            <a:ext cx="8686800" cy="838200"/>
          </a:xfrm>
        </p:spPr>
        <p:txBody>
          <a:bodyPr/>
          <a:lstStyle/>
          <a:p>
            <a:pPr eaLnBrk="1" hangingPunct="1"/>
            <a:r>
              <a:rPr lang="en-US" altLang="en-US" sz="4000" dirty="0">
                <a:solidFill>
                  <a:srgbClr val="FF0000"/>
                </a:solidFill>
              </a:rPr>
              <a:t>Use a “facial tracking” or “People tracking” (Vision, Human Detection) to have robot head or entire robot follow a face or group of people. </a:t>
            </a:r>
            <a:endParaRPr lang="en-US" altLang="en-US" sz="3200" dirty="0">
              <a:solidFill>
                <a:srgbClr val="00B050"/>
              </a:solidFill>
            </a:endParaRPr>
          </a:p>
        </p:txBody>
      </p:sp>
      <p:pic>
        <p:nvPicPr>
          <p:cNvPr id="4" name="Picture 3"/>
          <p:cNvPicPr>
            <a:picLocks noChangeAspect="1"/>
          </p:cNvPicPr>
          <p:nvPr/>
        </p:nvPicPr>
        <p:blipFill>
          <a:blip r:embed="rId2"/>
          <a:stretch>
            <a:fillRect/>
          </a:stretch>
        </p:blipFill>
        <p:spPr>
          <a:xfrm>
            <a:off x="2667000" y="4191000"/>
            <a:ext cx="3533775" cy="1428750"/>
          </a:xfrm>
          <a:prstGeom prst="rect">
            <a:avLst/>
          </a:prstGeom>
        </p:spPr>
      </p:pic>
    </p:spTree>
    <p:extLst>
      <p:ext uri="{BB962C8B-B14F-4D97-AF65-F5344CB8AC3E}">
        <p14:creationId xmlns:p14="http://schemas.microsoft.com/office/powerpoint/2010/main" val="4005245300"/>
      </p:ext>
    </p:extLst>
  </p:cSld>
  <p:clrMapOvr>
    <a:masterClrMapping/>
  </p:clrMapOvr>
  <p:transition advTm="10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28600" y="1371600"/>
            <a:ext cx="8686800" cy="838200"/>
          </a:xfrm>
        </p:spPr>
        <p:txBody>
          <a:bodyPr/>
          <a:lstStyle/>
          <a:p>
            <a:pPr eaLnBrk="1" hangingPunct="1"/>
            <a:r>
              <a:rPr lang="en-US" altLang="en-US" sz="4000" dirty="0">
                <a:solidFill>
                  <a:srgbClr val="FF0000"/>
                </a:solidFill>
              </a:rPr>
              <a:t>Use tactile options in Touch folder to have the robot detect when (and where) it has been touched.   Use these options to create interactions based on touch.</a:t>
            </a:r>
            <a:endParaRPr lang="en-US" altLang="en-US" sz="3200" dirty="0">
              <a:solidFill>
                <a:srgbClr val="00B050"/>
              </a:solidFill>
            </a:endParaRPr>
          </a:p>
        </p:txBody>
      </p:sp>
      <p:pic>
        <p:nvPicPr>
          <p:cNvPr id="2050" name="Picture 2"/>
          <p:cNvPicPr>
            <a:picLocks noChangeAspect="1" noChangeArrowheads="1"/>
          </p:cNvPicPr>
          <p:nvPr/>
        </p:nvPicPr>
        <p:blipFill>
          <a:blip r:embed="rId2" cstate="print"/>
          <a:srcRect/>
          <a:stretch>
            <a:fillRect/>
          </a:stretch>
        </p:blipFill>
        <p:spPr bwMode="auto">
          <a:xfrm>
            <a:off x="2057400" y="3276600"/>
            <a:ext cx="5308113" cy="2233612"/>
          </a:xfrm>
          <a:prstGeom prst="rect">
            <a:avLst/>
          </a:prstGeom>
          <a:noFill/>
          <a:ln w="9525">
            <a:noFill/>
            <a:miter lim="800000"/>
            <a:headEnd/>
            <a:tailEnd/>
          </a:ln>
        </p:spPr>
      </p:pic>
    </p:spTree>
    <p:extLst>
      <p:ext uri="{BB962C8B-B14F-4D97-AF65-F5344CB8AC3E}">
        <p14:creationId xmlns:p14="http://schemas.microsoft.com/office/powerpoint/2010/main" val="3662898596"/>
      </p:ext>
    </p:extLst>
  </p:cSld>
  <p:clrMapOvr>
    <a:masterClrMapping/>
  </p:clrMapOvr>
  <p:transition advTm="10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28600" y="1371600"/>
            <a:ext cx="8686800" cy="838200"/>
          </a:xfrm>
        </p:spPr>
        <p:txBody>
          <a:bodyPr/>
          <a:lstStyle/>
          <a:p>
            <a:pPr eaLnBrk="1" hangingPunct="1"/>
            <a:r>
              <a:rPr lang="en-US" altLang="en-US" sz="4000" dirty="0">
                <a:solidFill>
                  <a:srgbClr val="FF0000"/>
                </a:solidFill>
              </a:rPr>
              <a:t>To add entertaining robot actions check the “Animation – Entertainment” Box Library for options.</a:t>
            </a:r>
            <a:endParaRPr lang="en-US" altLang="en-US" sz="3200"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895600"/>
            <a:ext cx="4715806" cy="2962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9632050"/>
      </p:ext>
    </p:extLst>
  </p:cSld>
  <p:clrMapOvr>
    <a:masterClrMapping/>
  </p:clrMapOvr>
  <p:transition advTm="10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685800"/>
            <a:ext cx="8229600" cy="1143000"/>
          </a:xfrm>
        </p:spPr>
        <p:txBody>
          <a:bodyPr/>
          <a:lstStyle/>
          <a:p>
            <a:pPr eaLnBrk="1" hangingPunct="1"/>
            <a:r>
              <a:rPr lang="en-US" altLang="en-US" dirty="0">
                <a:solidFill>
                  <a:schemeClr val="tx2"/>
                </a:solidFill>
              </a:rPr>
              <a:t>Capturing Program</a:t>
            </a:r>
            <a:br>
              <a:rPr lang="en-US" altLang="en-US" dirty="0">
                <a:solidFill>
                  <a:schemeClr val="tx2"/>
                </a:solidFill>
              </a:rPr>
            </a:br>
            <a:r>
              <a:rPr lang="en-US" altLang="en-US" sz="3600" dirty="0">
                <a:solidFill>
                  <a:srgbClr val="FF0000"/>
                </a:solidFill>
              </a:rPr>
              <a:t>Windows Snipping Tool (All Apps, Windows Accessories, Snipping Tool) or Snip and Sketch</a:t>
            </a:r>
          </a:p>
        </p:txBody>
      </p:sp>
      <p:pic>
        <p:nvPicPr>
          <p:cNvPr id="2048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819400"/>
            <a:ext cx="32734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129592"/>
      </p:ext>
    </p:extLst>
  </p:cSld>
  <p:clrMapOvr>
    <a:masterClrMapping/>
  </p:clrMapOvr>
  <p:transition advTm="10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Select File, Save As, and use</a:t>
            </a:r>
            <a:br>
              <a:rPr lang="en-US" altLang="en-US" dirty="0"/>
            </a:br>
            <a:r>
              <a:rPr lang="en-US" altLang="en-US" dirty="0" err="1">
                <a:solidFill>
                  <a:srgbClr val="FF0000"/>
                </a:solidFill>
              </a:rPr>
              <a:t>Choregraphe</a:t>
            </a:r>
            <a:r>
              <a:rPr lang="en-US" altLang="en-US" dirty="0">
                <a:solidFill>
                  <a:srgbClr val="FF0000"/>
                </a:solidFill>
              </a:rPr>
              <a:t> 3 </a:t>
            </a:r>
            <a:r>
              <a:rPr lang="en-US" altLang="en-US" dirty="0"/>
              <a:t>as title</a:t>
            </a:r>
          </a:p>
        </p:txBody>
      </p:sp>
      <p:pic>
        <p:nvPicPr>
          <p:cNvPr id="3" name="Picture 2"/>
          <p:cNvPicPr>
            <a:picLocks noChangeAspect="1"/>
          </p:cNvPicPr>
          <p:nvPr/>
        </p:nvPicPr>
        <p:blipFill>
          <a:blip r:embed="rId2"/>
          <a:stretch>
            <a:fillRect/>
          </a:stretch>
        </p:blipFill>
        <p:spPr>
          <a:xfrm>
            <a:off x="1564481" y="1905000"/>
            <a:ext cx="6015038" cy="4300722"/>
          </a:xfrm>
          <a:prstGeom prst="rect">
            <a:avLst/>
          </a:prstGeom>
        </p:spPr>
      </p:pic>
    </p:spTree>
    <p:extLst>
      <p:ext uri="{BB962C8B-B14F-4D97-AF65-F5344CB8AC3E}">
        <p14:creationId xmlns:p14="http://schemas.microsoft.com/office/powerpoint/2010/main" val="3189844351"/>
      </p:ext>
    </p:extLst>
  </p:cSld>
  <p:clrMapOvr>
    <a:masterClrMapping/>
  </p:clrMapOvr>
  <p:transition advTm="10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304800" y="609600"/>
            <a:ext cx="8686800" cy="838200"/>
          </a:xfrm>
        </p:spPr>
        <p:txBody>
          <a:bodyPr/>
          <a:lstStyle/>
          <a:p>
            <a:pPr eaLnBrk="1" hangingPunct="1"/>
            <a:r>
              <a:rPr lang="en-US" altLang="en-US" sz="4000" dirty="0"/>
              <a:t>Submit Screen capture in Canvas</a:t>
            </a:r>
          </a:p>
        </p:txBody>
      </p:sp>
      <p:pic>
        <p:nvPicPr>
          <p:cNvPr id="2" name="Picture 1"/>
          <p:cNvPicPr>
            <a:picLocks noChangeAspect="1"/>
          </p:cNvPicPr>
          <p:nvPr/>
        </p:nvPicPr>
        <p:blipFill>
          <a:blip r:embed="rId2"/>
          <a:stretch>
            <a:fillRect/>
          </a:stretch>
        </p:blipFill>
        <p:spPr>
          <a:xfrm>
            <a:off x="1295400" y="2286000"/>
            <a:ext cx="7029450" cy="4191000"/>
          </a:xfrm>
          <a:prstGeom prst="rect">
            <a:avLst/>
          </a:prstGeom>
        </p:spPr>
      </p:pic>
    </p:spTree>
    <p:extLst>
      <p:ext uri="{BB962C8B-B14F-4D97-AF65-F5344CB8AC3E}">
        <p14:creationId xmlns:p14="http://schemas.microsoft.com/office/powerpoint/2010/main" val="2385265098"/>
      </p:ext>
    </p:extLst>
  </p:cSld>
  <p:clrMapOvr>
    <a:masterClrMapping/>
  </p:clrMapOvr>
  <p:transition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a:t>Do today’s Starter Quiz!</a:t>
            </a:r>
            <a:br>
              <a:rPr lang="en-US" altLang="en-US"/>
            </a:br>
            <a:r>
              <a:rPr lang="en-US" altLang="en-US"/>
              <a:t>(in Canvas)</a:t>
            </a:r>
          </a:p>
        </p:txBody>
      </p:sp>
      <p:pic>
        <p:nvPicPr>
          <p:cNvPr id="15362" name="Picture 2"/>
          <p:cNvPicPr>
            <a:picLocks noChangeAspect="1" noChangeArrowheads="1"/>
          </p:cNvPicPr>
          <p:nvPr/>
        </p:nvPicPr>
        <p:blipFill>
          <a:blip r:embed="rId2"/>
          <a:srcRect/>
          <a:stretch>
            <a:fillRect/>
          </a:stretch>
        </p:blipFill>
        <p:spPr bwMode="auto">
          <a:xfrm>
            <a:off x="304800" y="2209800"/>
            <a:ext cx="8134350" cy="2514600"/>
          </a:xfrm>
          <a:prstGeom prst="rect">
            <a:avLst/>
          </a:prstGeom>
          <a:noFill/>
          <a:ln w="9525">
            <a:noFill/>
            <a:miter lim="800000"/>
            <a:headEnd/>
            <a:tailEnd/>
          </a:ln>
        </p:spPr>
      </p:pic>
    </p:spTree>
  </p:cSld>
  <p:clrMapOvr>
    <a:masterClrMapping/>
  </p:clrMapOvr>
  <p:transition advTm="1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dirty="0"/>
              <a:t>NAO Robots-Programming Module</a:t>
            </a:r>
          </a:p>
        </p:txBody>
      </p:sp>
      <p:pic>
        <p:nvPicPr>
          <p:cNvPr id="3" name="Picture 2">
            <a:extLst>
              <a:ext uri="{FF2B5EF4-FFF2-40B4-BE49-F238E27FC236}">
                <a16:creationId xmlns:a16="http://schemas.microsoft.com/office/drawing/2014/main" id="{AFDCC54C-A234-4B1A-932B-D7EFEDC952C3}"/>
              </a:ext>
            </a:extLst>
          </p:cNvPr>
          <p:cNvPicPr>
            <a:picLocks noChangeAspect="1"/>
          </p:cNvPicPr>
          <p:nvPr/>
        </p:nvPicPr>
        <p:blipFill>
          <a:blip r:embed="rId2"/>
          <a:stretch>
            <a:fillRect/>
          </a:stretch>
        </p:blipFill>
        <p:spPr>
          <a:xfrm>
            <a:off x="1517650" y="1905000"/>
            <a:ext cx="6124575" cy="4219575"/>
          </a:xfrm>
          <a:prstGeom prst="rect">
            <a:avLst/>
          </a:prstGeom>
        </p:spPr>
      </p:pic>
    </p:spTree>
    <p:extLst>
      <p:ext uri="{BB962C8B-B14F-4D97-AF65-F5344CB8AC3E}">
        <p14:creationId xmlns:p14="http://schemas.microsoft.com/office/powerpoint/2010/main" val="2989250359"/>
      </p:ext>
    </p:extLst>
  </p:cSld>
  <p:clrMapOvr>
    <a:masterClrMapping/>
  </p:clrMapOvr>
  <p:transition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dirty="0"/>
              <a:t>Watch Tutorial Video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163" y="1600200"/>
            <a:ext cx="6543675"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307785"/>
      </p:ext>
    </p:extLst>
  </p:cSld>
  <p:clrMapOvr>
    <a:masterClrMapping/>
  </p:clrMapOvr>
  <p:transition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152400" y="228600"/>
            <a:ext cx="8686800" cy="838200"/>
          </a:xfrm>
        </p:spPr>
        <p:txBody>
          <a:bodyPr/>
          <a:lstStyle/>
          <a:p>
            <a:pPr eaLnBrk="1" hangingPunct="1"/>
            <a:r>
              <a:rPr lang="en-US" dirty="0"/>
              <a:t>Select desktop or menu “</a:t>
            </a:r>
            <a:r>
              <a:rPr lang="en-US" dirty="0" err="1"/>
              <a:t>Choregraphe</a:t>
            </a:r>
            <a:r>
              <a:rPr lang="en-US" dirty="0"/>
              <a:t>”</a:t>
            </a:r>
          </a:p>
        </p:txBody>
      </p:sp>
      <p:pic>
        <p:nvPicPr>
          <p:cNvPr id="2" name="Picture 1">
            <a:extLst>
              <a:ext uri="{FF2B5EF4-FFF2-40B4-BE49-F238E27FC236}">
                <a16:creationId xmlns:a16="http://schemas.microsoft.com/office/drawing/2014/main" id="{8F6726AC-E1FE-4D7F-8376-8BA8E38D6EFD}"/>
              </a:ext>
            </a:extLst>
          </p:cNvPr>
          <p:cNvPicPr>
            <a:picLocks noChangeAspect="1"/>
          </p:cNvPicPr>
          <p:nvPr/>
        </p:nvPicPr>
        <p:blipFill>
          <a:blip r:embed="rId2"/>
          <a:stretch>
            <a:fillRect/>
          </a:stretch>
        </p:blipFill>
        <p:spPr>
          <a:xfrm>
            <a:off x="1368610" y="1965338"/>
            <a:ext cx="2031815" cy="2660710"/>
          </a:xfrm>
          <a:prstGeom prst="rect">
            <a:avLst/>
          </a:prstGeom>
        </p:spPr>
      </p:pic>
      <p:pic>
        <p:nvPicPr>
          <p:cNvPr id="3" name="Picture 2">
            <a:extLst>
              <a:ext uri="{FF2B5EF4-FFF2-40B4-BE49-F238E27FC236}">
                <a16:creationId xmlns:a16="http://schemas.microsoft.com/office/drawing/2014/main" id="{2F7DC18C-AD15-4E0E-9780-65C1CCAC2DDE}"/>
              </a:ext>
            </a:extLst>
          </p:cNvPr>
          <p:cNvPicPr>
            <a:picLocks noChangeAspect="1"/>
          </p:cNvPicPr>
          <p:nvPr/>
        </p:nvPicPr>
        <p:blipFill>
          <a:blip r:embed="rId3"/>
          <a:stretch>
            <a:fillRect/>
          </a:stretch>
        </p:blipFill>
        <p:spPr>
          <a:xfrm>
            <a:off x="3429000" y="1965338"/>
            <a:ext cx="4029075" cy="2660710"/>
          </a:xfrm>
          <a:prstGeom prst="rect">
            <a:avLst/>
          </a:prstGeom>
        </p:spPr>
      </p:pic>
    </p:spTree>
  </p:cSld>
  <p:clrMapOvr>
    <a:masterClrMapping/>
  </p:clrMapOvr>
  <p:transition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152400" y="228600"/>
            <a:ext cx="8686800" cy="838200"/>
          </a:xfrm>
        </p:spPr>
        <p:txBody>
          <a:bodyPr/>
          <a:lstStyle/>
          <a:p>
            <a:pPr eaLnBrk="1" hangingPunct="1"/>
            <a:r>
              <a:rPr lang="en-US" dirty="0"/>
              <a:t>“Click on Edit and Then Preferences”</a:t>
            </a:r>
          </a:p>
        </p:txBody>
      </p:sp>
      <p:pic>
        <p:nvPicPr>
          <p:cNvPr id="2" name="Picture 1">
            <a:extLst>
              <a:ext uri="{FF2B5EF4-FFF2-40B4-BE49-F238E27FC236}">
                <a16:creationId xmlns:a16="http://schemas.microsoft.com/office/drawing/2014/main" id="{B8B499A5-5CCF-498C-AF8C-DD26782B5157}"/>
              </a:ext>
            </a:extLst>
          </p:cNvPr>
          <p:cNvPicPr>
            <a:picLocks noChangeAspect="1"/>
          </p:cNvPicPr>
          <p:nvPr/>
        </p:nvPicPr>
        <p:blipFill>
          <a:blip r:embed="rId2"/>
          <a:stretch>
            <a:fillRect/>
          </a:stretch>
        </p:blipFill>
        <p:spPr>
          <a:xfrm>
            <a:off x="1320362" y="1509376"/>
            <a:ext cx="6528237" cy="3824624"/>
          </a:xfrm>
          <a:prstGeom prst="rect">
            <a:avLst/>
          </a:prstGeom>
        </p:spPr>
      </p:pic>
    </p:spTree>
    <p:extLst>
      <p:ext uri="{BB962C8B-B14F-4D97-AF65-F5344CB8AC3E}">
        <p14:creationId xmlns:p14="http://schemas.microsoft.com/office/powerpoint/2010/main" val="386076902"/>
      </p:ext>
    </p:extLst>
  </p:cSld>
  <p:clrMapOvr>
    <a:masterClrMapping/>
  </p:clrMapOvr>
  <p:transition advTm="1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228600" y="990600"/>
            <a:ext cx="8686800" cy="838200"/>
          </a:xfrm>
        </p:spPr>
        <p:txBody>
          <a:bodyPr/>
          <a:lstStyle/>
          <a:p>
            <a:pPr eaLnBrk="1" hangingPunct="1"/>
            <a:r>
              <a:rPr lang="en-US" dirty="0"/>
              <a:t>Click on Virtual Robot Tab and select “NAO H25 (V6)” from Robot Model drop down menu</a:t>
            </a:r>
          </a:p>
        </p:txBody>
      </p:sp>
      <p:pic>
        <p:nvPicPr>
          <p:cNvPr id="3" name="Picture 2">
            <a:extLst>
              <a:ext uri="{FF2B5EF4-FFF2-40B4-BE49-F238E27FC236}">
                <a16:creationId xmlns:a16="http://schemas.microsoft.com/office/drawing/2014/main" id="{631E299E-C78A-4EE7-A2BE-DC02CCB16206}"/>
              </a:ext>
            </a:extLst>
          </p:cNvPr>
          <p:cNvPicPr>
            <a:picLocks noChangeAspect="1"/>
          </p:cNvPicPr>
          <p:nvPr/>
        </p:nvPicPr>
        <p:blipFill>
          <a:blip r:embed="rId2"/>
          <a:stretch>
            <a:fillRect/>
          </a:stretch>
        </p:blipFill>
        <p:spPr>
          <a:xfrm>
            <a:off x="1447800" y="3581400"/>
            <a:ext cx="5959968" cy="2657475"/>
          </a:xfrm>
          <a:prstGeom prst="rect">
            <a:avLst/>
          </a:prstGeom>
        </p:spPr>
      </p:pic>
    </p:spTree>
    <p:extLst>
      <p:ext uri="{BB962C8B-B14F-4D97-AF65-F5344CB8AC3E}">
        <p14:creationId xmlns:p14="http://schemas.microsoft.com/office/powerpoint/2010/main" val="1796671969"/>
      </p:ext>
    </p:extLst>
  </p:cSld>
  <p:clrMapOvr>
    <a:masterClrMapping/>
  </p:clrMapOvr>
  <p:transition advTm="10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645</Words>
  <Application>Microsoft Office PowerPoint</Application>
  <PresentationFormat>On-screen Show (4:3)</PresentationFormat>
  <Paragraphs>55</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Choregraphe Lab 3 Full Interaction Social  Robot programs</vt:lpstr>
      <vt:lpstr>Choregraphe Lab 3 Creating Social Robot Programs</vt:lpstr>
      <vt:lpstr>What is a Social Interaction program?</vt:lpstr>
      <vt:lpstr>Do today’s Starter Quiz! (in Canvas)</vt:lpstr>
      <vt:lpstr>NAO Robots-Programming Module</vt:lpstr>
      <vt:lpstr>Watch Tutorial Video</vt:lpstr>
      <vt:lpstr>Select desktop or menu “Choregraphe”</vt:lpstr>
      <vt:lpstr>“Click on Edit and Then Preferences”</vt:lpstr>
      <vt:lpstr>Click on Virtual Robot Tab and select “NAO H25 (V6)” from Robot Model drop down menu</vt:lpstr>
      <vt:lpstr>Click “Connection and then Connect to virtual robot”.  It may take several moments for this step to complete. </vt:lpstr>
      <vt:lpstr>Click “Cancel” if Windows Security Alert appears.  (Normally around 7 of these appear)</vt:lpstr>
      <vt:lpstr>The first step for any Choregraphe program is to have a robot stand starting position  (from right side position library)</vt:lpstr>
      <vt:lpstr>Basics of a Social Interaction Program</vt:lpstr>
      <vt:lpstr>Part 1: Facial Recognition Locate “Vision”, “Human Detection” in the “Sensing” section of standard actions library in lower left corner of Choregraphe.</vt:lpstr>
      <vt:lpstr>Now locate “Face Detection” and “Face Reco.” in the “Human Detection” options</vt:lpstr>
      <vt:lpstr>Drag in a Face detection icon (Robots have to know to detect faces before they can recognize one)</vt:lpstr>
      <vt:lpstr>Now drag in a face recognition icon.</vt:lpstr>
      <vt:lpstr>Connect the Face Detection input to the Starting position (Stand) box output and the Facial Reco. Input to the Facial Detection output. recognition.   The NAO robot must know to look for faces before it can recognize them.</vt:lpstr>
      <vt:lpstr>Items are connected together in left-to-right order they are performed . example: face recognition controls speech recognition listening for “Hello” command which results in “Greetings Wonderful one” from Say command in example below.</vt:lpstr>
      <vt:lpstr>Part 2: Speech recognition and audio response locate the “Speech”, “Creation” options in standard actions library</vt:lpstr>
      <vt:lpstr>Select “Speech Reco.” from standard actions library located in lower left corner. </vt:lpstr>
      <vt:lpstr>Now Click on wrench symbol to open Speech parameter options.  The words in word list are the ones the robot is programmed to recognize.</vt:lpstr>
      <vt:lpstr>Enter words or short phrase you want robot to recognize and respond to in word list. </vt:lpstr>
      <vt:lpstr>Now select “Say” from “Speech” options and drag into workspace. </vt:lpstr>
      <vt:lpstr>Double-click on wrench symbol in lower left corner of say icon to change robot speech output. </vt:lpstr>
      <vt:lpstr>Set parameters of Say box will appear.  Enter what you want robot to say in text block. </vt:lpstr>
      <vt:lpstr>Click on “ok” to return to main screen. </vt:lpstr>
      <vt:lpstr>Connect icons together as shown to make complete speech recognition and response. </vt:lpstr>
      <vt:lpstr>Part 3: Robot movement and gestures.  In standard action library locate “Animation”</vt:lpstr>
      <vt:lpstr>Robot movements are located in the Entertainment section. Robot gestures like waving are in the “Moods” section of Animation. </vt:lpstr>
      <vt:lpstr>Part 4: Hearing and Touch Sensors options are in the Sensing Hearing and Touch folders in standard actions library.</vt:lpstr>
      <vt:lpstr>Use a “sound tracking” icon to have robot turn it’s head toward sound and sound peak monitoring (in audio, sound) to determine when a person has stopped responding.</vt:lpstr>
      <vt:lpstr>Use a “facial tracking” or “People tracking” (Vision, Human Detection) to have robot head or entire robot follow a face or group of people. </vt:lpstr>
      <vt:lpstr>Use tactile options in Touch folder to have the robot detect when (and where) it has been touched.   Use these options to create interactions based on touch.</vt:lpstr>
      <vt:lpstr>To add entertaining robot actions check the “Animation – Entertainment” Box Library for options.</vt:lpstr>
      <vt:lpstr>Capturing Program Windows Snipping Tool (All Apps, Windows Accessories, Snipping Tool) or Snip and Sketch</vt:lpstr>
      <vt:lpstr>Select File, Save As, and use Choregraphe 3 as title</vt:lpstr>
      <vt:lpstr>Submit Screen capture in Canvas</vt:lpstr>
    </vt:vector>
  </TitlesOfParts>
  <Company>Granite Schools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Troubleshooting as Mathematics</dc:title>
  <dc:creator>Scott S. Watson</dc:creator>
  <cp:lastModifiedBy>Watson, Scott</cp:lastModifiedBy>
  <cp:revision>75</cp:revision>
  <dcterms:created xsi:type="dcterms:W3CDTF">2010-12-14T20:57:40Z</dcterms:created>
  <dcterms:modified xsi:type="dcterms:W3CDTF">2019-11-20T17:15:22Z</dcterms:modified>
</cp:coreProperties>
</file>