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10" r:id="rId4"/>
    <p:sldId id="335" r:id="rId5"/>
    <p:sldId id="336" r:id="rId6"/>
    <p:sldId id="337" r:id="rId7"/>
    <p:sldId id="340" r:id="rId8"/>
    <p:sldId id="341" r:id="rId9"/>
    <p:sldId id="342" r:id="rId10"/>
    <p:sldId id="315" r:id="rId11"/>
    <p:sldId id="302" r:id="rId12"/>
    <p:sldId id="320" r:id="rId13"/>
    <p:sldId id="303" r:id="rId14"/>
    <p:sldId id="304" r:id="rId15"/>
    <p:sldId id="321" r:id="rId16"/>
    <p:sldId id="305" r:id="rId17"/>
    <p:sldId id="306" r:id="rId18"/>
    <p:sldId id="322" r:id="rId19"/>
    <p:sldId id="323" r:id="rId20"/>
    <p:sldId id="324" r:id="rId21"/>
    <p:sldId id="325" r:id="rId22"/>
    <p:sldId id="326" r:id="rId23"/>
    <p:sldId id="333" r:id="rId24"/>
    <p:sldId id="327" r:id="rId25"/>
    <p:sldId id="328" r:id="rId26"/>
    <p:sldId id="329" r:id="rId27"/>
    <p:sldId id="331" r:id="rId28"/>
    <p:sldId id="332" r:id="rId29"/>
    <p:sldId id="334" r:id="rId30"/>
    <p:sldId id="330" r:id="rId31"/>
    <p:sldId id="316" r:id="rId32"/>
    <p:sldId id="317" r:id="rId33"/>
    <p:sldId id="31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8" d="100"/>
          <a:sy n="108" d="100"/>
        </p:scale>
        <p:origin x="17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E025E44-0D97-4EFF-BE11-1BF80E046832}"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DFFA2C-3DF9-4738-A4DA-075E07BA626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14370A-1B45-4537-B7FC-924FEED1E4A7}"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4C19C2-D888-45C4-A1D2-37BD05E54CA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FF6F547-FA1C-4FF8-968F-2B23C9D99F64}"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A74047-D699-47DC-A422-AF5B353245E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4044392-36F3-4C87-9890-AC899A4CBA74}"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5219C7-91DE-4CDF-88FA-48808FFC063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7DEDFFC-81BD-4215-8B14-360555AAA2DC}"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8C0ABE-8CF4-4C7A-9C29-9D3355D2F27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696064-7671-4CC0-B49A-5FFBD2F077B9}"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4BD6EF-0564-48E5-B48B-2BE7B2CFCA3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DB6FCE9-5F2C-4C79-BB96-AFD4CD1AE1D1}" type="datetimeFigureOut">
              <a:rPr lang="en-US"/>
              <a:pPr>
                <a:defRPr/>
              </a:pPr>
              <a:t>11/20/2019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9C7EBEF-1B28-4DC4-AB8A-728C0F879BE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83E0D79-B712-4BA4-8BC9-3B6584BE285B}" type="datetimeFigureOut">
              <a:rPr lang="en-US"/>
              <a:pPr>
                <a:defRPr/>
              </a:pPr>
              <a:t>11/20/2019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22DE84A-4202-4132-B391-4DDA1551EAA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7BD76A-DAAF-44BF-8AB9-9BC4114F8FAF}" type="datetimeFigureOut">
              <a:rPr lang="en-US"/>
              <a:pPr>
                <a:defRPr/>
              </a:pPr>
              <a:t>11/20/2019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B9B4CF-D9BB-4BDB-93E5-C1F5E9FEFB5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D435101-25C3-450C-A54F-FA4000BD7F62}"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39B346-2AAE-452A-B416-4616F5B7F50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2799D9-E6A1-4CAC-86BE-FBF8AACFA915}"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CE631D-6B08-41C1-BA4D-A5F023D2325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4F4391-CA85-43E7-89DE-91A7CC310D39}" type="datetimeFigureOut">
              <a:rPr lang="en-US"/>
              <a:pPr>
                <a:defRPr/>
              </a:pPr>
              <a:t>11/20/2019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1E32A07-E0FC-4F85-AC46-048A4F1F21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381000"/>
            <a:ext cx="7772400" cy="1470025"/>
          </a:xfrm>
        </p:spPr>
        <p:txBody>
          <a:bodyPr/>
          <a:lstStyle/>
          <a:p>
            <a:pPr eaLnBrk="1" hangingPunct="1"/>
            <a:r>
              <a:rPr lang="en-US" dirty="0" err="1"/>
              <a:t>Choregraphe</a:t>
            </a:r>
            <a:r>
              <a:rPr lang="en-US" dirty="0"/>
              <a:t> Lab </a:t>
            </a:r>
            <a:br>
              <a:rPr lang="en-US" dirty="0"/>
            </a:br>
            <a:r>
              <a:rPr lang="en-US" dirty="0"/>
              <a:t>“Artificial Intelligence”</a:t>
            </a:r>
            <a:br>
              <a:rPr lang="en-US" dirty="0"/>
            </a:br>
            <a:r>
              <a:rPr lang="en-US" dirty="0"/>
              <a:t>NAO Robot Programming</a:t>
            </a:r>
          </a:p>
        </p:txBody>
      </p:sp>
      <p:sp>
        <p:nvSpPr>
          <p:cNvPr id="13314" name="Rectangle 4"/>
          <p:cNvSpPr>
            <a:spLocks noChangeArrowheads="1"/>
          </p:cNvSpPr>
          <p:nvPr/>
        </p:nvSpPr>
        <p:spPr bwMode="auto">
          <a:xfrm>
            <a:off x="463550" y="2362200"/>
            <a:ext cx="8458200" cy="4524315"/>
          </a:xfrm>
          <a:prstGeom prst="rect">
            <a:avLst/>
          </a:prstGeom>
          <a:noFill/>
          <a:ln w="9525">
            <a:noFill/>
            <a:miter lim="800000"/>
            <a:headEnd/>
            <a:tailEnd/>
          </a:ln>
        </p:spPr>
        <p:txBody>
          <a:bodyPr>
            <a:spAutoFit/>
          </a:bodyPr>
          <a:lstStyle/>
          <a:p>
            <a:r>
              <a:rPr lang="en-US" sz="3600" u="sng" dirty="0">
                <a:solidFill>
                  <a:srgbClr val="00B050"/>
                </a:solidFill>
              </a:rPr>
              <a:t>Content-Objective:</a:t>
            </a:r>
          </a:p>
          <a:p>
            <a:r>
              <a:rPr lang="en-US" sz="3600" dirty="0"/>
              <a:t> Learn how to create a NAO Robot program where the robot analyzes a person's age, gender, and emotions.</a:t>
            </a:r>
          </a:p>
          <a:p>
            <a:r>
              <a:rPr lang="en-US" sz="3600" u="sng" dirty="0">
                <a:solidFill>
                  <a:srgbClr val="00B050"/>
                </a:solidFill>
              </a:rPr>
              <a:t>Language-Objective:</a:t>
            </a:r>
          </a:p>
          <a:p>
            <a:r>
              <a:rPr lang="en-US" sz="3600" dirty="0"/>
              <a:t> Utilize </a:t>
            </a:r>
            <a:r>
              <a:rPr lang="en-US" sz="3600" dirty="0" err="1"/>
              <a:t>Choregraphe</a:t>
            </a:r>
            <a:r>
              <a:rPr lang="en-US" sz="3600" dirty="0"/>
              <a:t> to create a NAO Robot program that determines a persons age, gender and emotion-mood. </a:t>
            </a:r>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52400" y="685800"/>
            <a:ext cx="8686800" cy="838200"/>
          </a:xfrm>
        </p:spPr>
        <p:txBody>
          <a:bodyPr/>
          <a:lstStyle/>
          <a:p>
            <a:pPr eaLnBrk="1" hangingPunct="1"/>
            <a:r>
              <a:rPr lang="en-US" dirty="0"/>
              <a:t>click “Cancel” if Windows Security Alert appears. </a:t>
            </a:r>
            <a:br>
              <a:rPr lang="en-US" dirty="0"/>
            </a:br>
            <a:r>
              <a:rPr lang="en-US" dirty="0"/>
              <a:t>(Normally around 7 of these appear)</a:t>
            </a:r>
          </a:p>
        </p:txBody>
      </p:sp>
      <p:pic>
        <p:nvPicPr>
          <p:cNvPr id="2" name="Picture 1"/>
          <p:cNvPicPr>
            <a:picLocks noChangeAspect="1"/>
          </p:cNvPicPr>
          <p:nvPr/>
        </p:nvPicPr>
        <p:blipFill>
          <a:blip r:embed="rId2" cstate="print"/>
          <a:stretch>
            <a:fillRect/>
          </a:stretch>
        </p:blipFill>
        <p:spPr>
          <a:xfrm>
            <a:off x="1785257" y="2743200"/>
            <a:ext cx="5143500" cy="3686175"/>
          </a:xfrm>
          <a:prstGeom prst="rect">
            <a:avLst/>
          </a:prstGeom>
        </p:spPr>
      </p:pic>
    </p:spTree>
    <p:extLst>
      <p:ext uri="{BB962C8B-B14F-4D97-AF65-F5344CB8AC3E}">
        <p14:creationId xmlns:p14="http://schemas.microsoft.com/office/powerpoint/2010/main" val="401534706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152400" y="990600"/>
            <a:ext cx="8686800" cy="838200"/>
          </a:xfrm>
        </p:spPr>
        <p:txBody>
          <a:bodyPr/>
          <a:lstStyle/>
          <a:p>
            <a:pPr eaLnBrk="1" hangingPunct="1"/>
            <a:r>
              <a:rPr lang="en-US" sz="3600" dirty="0"/>
              <a:t>Select  “New Project” and title project “Artificial Intelligence”. </a:t>
            </a:r>
          </a:p>
        </p:txBody>
      </p:sp>
      <p:pic>
        <p:nvPicPr>
          <p:cNvPr id="21506" name="Picture 3"/>
          <p:cNvPicPr>
            <a:picLocks noChangeAspect="1"/>
          </p:cNvPicPr>
          <p:nvPr/>
        </p:nvPicPr>
        <p:blipFill>
          <a:blip r:embed="rId2" cstate="print"/>
          <a:srcRect/>
          <a:stretch>
            <a:fillRect/>
          </a:stretch>
        </p:blipFill>
        <p:spPr bwMode="auto">
          <a:xfrm>
            <a:off x="3248025" y="3200400"/>
            <a:ext cx="2495550" cy="30480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152400" y="990600"/>
            <a:ext cx="8686800" cy="838200"/>
          </a:xfrm>
        </p:spPr>
        <p:txBody>
          <a:bodyPr/>
          <a:lstStyle/>
          <a:p>
            <a:pPr eaLnBrk="1" hangingPunct="1"/>
            <a:r>
              <a:rPr lang="en-US" sz="3600" dirty="0" err="1"/>
              <a:t>Choregraphe</a:t>
            </a:r>
            <a:r>
              <a:rPr lang="en-US" sz="3600" dirty="0"/>
              <a:t> Blocks required  to complete this assignment are shown below. </a:t>
            </a:r>
          </a:p>
        </p:txBody>
      </p:sp>
      <p:pic>
        <p:nvPicPr>
          <p:cNvPr id="2" name="Picture 1"/>
          <p:cNvPicPr>
            <a:picLocks noChangeAspect="1"/>
          </p:cNvPicPr>
          <p:nvPr/>
        </p:nvPicPr>
        <p:blipFill>
          <a:blip r:embed="rId2"/>
          <a:stretch>
            <a:fillRect/>
          </a:stretch>
        </p:blipFill>
        <p:spPr>
          <a:xfrm>
            <a:off x="1295401" y="2081233"/>
            <a:ext cx="5867400" cy="4576742"/>
          </a:xfrm>
          <a:prstGeom prst="rect">
            <a:avLst/>
          </a:prstGeom>
        </p:spPr>
      </p:pic>
    </p:spTree>
    <p:extLst>
      <p:ext uri="{BB962C8B-B14F-4D97-AF65-F5344CB8AC3E}">
        <p14:creationId xmlns:p14="http://schemas.microsoft.com/office/powerpoint/2010/main" val="317158003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228600" y="838200"/>
            <a:ext cx="8686800" cy="838200"/>
          </a:xfrm>
        </p:spPr>
        <p:txBody>
          <a:bodyPr/>
          <a:lstStyle/>
          <a:p>
            <a:pPr eaLnBrk="1" hangingPunct="1"/>
            <a:r>
              <a:rPr lang="en-US" sz="3600" dirty="0"/>
              <a:t>Drag “</a:t>
            </a:r>
            <a:r>
              <a:rPr lang="en-US" sz="3600" dirty="0" err="1"/>
              <a:t>Sitdown</a:t>
            </a:r>
            <a:r>
              <a:rPr lang="en-US" sz="3600" dirty="0"/>
              <a:t>” into main screen bottom left side “Box Libraries”, “Movement”, “Postures”, “</a:t>
            </a:r>
            <a:r>
              <a:rPr lang="en-US" sz="3600" dirty="0" err="1"/>
              <a:t>Sitdown</a:t>
            </a:r>
            <a:r>
              <a:rPr lang="en-US" sz="3600" dirty="0"/>
              <a:t>”.</a:t>
            </a:r>
          </a:p>
        </p:txBody>
      </p:sp>
      <p:pic>
        <p:nvPicPr>
          <p:cNvPr id="2" name="Picture 1"/>
          <p:cNvPicPr>
            <a:picLocks noChangeAspect="1"/>
          </p:cNvPicPr>
          <p:nvPr/>
        </p:nvPicPr>
        <p:blipFill>
          <a:blip r:embed="rId2"/>
          <a:stretch>
            <a:fillRect/>
          </a:stretch>
        </p:blipFill>
        <p:spPr>
          <a:xfrm>
            <a:off x="1524000" y="2438400"/>
            <a:ext cx="5791200" cy="382606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152400" y="1295400"/>
            <a:ext cx="8686800" cy="838200"/>
          </a:xfrm>
        </p:spPr>
        <p:txBody>
          <a:bodyPr/>
          <a:lstStyle/>
          <a:p>
            <a:pPr eaLnBrk="1" hangingPunct="1"/>
            <a:r>
              <a:rPr lang="en-US" dirty="0"/>
              <a:t>Now drag “Face Detection” in from “Box Libraries”, “Vision”, Human Detection located in lower left corner. </a:t>
            </a:r>
          </a:p>
        </p:txBody>
      </p:sp>
      <p:pic>
        <p:nvPicPr>
          <p:cNvPr id="2" name="Picture 1"/>
          <p:cNvPicPr>
            <a:picLocks noChangeAspect="1"/>
          </p:cNvPicPr>
          <p:nvPr/>
        </p:nvPicPr>
        <p:blipFill>
          <a:blip r:embed="rId2"/>
          <a:stretch>
            <a:fillRect/>
          </a:stretch>
        </p:blipFill>
        <p:spPr>
          <a:xfrm>
            <a:off x="2566644" y="3124200"/>
            <a:ext cx="5053356" cy="37501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152400" y="609600"/>
            <a:ext cx="8686800" cy="838200"/>
          </a:xfrm>
        </p:spPr>
        <p:txBody>
          <a:bodyPr/>
          <a:lstStyle/>
          <a:p>
            <a:pPr eaLnBrk="1" hangingPunct="1"/>
            <a:r>
              <a:rPr lang="en-US" dirty="0"/>
              <a:t>Now drag “Say” in from “Box Libraries”, “Speech”, Creation located in lower left corner. </a:t>
            </a:r>
          </a:p>
        </p:txBody>
      </p:sp>
      <p:pic>
        <p:nvPicPr>
          <p:cNvPr id="1026" name="Picture 2"/>
          <p:cNvPicPr>
            <a:picLocks noChangeAspect="1" noChangeArrowheads="1"/>
          </p:cNvPicPr>
          <p:nvPr/>
        </p:nvPicPr>
        <p:blipFill>
          <a:blip r:embed="rId2" cstate="print"/>
          <a:srcRect/>
          <a:stretch>
            <a:fillRect/>
          </a:stretch>
        </p:blipFill>
        <p:spPr bwMode="auto">
          <a:xfrm>
            <a:off x="1371600" y="1905000"/>
            <a:ext cx="6629400" cy="4806034"/>
          </a:xfrm>
          <a:prstGeom prst="rect">
            <a:avLst/>
          </a:prstGeom>
          <a:noFill/>
          <a:ln w="9525">
            <a:noFill/>
            <a:miter lim="800000"/>
            <a:headEnd/>
            <a:tailEnd/>
          </a:ln>
        </p:spPr>
      </p:pic>
    </p:spTree>
    <p:extLst>
      <p:ext uri="{BB962C8B-B14F-4D97-AF65-F5344CB8AC3E}">
        <p14:creationId xmlns:p14="http://schemas.microsoft.com/office/powerpoint/2010/main" val="404962712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228600" y="990600"/>
            <a:ext cx="8686800" cy="838200"/>
          </a:xfrm>
        </p:spPr>
        <p:txBody>
          <a:bodyPr/>
          <a:lstStyle/>
          <a:p>
            <a:pPr eaLnBrk="1" hangingPunct="1"/>
            <a:r>
              <a:rPr lang="en-US" dirty="0"/>
              <a:t>Now click at direction arrows and connect first 3 blocks as shown below. </a:t>
            </a:r>
          </a:p>
        </p:txBody>
      </p:sp>
      <p:pic>
        <p:nvPicPr>
          <p:cNvPr id="2" name="Picture 1"/>
          <p:cNvPicPr>
            <a:picLocks noChangeAspect="1"/>
          </p:cNvPicPr>
          <p:nvPr/>
        </p:nvPicPr>
        <p:blipFill>
          <a:blip r:embed="rId2"/>
          <a:stretch>
            <a:fillRect/>
          </a:stretch>
        </p:blipFill>
        <p:spPr>
          <a:xfrm>
            <a:off x="914400" y="2895600"/>
            <a:ext cx="7086202" cy="239553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304800" y="1219200"/>
            <a:ext cx="8686800" cy="838200"/>
          </a:xfrm>
        </p:spPr>
        <p:txBody>
          <a:bodyPr/>
          <a:lstStyle/>
          <a:p>
            <a:pPr eaLnBrk="1" hangingPunct="1"/>
            <a:r>
              <a:rPr lang="en-US" sz="3600" dirty="0"/>
              <a:t>Step 10: Click on the wrench symbol on Say block and change text to robot introducing itself and then asking if person detected would like for the robot to guess their age, gender, and mood. </a:t>
            </a:r>
          </a:p>
        </p:txBody>
      </p:sp>
      <p:pic>
        <p:nvPicPr>
          <p:cNvPr id="2" name="Picture 1"/>
          <p:cNvPicPr>
            <a:picLocks noChangeAspect="1"/>
          </p:cNvPicPr>
          <p:nvPr/>
        </p:nvPicPr>
        <p:blipFill>
          <a:blip r:embed="rId2"/>
          <a:stretch>
            <a:fillRect/>
          </a:stretch>
        </p:blipFill>
        <p:spPr>
          <a:xfrm>
            <a:off x="3048000" y="3429000"/>
            <a:ext cx="2990850" cy="28860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drag “Log” in from “Box Libraries”, “Programming”, “Tools” located in lower left corner.  Connect Log to output of “say” </a:t>
            </a:r>
          </a:p>
        </p:txBody>
      </p:sp>
      <p:pic>
        <p:nvPicPr>
          <p:cNvPr id="2" name="Picture 1"/>
          <p:cNvPicPr>
            <a:picLocks noChangeAspect="1"/>
          </p:cNvPicPr>
          <p:nvPr/>
        </p:nvPicPr>
        <p:blipFill>
          <a:blip r:embed="rId2"/>
          <a:stretch>
            <a:fillRect/>
          </a:stretch>
        </p:blipFill>
        <p:spPr>
          <a:xfrm>
            <a:off x="3352800" y="3200400"/>
            <a:ext cx="2728913" cy="2171700"/>
          </a:xfrm>
          <a:prstGeom prst="rect">
            <a:avLst/>
          </a:prstGeom>
        </p:spPr>
      </p:pic>
    </p:spTree>
    <p:extLst>
      <p:ext uri="{BB962C8B-B14F-4D97-AF65-F5344CB8AC3E}">
        <p14:creationId xmlns:p14="http://schemas.microsoft.com/office/powerpoint/2010/main" val="71891766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drag “Speech </a:t>
            </a:r>
            <a:r>
              <a:rPr lang="en-US" dirty="0" err="1"/>
              <a:t>Reco</a:t>
            </a:r>
            <a:r>
              <a:rPr lang="en-US" dirty="0"/>
              <a:t>.” in from “Box Libraries”, “Speech”, “Creation” located in lower left corner.  Connect “Speech </a:t>
            </a:r>
            <a:r>
              <a:rPr lang="en-US" dirty="0" err="1"/>
              <a:t>Reco</a:t>
            </a:r>
            <a:r>
              <a:rPr lang="en-US" dirty="0"/>
              <a:t>” input to output of “Log” </a:t>
            </a:r>
          </a:p>
        </p:txBody>
      </p:sp>
      <p:pic>
        <p:nvPicPr>
          <p:cNvPr id="3" name="Picture 2"/>
          <p:cNvPicPr>
            <a:picLocks noChangeAspect="1"/>
          </p:cNvPicPr>
          <p:nvPr/>
        </p:nvPicPr>
        <p:blipFill>
          <a:blip r:embed="rId2"/>
          <a:stretch>
            <a:fillRect/>
          </a:stretch>
        </p:blipFill>
        <p:spPr>
          <a:xfrm>
            <a:off x="3657600" y="3733800"/>
            <a:ext cx="1704975" cy="1704975"/>
          </a:xfrm>
          <a:prstGeom prst="rect">
            <a:avLst/>
          </a:prstGeom>
        </p:spPr>
      </p:pic>
    </p:spTree>
    <p:extLst>
      <p:ext uri="{BB962C8B-B14F-4D97-AF65-F5344CB8AC3E}">
        <p14:creationId xmlns:p14="http://schemas.microsoft.com/office/powerpoint/2010/main" val="48489868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09600" y="2133600"/>
            <a:ext cx="7772400" cy="1470025"/>
          </a:xfrm>
        </p:spPr>
        <p:txBody>
          <a:bodyPr/>
          <a:lstStyle/>
          <a:p>
            <a:pPr eaLnBrk="1" hangingPunct="1"/>
            <a:r>
              <a:rPr lang="en-US" dirty="0" err="1"/>
              <a:t>Choregraphe</a:t>
            </a:r>
            <a:r>
              <a:rPr lang="en-US" dirty="0"/>
              <a:t> Lab</a:t>
            </a:r>
            <a:br>
              <a:rPr lang="en-US" dirty="0"/>
            </a:br>
            <a:r>
              <a:rPr lang="en-US" dirty="0"/>
              <a:t>“Artificial Intelligence”</a:t>
            </a:r>
            <a:br>
              <a:rPr lang="en-US" dirty="0"/>
            </a:br>
            <a:r>
              <a:rPr lang="en-US" dirty="0"/>
              <a:t>Nao Robot Programming</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2400" dirty="0"/>
              <a:t>Utah Robotics 1 </a:t>
            </a:r>
            <a:r>
              <a:rPr lang="en-US" sz="2400"/>
              <a:t>Standard 3</a:t>
            </a:r>
            <a:endParaRPr lang="en-US" sz="2400" dirty="0"/>
          </a:p>
          <a:p>
            <a:pPr eaLnBrk="1" fontAlgn="auto" hangingPunct="1">
              <a:spcAft>
                <a:spcPts val="0"/>
              </a:spcAft>
              <a:buFont typeface="Arial" pitchFamily="34" charset="0"/>
              <a:buNone/>
              <a:defRPr/>
            </a:pPr>
            <a:r>
              <a:rPr lang="en-US" sz="2400" dirty="0"/>
              <a:t>Common Core High School Algebra Reasoning</a:t>
            </a:r>
          </a:p>
          <a:p>
            <a:pPr eaLnBrk="1" fontAlgn="auto" hangingPunct="1">
              <a:spcAft>
                <a:spcPts val="0"/>
              </a:spcAft>
              <a:buFont typeface="Arial" pitchFamily="34" charset="0"/>
              <a:buNone/>
              <a:defRPr/>
            </a:pPr>
            <a:r>
              <a:rPr lang="en-US" sz="2400" dirty="0"/>
              <a:t>Common Core High School Interpreting Functions</a:t>
            </a:r>
          </a:p>
        </p:txBody>
      </p:sp>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click on wrench symbol of “Speech </a:t>
            </a:r>
            <a:r>
              <a:rPr lang="en-US" dirty="0" err="1"/>
              <a:t>Reco</a:t>
            </a:r>
            <a:r>
              <a:rPr lang="en-US" dirty="0"/>
              <a:t>.” block and change the recognized word list to “Yes” (delete no)</a:t>
            </a:r>
          </a:p>
        </p:txBody>
      </p:sp>
      <p:pic>
        <p:nvPicPr>
          <p:cNvPr id="2" name="Picture 1"/>
          <p:cNvPicPr>
            <a:picLocks noChangeAspect="1"/>
          </p:cNvPicPr>
          <p:nvPr/>
        </p:nvPicPr>
        <p:blipFill>
          <a:blip r:embed="rId2"/>
          <a:stretch>
            <a:fillRect/>
          </a:stretch>
        </p:blipFill>
        <p:spPr>
          <a:xfrm>
            <a:off x="2743200" y="3352800"/>
            <a:ext cx="3543300" cy="3009900"/>
          </a:xfrm>
          <a:prstGeom prst="rect">
            <a:avLst/>
          </a:prstGeom>
        </p:spPr>
      </p:pic>
    </p:spTree>
    <p:extLst>
      <p:ext uri="{BB962C8B-B14F-4D97-AF65-F5344CB8AC3E}">
        <p14:creationId xmlns:p14="http://schemas.microsoft.com/office/powerpoint/2010/main" val="384814240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drag in a “Get age”, “Get gender”, and “Get expression” blocks from “Box Libraries, Sensing, Human Understanding”.</a:t>
            </a:r>
          </a:p>
        </p:txBody>
      </p:sp>
      <p:pic>
        <p:nvPicPr>
          <p:cNvPr id="3" name="Picture 2"/>
          <p:cNvPicPr>
            <a:picLocks noChangeAspect="1"/>
          </p:cNvPicPr>
          <p:nvPr/>
        </p:nvPicPr>
        <p:blipFill>
          <a:blip r:embed="rId2"/>
          <a:stretch>
            <a:fillRect/>
          </a:stretch>
        </p:blipFill>
        <p:spPr>
          <a:xfrm>
            <a:off x="1371600" y="3200400"/>
            <a:ext cx="5944491" cy="2209800"/>
          </a:xfrm>
          <a:prstGeom prst="rect">
            <a:avLst/>
          </a:prstGeom>
        </p:spPr>
      </p:pic>
    </p:spTree>
    <p:extLst>
      <p:ext uri="{BB962C8B-B14F-4D97-AF65-F5344CB8AC3E}">
        <p14:creationId xmlns:p14="http://schemas.microsoft.com/office/powerpoint/2010/main" val="429218456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drag in 3 “Say” blocks and 3 “Say text” blocks from “Box Libraries, Speech, Creation”.</a:t>
            </a:r>
          </a:p>
        </p:txBody>
      </p:sp>
      <p:pic>
        <p:nvPicPr>
          <p:cNvPr id="2" name="Picture 1"/>
          <p:cNvPicPr>
            <a:picLocks noChangeAspect="1"/>
          </p:cNvPicPr>
          <p:nvPr/>
        </p:nvPicPr>
        <p:blipFill>
          <a:blip r:embed="rId2"/>
          <a:stretch>
            <a:fillRect/>
          </a:stretch>
        </p:blipFill>
        <p:spPr>
          <a:xfrm>
            <a:off x="1752600" y="2971800"/>
            <a:ext cx="5381625" cy="3086100"/>
          </a:xfrm>
          <a:prstGeom prst="rect">
            <a:avLst/>
          </a:prstGeom>
        </p:spPr>
      </p:pic>
    </p:spTree>
    <p:extLst>
      <p:ext uri="{BB962C8B-B14F-4D97-AF65-F5344CB8AC3E}">
        <p14:creationId xmlns:p14="http://schemas.microsoft.com/office/powerpoint/2010/main" val="423346286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drag in 3 “Log” blocks “Box Libraries, Programming, Tools”.</a:t>
            </a:r>
          </a:p>
        </p:txBody>
      </p:sp>
      <p:pic>
        <p:nvPicPr>
          <p:cNvPr id="3" name="Picture 2"/>
          <p:cNvPicPr>
            <a:picLocks noChangeAspect="1"/>
          </p:cNvPicPr>
          <p:nvPr/>
        </p:nvPicPr>
        <p:blipFill>
          <a:blip r:embed="rId2"/>
          <a:stretch>
            <a:fillRect/>
          </a:stretch>
        </p:blipFill>
        <p:spPr>
          <a:xfrm>
            <a:off x="3429000" y="2438400"/>
            <a:ext cx="1400175" cy="4019550"/>
          </a:xfrm>
          <a:prstGeom prst="rect">
            <a:avLst/>
          </a:prstGeom>
        </p:spPr>
      </p:pic>
    </p:spTree>
    <p:extLst>
      <p:ext uri="{BB962C8B-B14F-4D97-AF65-F5344CB8AC3E}">
        <p14:creationId xmlns:p14="http://schemas.microsoft.com/office/powerpoint/2010/main" val="210380333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1219200"/>
            <a:ext cx="8686800" cy="838200"/>
          </a:xfrm>
        </p:spPr>
        <p:txBody>
          <a:bodyPr/>
          <a:lstStyle/>
          <a:p>
            <a:pPr eaLnBrk="1" hangingPunct="1"/>
            <a:r>
              <a:rPr lang="en-US" dirty="0"/>
              <a:t>Now connect each of the “Get” blocks to be between a “Say”  and “Say text” block with a log block  on the end.</a:t>
            </a:r>
          </a:p>
        </p:txBody>
      </p:sp>
      <p:pic>
        <p:nvPicPr>
          <p:cNvPr id="4" name="Picture 3"/>
          <p:cNvPicPr>
            <a:picLocks noChangeAspect="1"/>
          </p:cNvPicPr>
          <p:nvPr/>
        </p:nvPicPr>
        <p:blipFill>
          <a:blip r:embed="rId2"/>
          <a:stretch>
            <a:fillRect/>
          </a:stretch>
        </p:blipFill>
        <p:spPr>
          <a:xfrm>
            <a:off x="1676400" y="3174023"/>
            <a:ext cx="6172200" cy="3683977"/>
          </a:xfrm>
          <a:prstGeom prst="rect">
            <a:avLst/>
          </a:prstGeom>
        </p:spPr>
      </p:pic>
    </p:spTree>
    <p:extLst>
      <p:ext uri="{BB962C8B-B14F-4D97-AF65-F5344CB8AC3E}">
        <p14:creationId xmlns:p14="http://schemas.microsoft.com/office/powerpoint/2010/main" val="365163102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381000" y="1600200"/>
            <a:ext cx="8686800" cy="838200"/>
          </a:xfrm>
        </p:spPr>
        <p:txBody>
          <a:bodyPr/>
          <a:lstStyle/>
          <a:p>
            <a:pPr eaLnBrk="1" hangingPunct="1"/>
            <a:r>
              <a:rPr lang="en-US" sz="3600" dirty="0"/>
              <a:t>One at a time click on the wrench symbol of the “Say” blocks and change the text to “I will now guess your ____” with the underscored being the type of Get block attached to the Say.</a:t>
            </a:r>
          </a:p>
        </p:txBody>
      </p:sp>
      <p:pic>
        <p:nvPicPr>
          <p:cNvPr id="2" name="Picture 1"/>
          <p:cNvPicPr>
            <a:picLocks noChangeAspect="1"/>
          </p:cNvPicPr>
          <p:nvPr/>
        </p:nvPicPr>
        <p:blipFill>
          <a:blip r:embed="rId2"/>
          <a:stretch>
            <a:fillRect/>
          </a:stretch>
        </p:blipFill>
        <p:spPr>
          <a:xfrm>
            <a:off x="3048000" y="3886200"/>
            <a:ext cx="2933700" cy="2752725"/>
          </a:xfrm>
          <a:prstGeom prst="rect">
            <a:avLst/>
          </a:prstGeom>
        </p:spPr>
      </p:pic>
    </p:spTree>
    <p:extLst>
      <p:ext uri="{BB962C8B-B14F-4D97-AF65-F5344CB8AC3E}">
        <p14:creationId xmlns:p14="http://schemas.microsoft.com/office/powerpoint/2010/main" val="857242283"/>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381000" y="838200"/>
            <a:ext cx="8686800" cy="838200"/>
          </a:xfrm>
        </p:spPr>
        <p:txBody>
          <a:bodyPr/>
          <a:lstStyle/>
          <a:p>
            <a:pPr eaLnBrk="1" hangingPunct="1"/>
            <a:r>
              <a:rPr lang="en-US" sz="3600" dirty="0"/>
              <a:t>Arrange the 3 “Say”, “Get”, and “Say text, log” block strings into the order you would like them asked. </a:t>
            </a:r>
          </a:p>
        </p:txBody>
      </p:sp>
      <p:pic>
        <p:nvPicPr>
          <p:cNvPr id="4" name="Picture 3"/>
          <p:cNvPicPr>
            <a:picLocks noChangeAspect="1"/>
          </p:cNvPicPr>
          <p:nvPr/>
        </p:nvPicPr>
        <p:blipFill>
          <a:blip r:embed="rId2"/>
          <a:stretch>
            <a:fillRect/>
          </a:stretch>
        </p:blipFill>
        <p:spPr>
          <a:xfrm>
            <a:off x="1295400" y="2438400"/>
            <a:ext cx="6686550" cy="3990975"/>
          </a:xfrm>
          <a:prstGeom prst="rect">
            <a:avLst/>
          </a:prstGeom>
        </p:spPr>
      </p:pic>
    </p:spTree>
    <p:extLst>
      <p:ext uri="{BB962C8B-B14F-4D97-AF65-F5344CB8AC3E}">
        <p14:creationId xmlns:p14="http://schemas.microsoft.com/office/powerpoint/2010/main" val="988010493"/>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381000" y="838200"/>
            <a:ext cx="8686800" cy="838200"/>
          </a:xfrm>
        </p:spPr>
        <p:txBody>
          <a:bodyPr/>
          <a:lstStyle/>
          <a:p>
            <a:pPr eaLnBrk="1" hangingPunct="1"/>
            <a:r>
              <a:rPr lang="en-US" sz="3600" dirty="0"/>
              <a:t>Right click on each of the “Say” blocks and choose ‘Edit block”.  Change box description to what Say is asking. </a:t>
            </a:r>
          </a:p>
        </p:txBody>
      </p:sp>
      <p:pic>
        <p:nvPicPr>
          <p:cNvPr id="3" name="Picture 2"/>
          <p:cNvPicPr>
            <a:picLocks noChangeAspect="1"/>
          </p:cNvPicPr>
          <p:nvPr/>
        </p:nvPicPr>
        <p:blipFill>
          <a:blip r:embed="rId2"/>
          <a:stretch>
            <a:fillRect/>
          </a:stretch>
        </p:blipFill>
        <p:spPr>
          <a:xfrm>
            <a:off x="1447800" y="2286000"/>
            <a:ext cx="6638925" cy="4314825"/>
          </a:xfrm>
          <a:prstGeom prst="rect">
            <a:avLst/>
          </a:prstGeom>
        </p:spPr>
      </p:pic>
    </p:spTree>
    <p:extLst>
      <p:ext uri="{BB962C8B-B14F-4D97-AF65-F5344CB8AC3E}">
        <p14:creationId xmlns:p14="http://schemas.microsoft.com/office/powerpoint/2010/main" val="316951247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152400" y="914400"/>
            <a:ext cx="8686800" cy="838200"/>
          </a:xfrm>
        </p:spPr>
        <p:txBody>
          <a:bodyPr/>
          <a:lstStyle/>
          <a:p>
            <a:pPr eaLnBrk="1" hangingPunct="1"/>
            <a:r>
              <a:rPr lang="en-US" sz="3600" dirty="0"/>
              <a:t>Step 21: Right click on each of the “Say text” blocks and choose ‘Edit block”.  Change box description to what Say text is responding with. </a:t>
            </a:r>
          </a:p>
        </p:txBody>
      </p:sp>
      <p:pic>
        <p:nvPicPr>
          <p:cNvPr id="3" name="Picture 2"/>
          <p:cNvPicPr>
            <a:picLocks noChangeAspect="1"/>
          </p:cNvPicPr>
          <p:nvPr/>
        </p:nvPicPr>
        <p:blipFill>
          <a:blip r:embed="rId2"/>
          <a:stretch>
            <a:fillRect/>
          </a:stretch>
        </p:blipFill>
        <p:spPr>
          <a:xfrm>
            <a:off x="1447800" y="2819400"/>
            <a:ext cx="6638925" cy="3781425"/>
          </a:xfrm>
          <a:prstGeom prst="rect">
            <a:avLst/>
          </a:prstGeom>
        </p:spPr>
      </p:pic>
    </p:spTree>
    <p:extLst>
      <p:ext uri="{BB962C8B-B14F-4D97-AF65-F5344CB8AC3E}">
        <p14:creationId xmlns:p14="http://schemas.microsoft.com/office/powerpoint/2010/main" val="163734430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152400" y="914400"/>
            <a:ext cx="8686800" cy="838200"/>
          </a:xfrm>
        </p:spPr>
        <p:txBody>
          <a:bodyPr/>
          <a:lstStyle/>
          <a:p>
            <a:pPr eaLnBrk="1" hangingPunct="1"/>
            <a:r>
              <a:rPr lang="en-US" sz="3600" dirty="0"/>
              <a:t>Step 22: Right click on each of the “Log” blocks and choose ‘Edit block”.  Change box description to what Log is recording. </a:t>
            </a:r>
          </a:p>
        </p:txBody>
      </p:sp>
      <p:pic>
        <p:nvPicPr>
          <p:cNvPr id="3" name="Picture 2"/>
          <p:cNvPicPr>
            <a:picLocks noChangeAspect="1"/>
          </p:cNvPicPr>
          <p:nvPr/>
        </p:nvPicPr>
        <p:blipFill>
          <a:blip r:embed="rId2"/>
          <a:stretch>
            <a:fillRect/>
          </a:stretch>
        </p:blipFill>
        <p:spPr>
          <a:xfrm>
            <a:off x="1447800" y="2819400"/>
            <a:ext cx="6638925" cy="3781425"/>
          </a:xfrm>
          <a:prstGeom prst="rect">
            <a:avLst/>
          </a:prstGeom>
        </p:spPr>
      </p:pic>
    </p:spTree>
    <p:extLst>
      <p:ext uri="{BB962C8B-B14F-4D97-AF65-F5344CB8AC3E}">
        <p14:creationId xmlns:p14="http://schemas.microsoft.com/office/powerpoint/2010/main" val="99023038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a:t>Do today’s Starter Quiz!</a:t>
            </a:r>
            <a:br>
              <a:rPr lang="en-US" altLang="en-US"/>
            </a:br>
            <a:r>
              <a:rPr lang="en-US" altLang="en-US"/>
              <a:t>(in Canvas)</a:t>
            </a:r>
          </a:p>
        </p:txBody>
      </p:sp>
      <p:pic>
        <p:nvPicPr>
          <p:cNvPr id="15362" name="Picture 2"/>
          <p:cNvPicPr>
            <a:picLocks noChangeAspect="1" noChangeArrowheads="1"/>
          </p:cNvPicPr>
          <p:nvPr/>
        </p:nvPicPr>
        <p:blipFill>
          <a:blip r:embed="rId2" cstate="print"/>
          <a:srcRect/>
          <a:stretch>
            <a:fillRect/>
          </a:stretch>
        </p:blipFill>
        <p:spPr bwMode="auto">
          <a:xfrm>
            <a:off x="304800" y="2209800"/>
            <a:ext cx="8134350" cy="25146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381000" y="838200"/>
            <a:ext cx="8686800" cy="838200"/>
          </a:xfrm>
        </p:spPr>
        <p:txBody>
          <a:bodyPr/>
          <a:lstStyle/>
          <a:p>
            <a:pPr eaLnBrk="1" hangingPunct="1"/>
            <a:r>
              <a:rPr lang="en-US" sz="3600" dirty="0"/>
              <a:t>Step 23: Connect the blocks together with the input connection of the first Ask block connected to the middle (blue) output of the “Speech </a:t>
            </a:r>
            <a:r>
              <a:rPr lang="en-US" sz="3600" dirty="0" err="1"/>
              <a:t>Reco</a:t>
            </a:r>
            <a:r>
              <a:rPr lang="en-US" sz="3600" dirty="0"/>
              <a:t>” block.</a:t>
            </a:r>
          </a:p>
        </p:txBody>
      </p:sp>
      <p:pic>
        <p:nvPicPr>
          <p:cNvPr id="2" name="Picture 1"/>
          <p:cNvPicPr>
            <a:picLocks noChangeAspect="1"/>
          </p:cNvPicPr>
          <p:nvPr/>
        </p:nvPicPr>
        <p:blipFill>
          <a:blip r:embed="rId2"/>
          <a:stretch>
            <a:fillRect/>
          </a:stretch>
        </p:blipFill>
        <p:spPr>
          <a:xfrm>
            <a:off x="2971800" y="2819400"/>
            <a:ext cx="2857500" cy="3190875"/>
          </a:xfrm>
          <a:prstGeom prst="rect">
            <a:avLst/>
          </a:prstGeom>
        </p:spPr>
      </p:pic>
    </p:spTree>
    <p:extLst>
      <p:ext uri="{BB962C8B-B14F-4D97-AF65-F5344CB8AC3E}">
        <p14:creationId xmlns:p14="http://schemas.microsoft.com/office/powerpoint/2010/main" val="221444943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br>
              <a:rPr lang="en-US" altLang="en-US" dirty="0">
                <a:solidFill>
                  <a:schemeClr val="tx2"/>
                </a:solidFill>
              </a:rPr>
            </a:br>
            <a:r>
              <a:rPr lang="en-US" altLang="en-US" sz="3600" dirty="0">
                <a:solidFill>
                  <a:schemeClr val="tx2"/>
                </a:solidFill>
              </a:rPr>
              <a:t>Screen Captures</a:t>
            </a:r>
            <a:br>
              <a:rPr lang="en-US" altLang="en-US" sz="3600" dirty="0">
                <a:solidFill>
                  <a:schemeClr val="tx2"/>
                </a:solidFill>
              </a:rPr>
            </a:br>
            <a:r>
              <a:rPr lang="en-US" altLang="en-US" sz="3600" dirty="0">
                <a:solidFill>
                  <a:srgbClr val="FF0000"/>
                </a:solidFill>
              </a:rPr>
              <a:t>Windows Snipping Tool (All Apps, Windows Accessories, Snipping Tool) or Snip and Sketch</a:t>
            </a:r>
          </a:p>
        </p:txBody>
      </p:sp>
      <p:pic>
        <p:nvPicPr>
          <p:cNvPr id="21507"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590800"/>
            <a:ext cx="32734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885522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Select File, Save As, and use</a:t>
            </a:r>
            <a:br>
              <a:rPr lang="en-US" altLang="en-US" dirty="0"/>
            </a:br>
            <a:r>
              <a:rPr lang="en-US" altLang="en-US" dirty="0" err="1">
                <a:solidFill>
                  <a:srgbClr val="FF0000"/>
                </a:solidFill>
              </a:rPr>
              <a:t>Artifical</a:t>
            </a:r>
            <a:r>
              <a:rPr lang="en-US" altLang="en-US" dirty="0">
                <a:solidFill>
                  <a:srgbClr val="FF0000"/>
                </a:solidFill>
              </a:rPr>
              <a:t> Intelligence </a:t>
            </a:r>
            <a:r>
              <a:rPr lang="en-US" altLang="en-US" dirty="0"/>
              <a:t>as title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05000"/>
            <a:ext cx="7998231"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475416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304798" y="1143000"/>
            <a:ext cx="8686800" cy="838200"/>
          </a:xfrm>
        </p:spPr>
        <p:txBody>
          <a:bodyPr/>
          <a:lstStyle/>
          <a:p>
            <a:pPr eaLnBrk="1" hangingPunct="1"/>
            <a:r>
              <a:rPr lang="en-US" altLang="en-US" sz="4000" dirty="0"/>
              <a:t>Submit screen capture file in Canvas </a:t>
            </a:r>
            <a:br>
              <a:rPr lang="en-US" altLang="en-US" sz="4000" dirty="0"/>
            </a:br>
            <a:endParaRPr lang="en-US" altLang="en-US" sz="4000" dirty="0"/>
          </a:p>
        </p:txBody>
      </p:sp>
      <p:pic>
        <p:nvPicPr>
          <p:cNvPr id="2" name="Picture 1"/>
          <p:cNvPicPr>
            <a:picLocks noChangeAspect="1"/>
          </p:cNvPicPr>
          <p:nvPr/>
        </p:nvPicPr>
        <p:blipFill>
          <a:blip r:embed="rId2"/>
          <a:stretch>
            <a:fillRect/>
          </a:stretch>
        </p:blipFill>
        <p:spPr>
          <a:xfrm>
            <a:off x="1185861" y="2895600"/>
            <a:ext cx="6924675" cy="3714750"/>
          </a:xfrm>
          <a:prstGeom prst="rect">
            <a:avLst/>
          </a:prstGeom>
        </p:spPr>
      </p:pic>
    </p:spTree>
    <p:extLst>
      <p:ext uri="{BB962C8B-B14F-4D97-AF65-F5344CB8AC3E}">
        <p14:creationId xmlns:p14="http://schemas.microsoft.com/office/powerpoint/2010/main" val="173219508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dirty="0"/>
              <a:t>NAO Robots-Programming Module</a:t>
            </a:r>
          </a:p>
        </p:txBody>
      </p:sp>
      <p:pic>
        <p:nvPicPr>
          <p:cNvPr id="3" name="Picture 2">
            <a:extLst>
              <a:ext uri="{FF2B5EF4-FFF2-40B4-BE49-F238E27FC236}">
                <a16:creationId xmlns:a16="http://schemas.microsoft.com/office/drawing/2014/main" id="{AFDCC54C-A234-4B1A-932B-D7EFEDC952C3}"/>
              </a:ext>
            </a:extLst>
          </p:cNvPr>
          <p:cNvPicPr>
            <a:picLocks noChangeAspect="1"/>
          </p:cNvPicPr>
          <p:nvPr/>
        </p:nvPicPr>
        <p:blipFill>
          <a:blip r:embed="rId2"/>
          <a:stretch>
            <a:fillRect/>
          </a:stretch>
        </p:blipFill>
        <p:spPr>
          <a:xfrm>
            <a:off x="1517650" y="1905000"/>
            <a:ext cx="6124575" cy="4219575"/>
          </a:xfrm>
          <a:prstGeom prst="rect">
            <a:avLst/>
          </a:prstGeom>
        </p:spPr>
      </p:pic>
    </p:spTree>
    <p:extLst>
      <p:ext uri="{BB962C8B-B14F-4D97-AF65-F5344CB8AC3E}">
        <p14:creationId xmlns:p14="http://schemas.microsoft.com/office/powerpoint/2010/main" val="298925035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dirty="0"/>
              <a:t>Watch Tutorial Video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543675"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30778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152400" y="533400"/>
            <a:ext cx="8686800" cy="838200"/>
          </a:xfrm>
        </p:spPr>
        <p:txBody>
          <a:bodyPr/>
          <a:lstStyle/>
          <a:p>
            <a:pPr eaLnBrk="1" hangingPunct="1"/>
            <a:r>
              <a:rPr lang="en-US" dirty="0"/>
              <a:t>select desktop or menu “</a:t>
            </a:r>
            <a:r>
              <a:rPr lang="en-US" dirty="0" err="1"/>
              <a:t>Choregraphe</a:t>
            </a:r>
            <a:r>
              <a:rPr lang="en-US" dirty="0"/>
              <a:t>”</a:t>
            </a:r>
          </a:p>
        </p:txBody>
      </p:sp>
      <p:pic>
        <p:nvPicPr>
          <p:cNvPr id="2" name="Picture 1">
            <a:extLst>
              <a:ext uri="{FF2B5EF4-FFF2-40B4-BE49-F238E27FC236}">
                <a16:creationId xmlns:a16="http://schemas.microsoft.com/office/drawing/2014/main" id="{8F6726AC-E1FE-4D7F-8376-8BA8E38D6EFD}"/>
              </a:ext>
            </a:extLst>
          </p:cNvPr>
          <p:cNvPicPr>
            <a:picLocks noChangeAspect="1"/>
          </p:cNvPicPr>
          <p:nvPr/>
        </p:nvPicPr>
        <p:blipFill>
          <a:blip r:embed="rId2"/>
          <a:stretch>
            <a:fillRect/>
          </a:stretch>
        </p:blipFill>
        <p:spPr>
          <a:xfrm>
            <a:off x="1368610" y="1965338"/>
            <a:ext cx="2031815" cy="2660710"/>
          </a:xfrm>
          <a:prstGeom prst="rect">
            <a:avLst/>
          </a:prstGeom>
        </p:spPr>
      </p:pic>
      <p:pic>
        <p:nvPicPr>
          <p:cNvPr id="3" name="Picture 2">
            <a:extLst>
              <a:ext uri="{FF2B5EF4-FFF2-40B4-BE49-F238E27FC236}">
                <a16:creationId xmlns:a16="http://schemas.microsoft.com/office/drawing/2014/main" id="{2F7DC18C-AD15-4E0E-9780-65C1CCAC2DDE}"/>
              </a:ext>
            </a:extLst>
          </p:cNvPr>
          <p:cNvPicPr>
            <a:picLocks noChangeAspect="1"/>
          </p:cNvPicPr>
          <p:nvPr/>
        </p:nvPicPr>
        <p:blipFill>
          <a:blip r:embed="rId3"/>
          <a:stretch>
            <a:fillRect/>
          </a:stretch>
        </p:blipFill>
        <p:spPr>
          <a:xfrm>
            <a:off x="3429000" y="1965338"/>
            <a:ext cx="4029075" cy="26607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152400" y="228600"/>
            <a:ext cx="8686800" cy="838200"/>
          </a:xfrm>
        </p:spPr>
        <p:txBody>
          <a:bodyPr/>
          <a:lstStyle/>
          <a:p>
            <a:pPr eaLnBrk="1" hangingPunct="1"/>
            <a:r>
              <a:rPr lang="en-US" dirty="0"/>
              <a:t>“Click on Edit and Then Preferences”</a:t>
            </a:r>
          </a:p>
        </p:txBody>
      </p:sp>
      <p:pic>
        <p:nvPicPr>
          <p:cNvPr id="2" name="Picture 1">
            <a:extLst>
              <a:ext uri="{FF2B5EF4-FFF2-40B4-BE49-F238E27FC236}">
                <a16:creationId xmlns:a16="http://schemas.microsoft.com/office/drawing/2014/main" id="{B8B499A5-5CCF-498C-AF8C-DD26782B5157}"/>
              </a:ext>
            </a:extLst>
          </p:cNvPr>
          <p:cNvPicPr>
            <a:picLocks noChangeAspect="1"/>
          </p:cNvPicPr>
          <p:nvPr/>
        </p:nvPicPr>
        <p:blipFill>
          <a:blip r:embed="rId2"/>
          <a:stretch>
            <a:fillRect/>
          </a:stretch>
        </p:blipFill>
        <p:spPr>
          <a:xfrm>
            <a:off x="1320362" y="1509376"/>
            <a:ext cx="6528237" cy="3824624"/>
          </a:xfrm>
          <a:prstGeom prst="rect">
            <a:avLst/>
          </a:prstGeom>
        </p:spPr>
      </p:pic>
    </p:spTree>
    <p:extLst>
      <p:ext uri="{BB962C8B-B14F-4D97-AF65-F5344CB8AC3E}">
        <p14:creationId xmlns:p14="http://schemas.microsoft.com/office/powerpoint/2010/main" val="38607690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228600" y="990600"/>
            <a:ext cx="8686800" cy="838200"/>
          </a:xfrm>
        </p:spPr>
        <p:txBody>
          <a:bodyPr/>
          <a:lstStyle/>
          <a:p>
            <a:pPr eaLnBrk="1" hangingPunct="1"/>
            <a:r>
              <a:rPr lang="en-US" dirty="0"/>
              <a:t>Click on Virtual Robot Tab and select “NAO H25 (V6)” from Robot Model drop down menu</a:t>
            </a:r>
          </a:p>
        </p:txBody>
      </p:sp>
      <p:pic>
        <p:nvPicPr>
          <p:cNvPr id="3" name="Picture 2">
            <a:extLst>
              <a:ext uri="{FF2B5EF4-FFF2-40B4-BE49-F238E27FC236}">
                <a16:creationId xmlns:a16="http://schemas.microsoft.com/office/drawing/2014/main" id="{631E299E-C78A-4EE7-A2BE-DC02CCB16206}"/>
              </a:ext>
            </a:extLst>
          </p:cNvPr>
          <p:cNvPicPr>
            <a:picLocks noChangeAspect="1"/>
          </p:cNvPicPr>
          <p:nvPr/>
        </p:nvPicPr>
        <p:blipFill>
          <a:blip r:embed="rId2"/>
          <a:stretch>
            <a:fillRect/>
          </a:stretch>
        </p:blipFill>
        <p:spPr>
          <a:xfrm>
            <a:off x="1447800" y="3581400"/>
            <a:ext cx="5959968" cy="2657475"/>
          </a:xfrm>
          <a:prstGeom prst="rect">
            <a:avLst/>
          </a:prstGeom>
        </p:spPr>
      </p:pic>
    </p:spTree>
    <p:extLst>
      <p:ext uri="{BB962C8B-B14F-4D97-AF65-F5344CB8AC3E}">
        <p14:creationId xmlns:p14="http://schemas.microsoft.com/office/powerpoint/2010/main" val="179667196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52400" y="685800"/>
            <a:ext cx="8686800" cy="838200"/>
          </a:xfrm>
        </p:spPr>
        <p:txBody>
          <a:bodyPr/>
          <a:lstStyle/>
          <a:p>
            <a:pPr eaLnBrk="1" hangingPunct="1"/>
            <a:r>
              <a:rPr lang="en-US" sz="3600" dirty="0"/>
              <a:t> “Connection and then Connect to virtual robot” .  It may take several moments for this step to complete. </a:t>
            </a:r>
          </a:p>
        </p:txBody>
      </p:sp>
      <p:pic>
        <p:nvPicPr>
          <p:cNvPr id="3" name="Picture 2">
            <a:extLst>
              <a:ext uri="{FF2B5EF4-FFF2-40B4-BE49-F238E27FC236}">
                <a16:creationId xmlns:a16="http://schemas.microsoft.com/office/drawing/2014/main" id="{4B52E9D3-E6B1-4BFF-8D8C-990B531A3872}"/>
              </a:ext>
            </a:extLst>
          </p:cNvPr>
          <p:cNvPicPr>
            <a:picLocks noChangeAspect="1"/>
          </p:cNvPicPr>
          <p:nvPr/>
        </p:nvPicPr>
        <p:blipFill>
          <a:blip r:embed="rId2"/>
          <a:stretch>
            <a:fillRect/>
          </a:stretch>
        </p:blipFill>
        <p:spPr>
          <a:xfrm>
            <a:off x="914400" y="2430245"/>
            <a:ext cx="6657975" cy="3713380"/>
          </a:xfrm>
          <a:prstGeom prst="rect">
            <a:avLst/>
          </a:prstGeom>
        </p:spPr>
      </p:pic>
    </p:spTree>
    <p:extLst>
      <p:ext uri="{BB962C8B-B14F-4D97-AF65-F5344CB8AC3E}">
        <p14:creationId xmlns:p14="http://schemas.microsoft.com/office/powerpoint/2010/main" val="154674369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674</Words>
  <Application>Microsoft Office PowerPoint</Application>
  <PresentationFormat>On-screen Show (4:3)</PresentationFormat>
  <Paragraphs>40</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Choregraphe Lab  “Artificial Intelligence” NAO Robot Programming</vt:lpstr>
      <vt:lpstr>Choregraphe Lab “Artificial Intelligence” Nao Robot Programming</vt:lpstr>
      <vt:lpstr>Do today’s Starter Quiz! (in Canvas)</vt:lpstr>
      <vt:lpstr>NAO Robots-Programming Module</vt:lpstr>
      <vt:lpstr>Watch Tutorial Video</vt:lpstr>
      <vt:lpstr>select desktop or menu “Choregraphe”</vt:lpstr>
      <vt:lpstr>“Click on Edit and Then Preferences”</vt:lpstr>
      <vt:lpstr>Click on Virtual Robot Tab and select “NAO H25 (V6)” from Robot Model drop down menu</vt:lpstr>
      <vt:lpstr> “Connection and then Connect to virtual robot” .  It may take several moments for this step to complete. </vt:lpstr>
      <vt:lpstr>click “Cancel” if Windows Security Alert appears.  (Normally around 7 of these appear)</vt:lpstr>
      <vt:lpstr>Select  “New Project” and title project “Artificial Intelligence”. </vt:lpstr>
      <vt:lpstr>Choregraphe Blocks required  to complete this assignment are shown below. </vt:lpstr>
      <vt:lpstr>Drag “Sitdown” into main screen bottom left side “Box Libraries”, “Movement”, “Postures”, “Sitdown”.</vt:lpstr>
      <vt:lpstr>Now drag “Face Detection” in from “Box Libraries”, “Vision”, Human Detection located in lower left corner. </vt:lpstr>
      <vt:lpstr>Now drag “Say” in from “Box Libraries”, “Speech”, Creation located in lower left corner. </vt:lpstr>
      <vt:lpstr>Now click at direction arrows and connect first 3 blocks as shown below. </vt:lpstr>
      <vt:lpstr>Step 10: Click on the wrench symbol on Say block and change text to robot introducing itself and then asking if person detected would like for the robot to guess their age, gender, and mood. </vt:lpstr>
      <vt:lpstr>Now drag “Log” in from “Box Libraries”, “Programming”, “Tools” located in lower left corner.  Connect Log to output of “say” </vt:lpstr>
      <vt:lpstr>Now drag “Speech Reco.” in from “Box Libraries”, “Speech”, “Creation” located in lower left corner.  Connect “Speech Reco” input to output of “Log” </vt:lpstr>
      <vt:lpstr>Now click on wrench symbol of “Speech Reco.” block and change the recognized word list to “Yes” (delete no)</vt:lpstr>
      <vt:lpstr>Now drag in a “Get age”, “Get gender”, and “Get expression” blocks from “Box Libraries, Sensing, Human Understanding”.</vt:lpstr>
      <vt:lpstr>Now drag in 3 “Say” blocks and 3 “Say text” blocks from “Box Libraries, Speech, Creation”.</vt:lpstr>
      <vt:lpstr>Now drag in 3 “Log” blocks “Box Libraries, Programming, Tools”.</vt:lpstr>
      <vt:lpstr>Now connect each of the “Get” blocks to be between a “Say”  and “Say text” block with a log block  on the end.</vt:lpstr>
      <vt:lpstr>One at a time click on the wrench symbol of the “Say” blocks and change the text to “I will now guess your ____” with the underscored being the type of Get block attached to the Say.</vt:lpstr>
      <vt:lpstr>Arrange the 3 “Say”, “Get”, and “Say text, log” block strings into the order you would like them asked. </vt:lpstr>
      <vt:lpstr>Right click on each of the “Say” blocks and choose ‘Edit block”.  Change box description to what Say is asking. </vt:lpstr>
      <vt:lpstr>Step 21: Right click on each of the “Say text” blocks and choose ‘Edit block”.  Change box description to what Say text is responding with. </vt:lpstr>
      <vt:lpstr>Step 22: Right click on each of the “Log” blocks and choose ‘Edit block”.  Change box description to what Log is recording. </vt:lpstr>
      <vt:lpstr>Step 23: Connect the blocks together with the input connection of the first Ask block connected to the middle (blue) output of the “Speech Reco” block.</vt:lpstr>
      <vt:lpstr> Screen Captures Windows Snipping Tool (All Apps, Windows Accessories, Snipping Tool) or Snip and Sketch</vt:lpstr>
      <vt:lpstr>Select File, Save As, and use Artifical Intelligence as title</vt:lpstr>
      <vt:lpstr>Submit screen capture file in Canvas  </vt:lpstr>
    </vt:vector>
  </TitlesOfParts>
  <Company>Granite Schools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Troubleshooting as Mathematics</dc:title>
  <dc:creator>Scott S. Watson</dc:creator>
  <cp:lastModifiedBy>Watson, Scott</cp:lastModifiedBy>
  <cp:revision>82</cp:revision>
  <dcterms:created xsi:type="dcterms:W3CDTF">2010-12-14T20:57:40Z</dcterms:created>
  <dcterms:modified xsi:type="dcterms:W3CDTF">2019-11-20T17:13:26Z</dcterms:modified>
</cp:coreProperties>
</file>