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9" r:id="rId3"/>
    <p:sldId id="335" r:id="rId4"/>
    <p:sldId id="322" r:id="rId5"/>
    <p:sldId id="323" r:id="rId6"/>
    <p:sldId id="336" r:id="rId7"/>
    <p:sldId id="310" r:id="rId8"/>
    <p:sldId id="343" r:id="rId9"/>
    <p:sldId id="344" r:id="rId10"/>
    <p:sldId id="281" r:id="rId11"/>
    <p:sldId id="346" r:id="rId12"/>
    <p:sldId id="347" r:id="rId13"/>
    <p:sldId id="302" r:id="rId14"/>
    <p:sldId id="348" r:id="rId15"/>
    <p:sldId id="349" r:id="rId16"/>
    <p:sldId id="306" r:id="rId17"/>
    <p:sldId id="338" r:id="rId18"/>
    <p:sldId id="350" r:id="rId19"/>
    <p:sldId id="351" r:id="rId20"/>
    <p:sldId id="352" r:id="rId21"/>
    <p:sldId id="353" r:id="rId22"/>
    <p:sldId id="354" r:id="rId23"/>
    <p:sldId id="355" r:id="rId24"/>
    <p:sldId id="356" r:id="rId25"/>
    <p:sldId id="357" r:id="rId26"/>
    <p:sldId id="358" r:id="rId27"/>
    <p:sldId id="359" r:id="rId28"/>
    <p:sldId id="360" r:id="rId29"/>
    <p:sldId id="361" r:id="rId30"/>
    <p:sldId id="362" r:id="rId31"/>
    <p:sldId id="363" r:id="rId32"/>
    <p:sldId id="337" r:id="rId33"/>
    <p:sldId id="364" r:id="rId34"/>
    <p:sldId id="365" r:id="rId35"/>
    <p:sldId id="366" r:id="rId36"/>
    <p:sldId id="367" r:id="rId37"/>
    <p:sldId id="368" r:id="rId38"/>
    <p:sldId id="369" r:id="rId39"/>
    <p:sldId id="316" r:id="rId40"/>
    <p:sldId id="324" r:id="rId41"/>
    <p:sldId id="321" r:id="rId42"/>
    <p:sldId id="318" r:id="rId43"/>
    <p:sldId id="319" r:id="rId44"/>
    <p:sldId id="320" r:id="rId4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63" autoAdjust="0"/>
    <p:restoredTop sz="94660"/>
  </p:normalViewPr>
  <p:slideViewPr>
    <p:cSldViewPr>
      <p:cViewPr varScale="1">
        <p:scale>
          <a:sx n="108" d="100"/>
          <a:sy n="108" d="100"/>
        </p:scale>
        <p:origin x="1716"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1BB5A7DC-FBFB-4208-8FEA-886A1043C816}" type="datetimeFigureOut">
              <a:rPr lang="en-US"/>
              <a:pPr>
                <a:defRPr/>
              </a:pPr>
              <a:t>11/20/2019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2BD63B0-2F98-4AD1-998A-D60470E27CFE}" type="slidenum">
              <a:rPr lang="en-US" altLang="en-US"/>
              <a:pPr>
                <a:defRPr/>
              </a:pPr>
              <a:t>‹#›</a:t>
            </a:fld>
            <a:endParaRPr lang="en-US" altLang="en-US"/>
          </a:p>
        </p:txBody>
      </p:sp>
    </p:spTree>
  </p:cSld>
  <p:clrMapOvr>
    <a:masterClrMapping/>
  </p:clrMapOvr>
  <p:transition advTm="1000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D336AF4-19F2-4604-8F1F-73A744B91D44}" type="datetimeFigureOut">
              <a:rPr lang="en-US"/>
              <a:pPr>
                <a:defRPr/>
              </a:pPr>
              <a:t>11/20/2019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C19DF1D-48CC-411C-BCBC-6A10C6E83F35}" type="slidenum">
              <a:rPr lang="en-US" altLang="en-US"/>
              <a:pPr>
                <a:defRPr/>
              </a:pPr>
              <a:t>‹#›</a:t>
            </a:fld>
            <a:endParaRPr lang="en-US" altLang="en-US"/>
          </a:p>
        </p:txBody>
      </p:sp>
    </p:spTree>
  </p:cSld>
  <p:clrMapOvr>
    <a:masterClrMapping/>
  </p:clrMapOvr>
  <p:transition advTm="1000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D0D6067-CE55-4A20-B55D-02C518D444C7}" type="datetimeFigureOut">
              <a:rPr lang="en-US"/>
              <a:pPr>
                <a:defRPr/>
              </a:pPr>
              <a:t>11/20/2019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656D599-452A-4F03-B664-F86F8A980509}" type="slidenum">
              <a:rPr lang="en-US" altLang="en-US"/>
              <a:pPr>
                <a:defRPr/>
              </a:pPr>
              <a:t>‹#›</a:t>
            </a:fld>
            <a:endParaRPr lang="en-US" altLang="en-US"/>
          </a:p>
        </p:txBody>
      </p:sp>
    </p:spTree>
  </p:cSld>
  <p:clrMapOvr>
    <a:masterClrMapping/>
  </p:clrMapOvr>
  <p:transition advTm="1000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F03C47C1-3174-4275-A914-9DA42FDE8B8E}" type="datetimeFigureOut">
              <a:rPr lang="en-US"/>
              <a:pPr>
                <a:defRPr/>
              </a:pPr>
              <a:t>11/20/2019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F7AC198-24FB-492A-B5FB-7B9BA993D2F2}" type="slidenum">
              <a:rPr lang="en-US" altLang="en-US"/>
              <a:pPr>
                <a:defRPr/>
              </a:pPr>
              <a:t>‹#›</a:t>
            </a:fld>
            <a:endParaRPr lang="en-US" altLang="en-US"/>
          </a:p>
        </p:txBody>
      </p:sp>
    </p:spTree>
  </p:cSld>
  <p:clrMapOvr>
    <a:masterClrMapping/>
  </p:clrMapOvr>
  <p:transition advTm="1000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CF957649-7F85-4D01-A3D5-3B2F12436389}" type="datetimeFigureOut">
              <a:rPr lang="en-US"/>
              <a:pPr>
                <a:defRPr/>
              </a:pPr>
              <a:t>11/20/2019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8F3AABC-CB83-418E-9334-8084CFE55BCB}" type="slidenum">
              <a:rPr lang="en-US" altLang="en-US"/>
              <a:pPr>
                <a:defRPr/>
              </a:pPr>
              <a:t>‹#›</a:t>
            </a:fld>
            <a:endParaRPr lang="en-US" altLang="en-US"/>
          </a:p>
        </p:txBody>
      </p:sp>
    </p:spTree>
  </p:cSld>
  <p:clrMapOvr>
    <a:masterClrMapping/>
  </p:clrMapOvr>
  <p:transition advTm="1000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9C285229-13F3-4D52-B0EE-265D2D1FDBD6}" type="datetimeFigureOut">
              <a:rPr lang="en-US"/>
              <a:pPr>
                <a:defRPr/>
              </a:pPr>
              <a:t>11/20/2019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3853808-8650-4E05-A0B3-A1E59782DA8D}" type="slidenum">
              <a:rPr lang="en-US" altLang="en-US"/>
              <a:pPr>
                <a:defRPr/>
              </a:pPr>
              <a:t>‹#›</a:t>
            </a:fld>
            <a:endParaRPr lang="en-US" altLang="en-US"/>
          </a:p>
        </p:txBody>
      </p:sp>
    </p:spTree>
  </p:cSld>
  <p:clrMapOvr>
    <a:masterClrMapping/>
  </p:clrMapOvr>
  <p:transition advTm="1000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D3271B93-80A5-4B67-A382-650EEC6E7368}" type="datetimeFigureOut">
              <a:rPr lang="en-US"/>
              <a:pPr>
                <a:defRPr/>
              </a:pPr>
              <a:t>11/20/2019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3D330047-716C-4D5B-B587-C6BC743C5DA1}" type="slidenum">
              <a:rPr lang="en-US" altLang="en-US"/>
              <a:pPr>
                <a:defRPr/>
              </a:pPr>
              <a:t>‹#›</a:t>
            </a:fld>
            <a:endParaRPr lang="en-US" altLang="en-US"/>
          </a:p>
        </p:txBody>
      </p:sp>
    </p:spTree>
  </p:cSld>
  <p:clrMapOvr>
    <a:masterClrMapping/>
  </p:clrMapOvr>
  <p:transition advTm="1000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4A2D1924-09E4-4014-BA56-611C7997D949}" type="datetimeFigureOut">
              <a:rPr lang="en-US"/>
              <a:pPr>
                <a:defRPr/>
              </a:pPr>
              <a:t>11/20/2019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2CBB326-A5CD-40D1-BDD8-01F3A0C9A45E}" type="slidenum">
              <a:rPr lang="en-US" altLang="en-US"/>
              <a:pPr>
                <a:defRPr/>
              </a:pPr>
              <a:t>‹#›</a:t>
            </a:fld>
            <a:endParaRPr lang="en-US" altLang="en-US"/>
          </a:p>
        </p:txBody>
      </p:sp>
    </p:spTree>
  </p:cSld>
  <p:clrMapOvr>
    <a:masterClrMapping/>
  </p:clrMapOvr>
  <p:transition advTm="1000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FC3D405-152E-4EC3-AE72-D3F3C68C632B}" type="datetimeFigureOut">
              <a:rPr lang="en-US"/>
              <a:pPr>
                <a:defRPr/>
              </a:pPr>
              <a:t>11/20/2019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9BCE38B5-2713-48B5-990A-0671DB21D8FD}" type="slidenum">
              <a:rPr lang="en-US" altLang="en-US"/>
              <a:pPr>
                <a:defRPr/>
              </a:pPr>
              <a:t>‹#›</a:t>
            </a:fld>
            <a:endParaRPr lang="en-US" altLang="en-US"/>
          </a:p>
        </p:txBody>
      </p:sp>
    </p:spTree>
  </p:cSld>
  <p:clrMapOvr>
    <a:masterClrMapping/>
  </p:clrMapOvr>
  <p:transition advTm="1000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F8FE380-7781-4751-940B-55BA84342A0D}" type="datetimeFigureOut">
              <a:rPr lang="en-US"/>
              <a:pPr>
                <a:defRPr/>
              </a:pPr>
              <a:t>11/20/2019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611C530-747E-4B7A-A93C-D21557ABC93B}" type="slidenum">
              <a:rPr lang="en-US" altLang="en-US"/>
              <a:pPr>
                <a:defRPr/>
              </a:pPr>
              <a:t>‹#›</a:t>
            </a:fld>
            <a:endParaRPr lang="en-US" altLang="en-US"/>
          </a:p>
        </p:txBody>
      </p:sp>
    </p:spTree>
  </p:cSld>
  <p:clrMapOvr>
    <a:masterClrMapping/>
  </p:clrMapOvr>
  <p:transition advTm="1000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A64B7CA-84C7-4E54-8F05-DABDDB9CA247}" type="datetimeFigureOut">
              <a:rPr lang="en-US"/>
              <a:pPr>
                <a:defRPr/>
              </a:pPr>
              <a:t>11/20/2019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EA9ACAB-44D6-406C-8817-48CB8938D6FC}" type="slidenum">
              <a:rPr lang="en-US" altLang="en-US"/>
              <a:pPr>
                <a:defRPr/>
              </a:pPr>
              <a:t>‹#›</a:t>
            </a:fld>
            <a:endParaRPr lang="en-US" altLang="en-US"/>
          </a:p>
        </p:txBody>
      </p:sp>
    </p:spTree>
  </p:cSld>
  <p:clrMapOvr>
    <a:masterClrMapping/>
  </p:clrMapOvr>
  <p:transition advTm="1000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9D23E298-BF27-401E-A9E4-2E2B3ECE0F82}" type="datetimeFigureOut">
              <a:rPr lang="en-US"/>
              <a:pPr>
                <a:defRPr/>
              </a:pPr>
              <a:t>11/20/2019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itchFamily="34" charset="0"/>
              </a:defRPr>
            </a:lvl1pPr>
          </a:lstStyle>
          <a:p>
            <a:pPr>
              <a:defRPr/>
            </a:pPr>
            <a:fld id="{1B8423CD-585E-4A6C-BC08-E9A2B6776F04}"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advTm="1000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30.jpe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ctrTitle"/>
          </p:nvPr>
        </p:nvSpPr>
        <p:spPr>
          <a:xfrm>
            <a:off x="685800" y="381000"/>
            <a:ext cx="7772400" cy="1470025"/>
          </a:xfrm>
        </p:spPr>
        <p:txBody>
          <a:bodyPr/>
          <a:lstStyle/>
          <a:p>
            <a:pPr eaLnBrk="1" hangingPunct="1"/>
            <a:r>
              <a:rPr lang="en-US" altLang="en-US" dirty="0" err="1"/>
              <a:t>Choregraphe</a:t>
            </a:r>
            <a:r>
              <a:rPr lang="en-US" altLang="en-US" dirty="0"/>
              <a:t> Lab 4</a:t>
            </a:r>
          </a:p>
        </p:txBody>
      </p:sp>
      <p:sp>
        <p:nvSpPr>
          <p:cNvPr id="13314" name="Rectangle 4"/>
          <p:cNvSpPr>
            <a:spLocks noChangeArrowheads="1"/>
          </p:cNvSpPr>
          <p:nvPr/>
        </p:nvSpPr>
        <p:spPr bwMode="auto">
          <a:xfrm>
            <a:off x="463550" y="2362200"/>
            <a:ext cx="8458200" cy="3970318"/>
          </a:xfrm>
          <a:prstGeom prst="rect">
            <a:avLst/>
          </a:prstGeom>
          <a:noFill/>
          <a:ln w="9525">
            <a:noFill/>
            <a:miter lim="800000"/>
            <a:headEnd/>
            <a:tailEnd/>
          </a:ln>
        </p:spPr>
        <p:txBody>
          <a:bodyPr>
            <a:spAutoFit/>
          </a:bodyPr>
          <a:lstStyle/>
          <a:p>
            <a:r>
              <a:rPr lang="en-US" altLang="en-US" sz="3600" u="sng" dirty="0">
                <a:solidFill>
                  <a:srgbClr val="00B050"/>
                </a:solidFill>
              </a:rPr>
              <a:t>Content-Objective:</a:t>
            </a:r>
          </a:p>
          <a:p>
            <a:r>
              <a:rPr lang="en-US" altLang="en-US" sz="3600" dirty="0"/>
              <a:t> Learn creation of social interaction coding to better mankind.</a:t>
            </a:r>
          </a:p>
          <a:p>
            <a:r>
              <a:rPr lang="en-US" altLang="en-US" sz="3600" u="sng" dirty="0">
                <a:solidFill>
                  <a:srgbClr val="00B050"/>
                </a:solidFill>
              </a:rPr>
              <a:t>Language-Objective:</a:t>
            </a:r>
          </a:p>
          <a:p>
            <a:r>
              <a:rPr lang="en-US" altLang="en-US" sz="3600" dirty="0"/>
              <a:t> Utilize </a:t>
            </a:r>
            <a:r>
              <a:rPr lang="en-US" altLang="en-US" sz="3600" dirty="0" err="1"/>
              <a:t>Choregraphe</a:t>
            </a:r>
            <a:r>
              <a:rPr lang="en-US" altLang="en-US" sz="3600" dirty="0"/>
              <a:t> Software to create  social interaction programs for the socially isolated. </a:t>
            </a:r>
          </a:p>
        </p:txBody>
      </p:sp>
    </p:spTree>
  </p:cSld>
  <p:clrMapOvr>
    <a:masterClrMapping/>
  </p:clrMapOvr>
  <p:transition advTm="10000"/>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ctrTitle"/>
          </p:nvPr>
        </p:nvSpPr>
        <p:spPr>
          <a:xfrm>
            <a:off x="152400" y="228600"/>
            <a:ext cx="8686800" cy="838200"/>
          </a:xfrm>
        </p:spPr>
        <p:txBody>
          <a:bodyPr/>
          <a:lstStyle/>
          <a:p>
            <a:pPr eaLnBrk="1" hangingPunct="1"/>
            <a:r>
              <a:rPr lang="en-US" dirty="0"/>
              <a:t>select desktop or menu “</a:t>
            </a:r>
            <a:r>
              <a:rPr lang="en-US" dirty="0" err="1"/>
              <a:t>Choregraphe</a:t>
            </a:r>
            <a:r>
              <a:rPr lang="en-US" dirty="0"/>
              <a:t>”</a:t>
            </a:r>
          </a:p>
        </p:txBody>
      </p:sp>
      <p:pic>
        <p:nvPicPr>
          <p:cNvPr id="2" name="Picture 1">
            <a:extLst>
              <a:ext uri="{FF2B5EF4-FFF2-40B4-BE49-F238E27FC236}">
                <a16:creationId xmlns:a16="http://schemas.microsoft.com/office/drawing/2014/main" id="{8F6726AC-E1FE-4D7F-8376-8BA8E38D6EFD}"/>
              </a:ext>
            </a:extLst>
          </p:cNvPr>
          <p:cNvPicPr>
            <a:picLocks noChangeAspect="1"/>
          </p:cNvPicPr>
          <p:nvPr/>
        </p:nvPicPr>
        <p:blipFill>
          <a:blip r:embed="rId2"/>
          <a:stretch>
            <a:fillRect/>
          </a:stretch>
        </p:blipFill>
        <p:spPr>
          <a:xfrm>
            <a:off x="1368610" y="1965338"/>
            <a:ext cx="2031815" cy="2660710"/>
          </a:xfrm>
          <a:prstGeom prst="rect">
            <a:avLst/>
          </a:prstGeom>
        </p:spPr>
      </p:pic>
      <p:pic>
        <p:nvPicPr>
          <p:cNvPr id="3" name="Picture 2">
            <a:extLst>
              <a:ext uri="{FF2B5EF4-FFF2-40B4-BE49-F238E27FC236}">
                <a16:creationId xmlns:a16="http://schemas.microsoft.com/office/drawing/2014/main" id="{2F7DC18C-AD15-4E0E-9780-65C1CCAC2DDE}"/>
              </a:ext>
            </a:extLst>
          </p:cNvPr>
          <p:cNvPicPr>
            <a:picLocks noChangeAspect="1"/>
          </p:cNvPicPr>
          <p:nvPr/>
        </p:nvPicPr>
        <p:blipFill>
          <a:blip r:embed="rId3"/>
          <a:stretch>
            <a:fillRect/>
          </a:stretch>
        </p:blipFill>
        <p:spPr>
          <a:xfrm>
            <a:off x="3429000" y="1965338"/>
            <a:ext cx="4029075" cy="2660710"/>
          </a:xfrm>
          <a:prstGeom prst="rect">
            <a:avLst/>
          </a:prstGeom>
        </p:spPr>
      </p:pic>
    </p:spTree>
  </p:cSld>
  <p:clrMapOvr>
    <a:masterClrMapping/>
  </p:clrMapOvr>
  <p:transition advTm="10000"/>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ctrTitle"/>
          </p:nvPr>
        </p:nvSpPr>
        <p:spPr>
          <a:xfrm>
            <a:off x="152400" y="228600"/>
            <a:ext cx="8686800" cy="838200"/>
          </a:xfrm>
        </p:spPr>
        <p:txBody>
          <a:bodyPr/>
          <a:lstStyle/>
          <a:p>
            <a:pPr eaLnBrk="1" hangingPunct="1"/>
            <a:r>
              <a:rPr lang="en-US" dirty="0"/>
              <a:t>“Click on Edit and Then Preferences”</a:t>
            </a:r>
          </a:p>
        </p:txBody>
      </p:sp>
      <p:pic>
        <p:nvPicPr>
          <p:cNvPr id="2" name="Picture 1">
            <a:extLst>
              <a:ext uri="{FF2B5EF4-FFF2-40B4-BE49-F238E27FC236}">
                <a16:creationId xmlns:a16="http://schemas.microsoft.com/office/drawing/2014/main" id="{B8B499A5-5CCF-498C-AF8C-DD26782B5157}"/>
              </a:ext>
            </a:extLst>
          </p:cNvPr>
          <p:cNvPicPr>
            <a:picLocks noChangeAspect="1"/>
          </p:cNvPicPr>
          <p:nvPr/>
        </p:nvPicPr>
        <p:blipFill>
          <a:blip r:embed="rId2"/>
          <a:stretch>
            <a:fillRect/>
          </a:stretch>
        </p:blipFill>
        <p:spPr>
          <a:xfrm>
            <a:off x="1320362" y="1509376"/>
            <a:ext cx="6528237" cy="3824624"/>
          </a:xfrm>
          <a:prstGeom prst="rect">
            <a:avLst/>
          </a:prstGeom>
        </p:spPr>
      </p:pic>
    </p:spTree>
    <p:extLst>
      <p:ext uri="{BB962C8B-B14F-4D97-AF65-F5344CB8AC3E}">
        <p14:creationId xmlns:p14="http://schemas.microsoft.com/office/powerpoint/2010/main" val="386076902"/>
      </p:ext>
    </p:extLst>
  </p:cSld>
  <p:clrMapOvr>
    <a:masterClrMapping/>
  </p:clrMapOvr>
  <p:transition advTm="10000"/>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ctrTitle"/>
          </p:nvPr>
        </p:nvSpPr>
        <p:spPr>
          <a:xfrm>
            <a:off x="228600" y="990600"/>
            <a:ext cx="8686800" cy="838200"/>
          </a:xfrm>
        </p:spPr>
        <p:txBody>
          <a:bodyPr/>
          <a:lstStyle/>
          <a:p>
            <a:pPr eaLnBrk="1" hangingPunct="1"/>
            <a:r>
              <a:rPr lang="en-US" dirty="0"/>
              <a:t>Click on Virtual Robot Tab and select “NAO H25 (V6)” from Robot Model drop down menu</a:t>
            </a:r>
          </a:p>
        </p:txBody>
      </p:sp>
      <p:pic>
        <p:nvPicPr>
          <p:cNvPr id="3" name="Picture 2">
            <a:extLst>
              <a:ext uri="{FF2B5EF4-FFF2-40B4-BE49-F238E27FC236}">
                <a16:creationId xmlns:a16="http://schemas.microsoft.com/office/drawing/2014/main" id="{631E299E-C78A-4EE7-A2BE-DC02CCB16206}"/>
              </a:ext>
            </a:extLst>
          </p:cNvPr>
          <p:cNvPicPr>
            <a:picLocks noChangeAspect="1"/>
          </p:cNvPicPr>
          <p:nvPr/>
        </p:nvPicPr>
        <p:blipFill>
          <a:blip r:embed="rId2"/>
          <a:stretch>
            <a:fillRect/>
          </a:stretch>
        </p:blipFill>
        <p:spPr>
          <a:xfrm>
            <a:off x="1447800" y="3581400"/>
            <a:ext cx="5959968" cy="2657475"/>
          </a:xfrm>
          <a:prstGeom prst="rect">
            <a:avLst/>
          </a:prstGeom>
        </p:spPr>
      </p:pic>
    </p:spTree>
    <p:extLst>
      <p:ext uri="{BB962C8B-B14F-4D97-AF65-F5344CB8AC3E}">
        <p14:creationId xmlns:p14="http://schemas.microsoft.com/office/powerpoint/2010/main" val="1796671969"/>
      </p:ext>
    </p:extLst>
  </p:cSld>
  <p:clrMapOvr>
    <a:masterClrMapping/>
  </p:clrMapOvr>
  <p:transition advTm="10000"/>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ctrTitle"/>
          </p:nvPr>
        </p:nvSpPr>
        <p:spPr>
          <a:xfrm>
            <a:off x="152400" y="990600"/>
            <a:ext cx="8686800" cy="838200"/>
          </a:xfrm>
        </p:spPr>
        <p:txBody>
          <a:bodyPr/>
          <a:lstStyle/>
          <a:p>
            <a:pPr eaLnBrk="1" hangingPunct="1"/>
            <a:r>
              <a:rPr lang="en-US" altLang="en-US" sz="3600" dirty="0"/>
              <a:t>Select  “New Project”, In lower right Corner locate the “Robot View” tab.  Click on tab to have robot simulation shown.</a:t>
            </a:r>
          </a:p>
        </p:txBody>
      </p:sp>
      <p:pic>
        <p:nvPicPr>
          <p:cNvPr id="21506" name="Picture 3"/>
          <p:cNvPicPr>
            <a:picLocks noChangeAspect="1"/>
          </p:cNvPicPr>
          <p:nvPr/>
        </p:nvPicPr>
        <p:blipFill>
          <a:blip r:embed="rId2" cstate="print"/>
          <a:srcRect/>
          <a:stretch>
            <a:fillRect/>
          </a:stretch>
        </p:blipFill>
        <p:spPr bwMode="auto">
          <a:xfrm>
            <a:off x="3248025" y="3200400"/>
            <a:ext cx="2495550" cy="3048000"/>
          </a:xfrm>
          <a:prstGeom prst="rect">
            <a:avLst/>
          </a:prstGeom>
          <a:noFill/>
          <a:ln w="9525">
            <a:noFill/>
            <a:miter lim="800000"/>
            <a:headEnd/>
            <a:tailEnd/>
          </a:ln>
        </p:spPr>
      </p:pic>
    </p:spTree>
  </p:cSld>
  <p:clrMapOvr>
    <a:masterClrMapping/>
  </p:clrMapOvr>
  <p:transition advTm="10000"/>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ctrTitle"/>
          </p:nvPr>
        </p:nvSpPr>
        <p:spPr>
          <a:xfrm>
            <a:off x="152400" y="685800"/>
            <a:ext cx="8686800" cy="838200"/>
          </a:xfrm>
        </p:spPr>
        <p:txBody>
          <a:bodyPr/>
          <a:lstStyle/>
          <a:p>
            <a:pPr eaLnBrk="1" hangingPunct="1"/>
            <a:r>
              <a:rPr lang="en-US" dirty="0"/>
              <a:t>Click “Connection and then Connect to virtual robot”   It may take several moments for this to complete.</a:t>
            </a:r>
          </a:p>
        </p:txBody>
      </p:sp>
      <p:pic>
        <p:nvPicPr>
          <p:cNvPr id="3" name="Picture 2">
            <a:extLst>
              <a:ext uri="{FF2B5EF4-FFF2-40B4-BE49-F238E27FC236}">
                <a16:creationId xmlns:a16="http://schemas.microsoft.com/office/drawing/2014/main" id="{4B52E9D3-E6B1-4BFF-8D8C-990B531A3872}"/>
              </a:ext>
            </a:extLst>
          </p:cNvPr>
          <p:cNvPicPr>
            <a:picLocks noChangeAspect="1"/>
          </p:cNvPicPr>
          <p:nvPr/>
        </p:nvPicPr>
        <p:blipFill>
          <a:blip r:embed="rId2"/>
          <a:stretch>
            <a:fillRect/>
          </a:stretch>
        </p:blipFill>
        <p:spPr>
          <a:xfrm>
            <a:off x="914400" y="2430245"/>
            <a:ext cx="6657975" cy="3713380"/>
          </a:xfrm>
          <a:prstGeom prst="rect">
            <a:avLst/>
          </a:prstGeom>
        </p:spPr>
      </p:pic>
    </p:spTree>
    <p:extLst>
      <p:ext uri="{BB962C8B-B14F-4D97-AF65-F5344CB8AC3E}">
        <p14:creationId xmlns:p14="http://schemas.microsoft.com/office/powerpoint/2010/main" val="1546743698"/>
      </p:ext>
    </p:extLst>
  </p:cSld>
  <p:clrMapOvr>
    <a:masterClrMapping/>
  </p:clrMapOvr>
  <p:transition advTm="10000"/>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ctrTitle"/>
          </p:nvPr>
        </p:nvSpPr>
        <p:spPr>
          <a:xfrm>
            <a:off x="152400" y="685800"/>
            <a:ext cx="8686800" cy="838200"/>
          </a:xfrm>
        </p:spPr>
        <p:txBody>
          <a:bodyPr/>
          <a:lstStyle/>
          <a:p>
            <a:pPr eaLnBrk="1" hangingPunct="1"/>
            <a:r>
              <a:rPr lang="en-US" dirty="0"/>
              <a:t>click “Cancel” if Windows Security Alert appears. </a:t>
            </a:r>
          </a:p>
        </p:txBody>
      </p:sp>
      <p:pic>
        <p:nvPicPr>
          <p:cNvPr id="2" name="Picture 1"/>
          <p:cNvPicPr>
            <a:picLocks noChangeAspect="1"/>
          </p:cNvPicPr>
          <p:nvPr/>
        </p:nvPicPr>
        <p:blipFill>
          <a:blip r:embed="rId2" cstate="print"/>
          <a:stretch>
            <a:fillRect/>
          </a:stretch>
        </p:blipFill>
        <p:spPr>
          <a:xfrm>
            <a:off x="1785257" y="2743200"/>
            <a:ext cx="5143500" cy="3686175"/>
          </a:xfrm>
          <a:prstGeom prst="rect">
            <a:avLst/>
          </a:prstGeom>
        </p:spPr>
      </p:pic>
    </p:spTree>
    <p:extLst>
      <p:ext uri="{BB962C8B-B14F-4D97-AF65-F5344CB8AC3E}">
        <p14:creationId xmlns:p14="http://schemas.microsoft.com/office/powerpoint/2010/main" val="4015347066"/>
      </p:ext>
    </p:extLst>
  </p:cSld>
  <p:clrMapOvr>
    <a:masterClrMapping/>
  </p:clrMapOvr>
  <p:transition advTm="10000"/>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ctrTitle"/>
          </p:nvPr>
        </p:nvSpPr>
        <p:spPr>
          <a:xfrm>
            <a:off x="152400" y="1066800"/>
            <a:ext cx="8686800" cy="838200"/>
          </a:xfrm>
        </p:spPr>
        <p:txBody>
          <a:bodyPr/>
          <a:lstStyle/>
          <a:p>
            <a:pPr eaLnBrk="1" hangingPunct="1"/>
            <a:r>
              <a:rPr lang="en-US" altLang="en-US" dirty="0"/>
              <a:t>The first step for any </a:t>
            </a:r>
            <a:r>
              <a:rPr lang="en-US" altLang="en-US" dirty="0" err="1"/>
              <a:t>Choregraphe</a:t>
            </a:r>
            <a:r>
              <a:rPr lang="en-US" altLang="en-US" dirty="0"/>
              <a:t> program is to have a robot stand starting position</a:t>
            </a:r>
            <a:br>
              <a:rPr lang="en-US" altLang="en-US" dirty="0"/>
            </a:br>
            <a:r>
              <a:rPr lang="en-US" altLang="en-US" dirty="0"/>
              <a:t> (from right side position library)</a:t>
            </a:r>
          </a:p>
        </p:txBody>
      </p:sp>
      <p:pic>
        <p:nvPicPr>
          <p:cNvPr id="24578" name="Picture 2"/>
          <p:cNvPicPr>
            <a:picLocks noChangeAspect="1"/>
          </p:cNvPicPr>
          <p:nvPr/>
        </p:nvPicPr>
        <p:blipFill>
          <a:blip r:embed="rId2" cstate="print"/>
          <a:srcRect/>
          <a:stretch>
            <a:fillRect/>
          </a:stretch>
        </p:blipFill>
        <p:spPr bwMode="auto">
          <a:xfrm>
            <a:off x="381000" y="3200400"/>
            <a:ext cx="3914775" cy="2543175"/>
          </a:xfrm>
          <a:prstGeom prst="rect">
            <a:avLst/>
          </a:prstGeom>
          <a:noFill/>
          <a:ln w="9525">
            <a:noFill/>
            <a:miter lim="800000"/>
            <a:headEnd/>
            <a:tailEnd/>
          </a:ln>
        </p:spPr>
      </p:pic>
      <p:pic>
        <p:nvPicPr>
          <p:cNvPr id="24579" name="Picture 4"/>
          <p:cNvPicPr>
            <a:picLocks noChangeAspect="1"/>
          </p:cNvPicPr>
          <p:nvPr/>
        </p:nvPicPr>
        <p:blipFill>
          <a:blip r:embed="rId3" cstate="print"/>
          <a:srcRect/>
          <a:stretch>
            <a:fillRect/>
          </a:stretch>
        </p:blipFill>
        <p:spPr bwMode="auto">
          <a:xfrm>
            <a:off x="5257800" y="3124200"/>
            <a:ext cx="2495550" cy="3048000"/>
          </a:xfrm>
          <a:prstGeom prst="rect">
            <a:avLst/>
          </a:prstGeom>
          <a:noFill/>
          <a:ln w="9525">
            <a:noFill/>
            <a:miter lim="800000"/>
            <a:headEnd/>
            <a:tailEnd/>
          </a:ln>
        </p:spPr>
      </p:pic>
    </p:spTree>
  </p:cSld>
  <p:clrMapOvr>
    <a:masterClrMapping/>
  </p:clrMapOvr>
  <p:transition advTm="10000"/>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rgbClr val="00B050"/>
                </a:solidFill>
              </a:rPr>
              <a:t>Basics of a Social Interaction Program</a:t>
            </a:r>
          </a:p>
        </p:txBody>
      </p:sp>
      <p:sp>
        <p:nvSpPr>
          <p:cNvPr id="3" name="Content Placeholder 2"/>
          <p:cNvSpPr>
            <a:spLocks noGrp="1"/>
          </p:cNvSpPr>
          <p:nvPr>
            <p:ph idx="1"/>
          </p:nvPr>
        </p:nvSpPr>
        <p:spPr/>
        <p:txBody>
          <a:bodyPr/>
          <a:lstStyle/>
          <a:p>
            <a:r>
              <a:rPr lang="en-US" dirty="0"/>
              <a:t>A social interaction program has 4 elements</a:t>
            </a:r>
          </a:p>
          <a:p>
            <a:pPr lvl="1"/>
            <a:r>
              <a:rPr lang="en-US" dirty="0"/>
              <a:t>Facial recognition</a:t>
            </a:r>
          </a:p>
          <a:p>
            <a:pPr lvl="1"/>
            <a:r>
              <a:rPr lang="en-US" dirty="0"/>
              <a:t>Robot movement and gestures</a:t>
            </a:r>
          </a:p>
          <a:p>
            <a:pPr lvl="1"/>
            <a:r>
              <a:rPr lang="en-US" dirty="0"/>
              <a:t>Speech recognition and response</a:t>
            </a:r>
          </a:p>
          <a:p>
            <a:pPr lvl="1"/>
            <a:r>
              <a:rPr lang="en-US" dirty="0"/>
              <a:t>Tactile (touch) response</a:t>
            </a:r>
          </a:p>
        </p:txBody>
      </p:sp>
    </p:spTree>
    <p:extLst>
      <p:ext uri="{BB962C8B-B14F-4D97-AF65-F5344CB8AC3E}">
        <p14:creationId xmlns:p14="http://schemas.microsoft.com/office/powerpoint/2010/main" val="633040458"/>
      </p:ext>
    </p:extLst>
  </p:cSld>
  <p:clrMapOvr>
    <a:masterClrMapping/>
  </p:clrMapOvr>
  <p:transition advTm="10000"/>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ctrTitle"/>
          </p:nvPr>
        </p:nvSpPr>
        <p:spPr>
          <a:xfrm>
            <a:off x="152400" y="990600"/>
            <a:ext cx="8686800" cy="838200"/>
          </a:xfrm>
        </p:spPr>
        <p:txBody>
          <a:bodyPr/>
          <a:lstStyle/>
          <a:p>
            <a:pPr eaLnBrk="1" hangingPunct="1"/>
            <a:r>
              <a:rPr lang="en-US" altLang="en-US" sz="3600" dirty="0">
                <a:solidFill>
                  <a:srgbClr val="FF0000"/>
                </a:solidFill>
              </a:rPr>
              <a:t>Part 1: Facial Recognition</a:t>
            </a:r>
            <a:br>
              <a:rPr lang="en-US" altLang="en-US" sz="3600" dirty="0">
                <a:solidFill>
                  <a:srgbClr val="FF0000"/>
                </a:solidFill>
              </a:rPr>
            </a:br>
            <a:r>
              <a:rPr lang="en-US" altLang="en-US" sz="3600" dirty="0">
                <a:solidFill>
                  <a:srgbClr val="FF0000"/>
                </a:solidFill>
              </a:rPr>
              <a:t>Locate “Vision”, “Human Detection” in the “Sensing” section of standard actions library in lower left corner of </a:t>
            </a:r>
            <a:r>
              <a:rPr lang="en-US" altLang="en-US" sz="3600" dirty="0" err="1">
                <a:solidFill>
                  <a:srgbClr val="FF0000"/>
                </a:solidFill>
              </a:rPr>
              <a:t>Choregraphe</a:t>
            </a:r>
            <a:r>
              <a:rPr lang="en-US" altLang="en-US" sz="3600" dirty="0">
                <a:solidFill>
                  <a:srgbClr val="FF0000"/>
                </a:solidFill>
              </a:rPr>
              <a:t>.</a:t>
            </a:r>
          </a:p>
        </p:txBody>
      </p:sp>
      <p:pic>
        <p:nvPicPr>
          <p:cNvPr id="4" name="Picture 1">
            <a:extLst>
              <a:ext uri="{FF2B5EF4-FFF2-40B4-BE49-F238E27FC236}">
                <a16:creationId xmlns:a16="http://schemas.microsoft.com/office/drawing/2014/main" id="{084FEDF5-AE51-4E3D-9581-620BE090D17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3048000"/>
            <a:ext cx="5638800" cy="3524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85833584"/>
      </p:ext>
    </p:extLst>
  </p:cSld>
  <p:clrMapOvr>
    <a:masterClrMapping/>
  </p:clrMapOvr>
  <p:transition advTm="10000"/>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319B51CB-7DD1-4608-AA63-F596FC96E738}"/>
              </a:ext>
            </a:extLst>
          </p:cNvPr>
          <p:cNvSpPr>
            <a:spLocks noGrp="1"/>
          </p:cNvSpPr>
          <p:nvPr>
            <p:ph type="ctrTitle"/>
          </p:nvPr>
        </p:nvSpPr>
        <p:spPr>
          <a:xfrm>
            <a:off x="152400" y="990600"/>
            <a:ext cx="8686800" cy="838200"/>
          </a:xfrm>
        </p:spPr>
        <p:txBody>
          <a:bodyPr/>
          <a:lstStyle/>
          <a:p>
            <a:pPr eaLnBrk="1" hangingPunct="1"/>
            <a:r>
              <a:rPr lang="en-US" altLang="en-US" sz="3600" dirty="0"/>
              <a:t>Now locate “Face Detection” and “Face </a:t>
            </a:r>
            <a:r>
              <a:rPr lang="en-US" altLang="en-US" sz="3600" dirty="0" err="1"/>
              <a:t>Reco</a:t>
            </a:r>
            <a:r>
              <a:rPr lang="en-US" altLang="en-US" sz="3600" dirty="0"/>
              <a:t>.” in the “Human Detection” options</a:t>
            </a:r>
          </a:p>
        </p:txBody>
      </p:sp>
      <p:pic>
        <p:nvPicPr>
          <p:cNvPr id="17411" name="Picture 1">
            <a:extLst>
              <a:ext uri="{FF2B5EF4-FFF2-40B4-BE49-F238E27FC236}">
                <a16:creationId xmlns:a16="http://schemas.microsoft.com/office/drawing/2014/main" id="{7A695568-8D11-4593-A707-C71C322C22A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3048000"/>
            <a:ext cx="4600575" cy="306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Tm="10000"/>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ctrTitle"/>
          </p:nvPr>
        </p:nvSpPr>
        <p:spPr>
          <a:xfrm>
            <a:off x="609600" y="2133600"/>
            <a:ext cx="7772400" cy="1470025"/>
          </a:xfrm>
        </p:spPr>
        <p:txBody>
          <a:bodyPr/>
          <a:lstStyle/>
          <a:p>
            <a:pPr eaLnBrk="1" hangingPunct="1"/>
            <a:r>
              <a:rPr lang="en-US" altLang="en-US" dirty="0"/>
              <a:t>Be A Hero Program</a:t>
            </a:r>
          </a:p>
        </p:txBody>
      </p:sp>
      <p:sp>
        <p:nvSpPr>
          <p:cNvPr id="3" name="Subtitle 2"/>
          <p:cNvSpPr>
            <a:spLocks noGrp="1"/>
          </p:cNvSpPr>
          <p:nvPr>
            <p:ph type="subTitle" idx="1"/>
          </p:nvPr>
        </p:nvSpPr>
        <p:spPr/>
        <p:txBody>
          <a:bodyPr rtlCol="0">
            <a:normAutofit/>
          </a:bodyPr>
          <a:lstStyle/>
          <a:p>
            <a:pPr eaLnBrk="1" fontAlgn="auto" hangingPunct="1">
              <a:spcAft>
                <a:spcPts val="0"/>
              </a:spcAft>
              <a:buFont typeface="Arial" panose="020B0604020202020204" pitchFamily="34" charset="0"/>
              <a:buNone/>
              <a:defRPr/>
            </a:pPr>
            <a:r>
              <a:rPr lang="en-US" sz="2400" dirty="0"/>
              <a:t>Utah Robotics 1 Standard 3</a:t>
            </a:r>
          </a:p>
          <a:p>
            <a:pPr eaLnBrk="1" fontAlgn="auto" hangingPunct="1">
              <a:spcAft>
                <a:spcPts val="0"/>
              </a:spcAft>
              <a:buFont typeface="Arial" panose="020B0604020202020204" pitchFamily="34" charset="0"/>
              <a:buNone/>
              <a:defRPr/>
            </a:pPr>
            <a:r>
              <a:rPr lang="en-US" sz="2400" dirty="0"/>
              <a:t>Common Core High School Algebra Reasoning</a:t>
            </a:r>
          </a:p>
          <a:p>
            <a:pPr eaLnBrk="1" fontAlgn="auto" hangingPunct="1">
              <a:spcAft>
                <a:spcPts val="0"/>
              </a:spcAft>
              <a:buFont typeface="Arial" panose="020B0604020202020204" pitchFamily="34" charset="0"/>
              <a:buNone/>
              <a:defRPr/>
            </a:pPr>
            <a:r>
              <a:rPr lang="en-US" sz="2400" dirty="0"/>
              <a:t>Common Core High School Interpreting Functions</a:t>
            </a:r>
          </a:p>
        </p:txBody>
      </p:sp>
    </p:spTree>
  </p:cSld>
  <p:clrMapOvr>
    <a:masterClrMapping/>
  </p:clrMapOvr>
  <p:transition advTm="10000"/>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ctrTitle"/>
          </p:nvPr>
        </p:nvSpPr>
        <p:spPr>
          <a:xfrm>
            <a:off x="228600" y="990600"/>
            <a:ext cx="8686800" cy="838200"/>
          </a:xfrm>
        </p:spPr>
        <p:txBody>
          <a:bodyPr/>
          <a:lstStyle/>
          <a:p>
            <a:pPr eaLnBrk="1" hangingPunct="1"/>
            <a:r>
              <a:rPr lang="en-US" altLang="en-US" dirty="0"/>
              <a:t>Drag in a Face detection icon</a:t>
            </a:r>
            <a:br>
              <a:rPr lang="en-US" altLang="en-US" dirty="0"/>
            </a:br>
            <a:r>
              <a:rPr lang="en-US" altLang="en-US" dirty="0"/>
              <a:t>(Robots have to know to detect faces before they can recognize one)</a:t>
            </a: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19400" y="2743200"/>
            <a:ext cx="3352800" cy="3438769"/>
          </a:xfrm>
          <a:prstGeom prst="rect">
            <a:avLst/>
          </a:prstGeom>
        </p:spPr>
      </p:pic>
    </p:spTree>
    <p:extLst>
      <p:ext uri="{BB962C8B-B14F-4D97-AF65-F5344CB8AC3E}">
        <p14:creationId xmlns:p14="http://schemas.microsoft.com/office/powerpoint/2010/main" val="335101933"/>
      </p:ext>
    </p:extLst>
  </p:cSld>
  <p:clrMapOvr>
    <a:masterClrMapping/>
  </p:clrMapOvr>
  <p:transition advTm="10000"/>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ctrTitle"/>
          </p:nvPr>
        </p:nvSpPr>
        <p:spPr>
          <a:xfrm>
            <a:off x="304800" y="609600"/>
            <a:ext cx="8686800" cy="838200"/>
          </a:xfrm>
        </p:spPr>
        <p:txBody>
          <a:bodyPr/>
          <a:lstStyle/>
          <a:p>
            <a:pPr eaLnBrk="1" hangingPunct="1"/>
            <a:r>
              <a:rPr lang="en-US" altLang="en-US" sz="4000" dirty="0"/>
              <a:t>Now drag in a face recognition icon.</a:t>
            </a: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90800" y="2133600"/>
            <a:ext cx="3813015" cy="3033713"/>
          </a:xfrm>
          <a:prstGeom prst="rect">
            <a:avLst/>
          </a:prstGeom>
        </p:spPr>
      </p:pic>
    </p:spTree>
    <p:extLst>
      <p:ext uri="{BB962C8B-B14F-4D97-AF65-F5344CB8AC3E}">
        <p14:creationId xmlns:p14="http://schemas.microsoft.com/office/powerpoint/2010/main" val="1418235390"/>
      </p:ext>
    </p:extLst>
  </p:cSld>
  <p:clrMapOvr>
    <a:masterClrMapping/>
  </p:clrMapOvr>
  <p:transition advTm="10000"/>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D8541042-265E-4266-9FA8-B8D4EA3DD22A}"/>
              </a:ext>
            </a:extLst>
          </p:cNvPr>
          <p:cNvSpPr>
            <a:spLocks noGrp="1"/>
          </p:cNvSpPr>
          <p:nvPr>
            <p:ph type="ctrTitle"/>
          </p:nvPr>
        </p:nvSpPr>
        <p:spPr>
          <a:xfrm>
            <a:off x="119063" y="1676400"/>
            <a:ext cx="8686800" cy="838200"/>
          </a:xfrm>
        </p:spPr>
        <p:txBody>
          <a:bodyPr/>
          <a:lstStyle/>
          <a:p>
            <a:pPr eaLnBrk="1" hangingPunct="1"/>
            <a:r>
              <a:rPr lang="en-US" altLang="en-US" sz="3600"/>
              <a:t>Connect the Face Detection input to the Starting position (Stand) box output and the Facial Reco. Input to the Facial Detection output. recognition.   The NAO robot must know to look for faces before it can recognize them.</a:t>
            </a:r>
          </a:p>
        </p:txBody>
      </p:sp>
      <p:pic>
        <p:nvPicPr>
          <p:cNvPr id="19459" name="Picture 1">
            <a:extLst>
              <a:ext uri="{FF2B5EF4-FFF2-40B4-BE49-F238E27FC236}">
                <a16:creationId xmlns:a16="http://schemas.microsoft.com/office/drawing/2014/main" id="{11E24C39-A749-43A1-9AF1-6F5EFA9CDBD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4191000"/>
            <a:ext cx="5419725"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Tm="10000"/>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ctrTitle"/>
          </p:nvPr>
        </p:nvSpPr>
        <p:spPr>
          <a:xfrm>
            <a:off x="205239" y="1600200"/>
            <a:ext cx="8686800" cy="838200"/>
          </a:xfrm>
        </p:spPr>
        <p:txBody>
          <a:bodyPr/>
          <a:lstStyle/>
          <a:p>
            <a:pPr eaLnBrk="1" hangingPunct="1"/>
            <a:r>
              <a:rPr lang="en-US" altLang="en-US" sz="4000" dirty="0"/>
              <a:t>Items are connected together in left-to-right order they are performed .</a:t>
            </a:r>
            <a:br>
              <a:rPr lang="en-US" altLang="en-US" sz="4000" dirty="0"/>
            </a:br>
            <a:r>
              <a:rPr lang="en-US" altLang="en-US" sz="3200" dirty="0">
                <a:solidFill>
                  <a:srgbClr val="FF0000"/>
                </a:solidFill>
              </a:rPr>
              <a:t>example: face recognition controls speech recognition listening for “Hello” command which results in “Greetings Wonderful one” from Say command in example below.</a:t>
            </a: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6800" y="4114800"/>
            <a:ext cx="6963679" cy="2405063"/>
          </a:xfrm>
          <a:prstGeom prst="rect">
            <a:avLst/>
          </a:prstGeom>
        </p:spPr>
      </p:pic>
    </p:spTree>
    <p:extLst>
      <p:ext uri="{BB962C8B-B14F-4D97-AF65-F5344CB8AC3E}">
        <p14:creationId xmlns:p14="http://schemas.microsoft.com/office/powerpoint/2010/main" val="3985709431"/>
      </p:ext>
    </p:extLst>
  </p:cSld>
  <p:clrMapOvr>
    <a:masterClrMapping/>
  </p:clrMapOvr>
  <p:transition advTm="10000"/>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ctrTitle"/>
          </p:nvPr>
        </p:nvSpPr>
        <p:spPr>
          <a:xfrm>
            <a:off x="152400" y="609600"/>
            <a:ext cx="8686800" cy="838200"/>
          </a:xfrm>
        </p:spPr>
        <p:txBody>
          <a:bodyPr/>
          <a:lstStyle/>
          <a:p>
            <a:pPr eaLnBrk="1" hangingPunct="1"/>
            <a:r>
              <a:rPr lang="en-US" altLang="en-US" sz="3200" dirty="0">
                <a:solidFill>
                  <a:srgbClr val="FF0000"/>
                </a:solidFill>
              </a:rPr>
              <a:t>Part 2: Speech recognition and audio response</a:t>
            </a:r>
            <a:br>
              <a:rPr lang="en-US" altLang="en-US" sz="3200" dirty="0">
                <a:solidFill>
                  <a:srgbClr val="FF0000"/>
                </a:solidFill>
              </a:rPr>
            </a:br>
            <a:r>
              <a:rPr lang="en-US" altLang="en-US" sz="3200" dirty="0">
                <a:solidFill>
                  <a:srgbClr val="FF0000"/>
                </a:solidFill>
              </a:rPr>
              <a:t>locate the “Speech”, “Creation” options in standard actions library</a:t>
            </a:r>
          </a:p>
        </p:txBody>
      </p:sp>
      <p:pic>
        <p:nvPicPr>
          <p:cNvPr id="2" name="Picture 1">
            <a:extLst>
              <a:ext uri="{FF2B5EF4-FFF2-40B4-BE49-F238E27FC236}">
                <a16:creationId xmlns:a16="http://schemas.microsoft.com/office/drawing/2014/main" id="{489B8464-2791-4DC5-9C0A-7393FEA5DB21}"/>
              </a:ext>
            </a:extLst>
          </p:cNvPr>
          <p:cNvPicPr>
            <a:picLocks noChangeAspect="1"/>
          </p:cNvPicPr>
          <p:nvPr/>
        </p:nvPicPr>
        <p:blipFill>
          <a:blip r:embed="rId2"/>
          <a:stretch>
            <a:fillRect/>
          </a:stretch>
        </p:blipFill>
        <p:spPr>
          <a:xfrm>
            <a:off x="2209800" y="2209800"/>
            <a:ext cx="4090987" cy="4247663"/>
          </a:xfrm>
          <a:prstGeom prst="rect">
            <a:avLst/>
          </a:prstGeom>
        </p:spPr>
      </p:pic>
    </p:spTree>
    <p:extLst>
      <p:ext uri="{BB962C8B-B14F-4D97-AF65-F5344CB8AC3E}">
        <p14:creationId xmlns:p14="http://schemas.microsoft.com/office/powerpoint/2010/main" val="2356915829"/>
      </p:ext>
    </p:extLst>
  </p:cSld>
  <p:clrMapOvr>
    <a:masterClrMapping/>
  </p:clrMapOvr>
  <p:transition advTm="10000"/>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C875674C-D4F5-4CFF-B4EE-36C8AC6A8092}"/>
              </a:ext>
            </a:extLst>
          </p:cNvPr>
          <p:cNvSpPr>
            <a:spLocks noGrp="1"/>
          </p:cNvSpPr>
          <p:nvPr>
            <p:ph type="ctrTitle"/>
          </p:nvPr>
        </p:nvSpPr>
        <p:spPr>
          <a:xfrm>
            <a:off x="152400" y="609600"/>
            <a:ext cx="8686800" cy="838200"/>
          </a:xfrm>
        </p:spPr>
        <p:txBody>
          <a:bodyPr/>
          <a:lstStyle/>
          <a:p>
            <a:pPr eaLnBrk="1" hangingPunct="1"/>
            <a:r>
              <a:rPr lang="en-US" altLang="en-US"/>
              <a:t>Select “Speech Reco.” from standard actions library located in lower left corner. </a:t>
            </a:r>
          </a:p>
        </p:txBody>
      </p:sp>
      <p:pic>
        <p:nvPicPr>
          <p:cNvPr id="2" name="Picture 1">
            <a:extLst>
              <a:ext uri="{FF2B5EF4-FFF2-40B4-BE49-F238E27FC236}">
                <a16:creationId xmlns:a16="http://schemas.microsoft.com/office/drawing/2014/main" id="{65001317-F8CD-4B9D-A0E2-D7129965AF83}"/>
              </a:ext>
            </a:extLst>
          </p:cNvPr>
          <p:cNvPicPr>
            <a:picLocks noChangeAspect="1"/>
          </p:cNvPicPr>
          <p:nvPr/>
        </p:nvPicPr>
        <p:blipFill>
          <a:blip r:embed="rId2"/>
          <a:stretch>
            <a:fillRect/>
          </a:stretch>
        </p:blipFill>
        <p:spPr>
          <a:xfrm>
            <a:off x="2564606" y="2286000"/>
            <a:ext cx="4014787" cy="4168545"/>
          </a:xfrm>
          <a:prstGeom prst="rect">
            <a:avLst/>
          </a:prstGeom>
        </p:spPr>
      </p:pic>
    </p:spTree>
  </p:cSld>
  <p:clrMapOvr>
    <a:masterClrMapping/>
  </p:clrMapOvr>
  <p:transition advTm="10000"/>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3C1B08E0-5F27-4309-B594-F5C5AF618855}"/>
              </a:ext>
            </a:extLst>
          </p:cNvPr>
          <p:cNvSpPr>
            <a:spLocks noGrp="1"/>
          </p:cNvSpPr>
          <p:nvPr>
            <p:ph type="ctrTitle"/>
          </p:nvPr>
        </p:nvSpPr>
        <p:spPr>
          <a:xfrm>
            <a:off x="152400" y="1295400"/>
            <a:ext cx="8686800" cy="838200"/>
          </a:xfrm>
        </p:spPr>
        <p:txBody>
          <a:bodyPr/>
          <a:lstStyle/>
          <a:p>
            <a:pPr eaLnBrk="1" hangingPunct="1"/>
            <a:r>
              <a:rPr lang="en-US" altLang="en-US" sz="4000"/>
              <a:t>Now Click on wrench symbol to open Speech parameter options.  The words in word list are the ones the robot is programmed to recognize.</a:t>
            </a:r>
          </a:p>
        </p:txBody>
      </p:sp>
      <p:pic>
        <p:nvPicPr>
          <p:cNvPr id="21507" name="Picture 1">
            <a:extLst>
              <a:ext uri="{FF2B5EF4-FFF2-40B4-BE49-F238E27FC236}">
                <a16:creationId xmlns:a16="http://schemas.microsoft.com/office/drawing/2014/main" id="{C26A5F94-75BB-4C22-BF64-110846D0FF2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362200" y="2855913"/>
            <a:ext cx="3810000" cy="3725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Tm="10000"/>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AD58306A-A88B-467C-951B-C7A3492CDAC1}"/>
              </a:ext>
            </a:extLst>
          </p:cNvPr>
          <p:cNvSpPr>
            <a:spLocks noGrp="1"/>
          </p:cNvSpPr>
          <p:nvPr>
            <p:ph type="ctrTitle"/>
          </p:nvPr>
        </p:nvSpPr>
        <p:spPr>
          <a:xfrm>
            <a:off x="152400" y="1219200"/>
            <a:ext cx="8686800" cy="838200"/>
          </a:xfrm>
        </p:spPr>
        <p:txBody>
          <a:bodyPr/>
          <a:lstStyle/>
          <a:p>
            <a:pPr eaLnBrk="1" hangingPunct="1"/>
            <a:r>
              <a:rPr lang="en-US" altLang="en-US"/>
              <a:t>Enter words or short phrase you want robot to recognize and respond to in word list. </a:t>
            </a:r>
          </a:p>
        </p:txBody>
      </p:sp>
      <p:pic>
        <p:nvPicPr>
          <p:cNvPr id="22531" name="Picture 2">
            <a:extLst>
              <a:ext uri="{FF2B5EF4-FFF2-40B4-BE49-F238E27FC236}">
                <a16:creationId xmlns:a16="http://schemas.microsoft.com/office/drawing/2014/main" id="{1534F3A4-66E3-434A-A80C-DA9F59DFFA2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705100" y="2743200"/>
            <a:ext cx="3581400"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Tm="10000"/>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DD0FC4DE-4F38-4015-82F2-0360157E8B9D}"/>
              </a:ext>
            </a:extLst>
          </p:cNvPr>
          <p:cNvSpPr>
            <a:spLocks noGrp="1"/>
          </p:cNvSpPr>
          <p:nvPr>
            <p:ph type="ctrTitle"/>
          </p:nvPr>
        </p:nvSpPr>
        <p:spPr>
          <a:xfrm>
            <a:off x="152400" y="1219200"/>
            <a:ext cx="8686800" cy="838200"/>
          </a:xfrm>
        </p:spPr>
        <p:txBody>
          <a:bodyPr/>
          <a:lstStyle/>
          <a:p>
            <a:pPr eaLnBrk="1" hangingPunct="1"/>
            <a:r>
              <a:rPr lang="en-US" altLang="en-US"/>
              <a:t>Now select “Say” from “Speech” options and drag into workspace. </a:t>
            </a:r>
          </a:p>
        </p:txBody>
      </p:sp>
      <p:pic>
        <p:nvPicPr>
          <p:cNvPr id="23555" name="Picture 1">
            <a:extLst>
              <a:ext uri="{FF2B5EF4-FFF2-40B4-BE49-F238E27FC236}">
                <a16:creationId xmlns:a16="http://schemas.microsoft.com/office/drawing/2014/main" id="{1ABE42F8-743C-485E-B224-00D425F066E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2819400"/>
            <a:ext cx="3648075" cy="3087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Tm="10000"/>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97202865-BACA-4FC9-A1D3-1262D9EBD4C5}"/>
              </a:ext>
            </a:extLst>
          </p:cNvPr>
          <p:cNvSpPr>
            <a:spLocks noGrp="1"/>
          </p:cNvSpPr>
          <p:nvPr>
            <p:ph type="ctrTitle"/>
          </p:nvPr>
        </p:nvSpPr>
        <p:spPr>
          <a:xfrm>
            <a:off x="152400" y="1219200"/>
            <a:ext cx="8686800" cy="838200"/>
          </a:xfrm>
        </p:spPr>
        <p:txBody>
          <a:bodyPr/>
          <a:lstStyle/>
          <a:p>
            <a:pPr eaLnBrk="1" hangingPunct="1"/>
            <a:r>
              <a:rPr lang="en-US" altLang="en-US"/>
              <a:t>Double-click on wrench symbol in lower left corner of say icon to change robot speech output. </a:t>
            </a:r>
          </a:p>
        </p:txBody>
      </p:sp>
      <p:pic>
        <p:nvPicPr>
          <p:cNvPr id="24579" name="Picture 1">
            <a:extLst>
              <a:ext uri="{FF2B5EF4-FFF2-40B4-BE49-F238E27FC236}">
                <a16:creationId xmlns:a16="http://schemas.microsoft.com/office/drawing/2014/main" id="{8040661D-C175-47FC-8AD3-28E5B2868E8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0800" y="2895600"/>
            <a:ext cx="3419475" cy="2894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Tm="10000"/>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ctrTitle"/>
          </p:nvPr>
        </p:nvSpPr>
        <p:spPr>
          <a:xfrm>
            <a:off x="762000" y="609600"/>
            <a:ext cx="7772400" cy="1470025"/>
          </a:xfrm>
        </p:spPr>
        <p:txBody>
          <a:bodyPr/>
          <a:lstStyle/>
          <a:p>
            <a:pPr eaLnBrk="1" hangingPunct="1"/>
            <a:r>
              <a:rPr lang="en-US" altLang="en-US" dirty="0"/>
              <a:t>What is an Interaction program for socially isolated?</a:t>
            </a:r>
          </a:p>
        </p:txBody>
      </p:sp>
      <p:sp>
        <p:nvSpPr>
          <p:cNvPr id="3" name="Subtitle 2"/>
          <p:cNvSpPr>
            <a:spLocks noGrp="1"/>
          </p:cNvSpPr>
          <p:nvPr>
            <p:ph type="subTitle" idx="1"/>
          </p:nvPr>
        </p:nvSpPr>
        <p:spPr>
          <a:xfrm>
            <a:off x="1371600" y="2514600"/>
            <a:ext cx="6400800" cy="1752600"/>
          </a:xfrm>
        </p:spPr>
        <p:txBody>
          <a:bodyPr rtlCol="0">
            <a:noAutofit/>
          </a:bodyPr>
          <a:lstStyle/>
          <a:p>
            <a:pPr algn="l" eaLnBrk="1" fontAlgn="auto" hangingPunct="1">
              <a:spcAft>
                <a:spcPts val="0"/>
              </a:spcAft>
              <a:buFont typeface="Arial" panose="020B0604020202020204" pitchFamily="34" charset="0"/>
              <a:buNone/>
              <a:defRPr/>
            </a:pPr>
            <a:r>
              <a:rPr lang="en-US" sz="2800" dirty="0">
                <a:solidFill>
                  <a:srgbClr val="FF0000"/>
                </a:solidFill>
              </a:rPr>
              <a:t>A program for a social robot platform that will recognize a person, greet them and then interact with them.  To do this the program involves;</a:t>
            </a:r>
          </a:p>
          <a:p>
            <a:pPr marL="457200" indent="-457200" algn="l" eaLnBrk="1" fontAlgn="auto" hangingPunct="1">
              <a:spcAft>
                <a:spcPts val="0"/>
              </a:spcAft>
              <a:buFont typeface="Arial" panose="020B0604020202020204" pitchFamily="34" charset="0"/>
              <a:buAutoNum type="arabicPeriod"/>
              <a:defRPr/>
            </a:pPr>
            <a:r>
              <a:rPr lang="en-US" sz="2800" dirty="0">
                <a:solidFill>
                  <a:srgbClr val="FF0000"/>
                </a:solidFill>
              </a:rPr>
              <a:t>Facial recognition</a:t>
            </a:r>
          </a:p>
          <a:p>
            <a:pPr marL="457200" indent="-457200" algn="l" eaLnBrk="1" fontAlgn="auto" hangingPunct="1">
              <a:spcAft>
                <a:spcPts val="0"/>
              </a:spcAft>
              <a:buFont typeface="Arial" panose="020B0604020202020204" pitchFamily="34" charset="0"/>
              <a:buAutoNum type="arabicPeriod"/>
              <a:defRPr/>
            </a:pPr>
            <a:r>
              <a:rPr lang="en-US" sz="2800" dirty="0">
                <a:solidFill>
                  <a:srgbClr val="FF0000"/>
                </a:solidFill>
              </a:rPr>
              <a:t>Speech recognition and response</a:t>
            </a:r>
          </a:p>
          <a:p>
            <a:pPr marL="457200" indent="-457200" algn="l" eaLnBrk="1" fontAlgn="auto" hangingPunct="1">
              <a:spcAft>
                <a:spcPts val="0"/>
              </a:spcAft>
              <a:buFont typeface="Arial" panose="020B0604020202020204" pitchFamily="34" charset="0"/>
              <a:buAutoNum type="arabicPeriod"/>
              <a:defRPr/>
            </a:pPr>
            <a:r>
              <a:rPr lang="en-US" sz="2800" dirty="0">
                <a:solidFill>
                  <a:srgbClr val="FF0000"/>
                </a:solidFill>
              </a:rPr>
              <a:t>Robot movement and gestures.</a:t>
            </a:r>
          </a:p>
          <a:p>
            <a:pPr marL="457200" indent="-457200" algn="l" eaLnBrk="1" fontAlgn="auto" hangingPunct="1">
              <a:spcAft>
                <a:spcPts val="0"/>
              </a:spcAft>
              <a:buFont typeface="Arial" panose="020B0604020202020204" pitchFamily="34" charset="0"/>
              <a:buAutoNum type="arabicPeriod"/>
              <a:defRPr/>
            </a:pPr>
            <a:r>
              <a:rPr lang="en-US" sz="2800" dirty="0">
                <a:solidFill>
                  <a:srgbClr val="FF0000"/>
                </a:solidFill>
              </a:rPr>
              <a:t>Robot sensing: touch sensing, sound position, people or face tracking</a:t>
            </a:r>
          </a:p>
        </p:txBody>
      </p:sp>
    </p:spTree>
  </p:cSld>
  <p:clrMapOvr>
    <a:masterClrMapping/>
  </p:clrMapOvr>
  <p:transition advTm="10000"/>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942CF6F7-858E-4BBF-845F-BE4E37E51BC2}"/>
              </a:ext>
            </a:extLst>
          </p:cNvPr>
          <p:cNvSpPr>
            <a:spLocks noGrp="1"/>
          </p:cNvSpPr>
          <p:nvPr>
            <p:ph type="ctrTitle"/>
          </p:nvPr>
        </p:nvSpPr>
        <p:spPr>
          <a:xfrm>
            <a:off x="152400" y="1219200"/>
            <a:ext cx="8686800" cy="838200"/>
          </a:xfrm>
        </p:spPr>
        <p:txBody>
          <a:bodyPr/>
          <a:lstStyle/>
          <a:p>
            <a:pPr eaLnBrk="1" hangingPunct="1"/>
            <a:r>
              <a:rPr lang="en-US" altLang="en-US"/>
              <a:t>Set parameters of Say box will appear.  Enter what you want robot to say in text block. </a:t>
            </a:r>
          </a:p>
        </p:txBody>
      </p:sp>
      <p:pic>
        <p:nvPicPr>
          <p:cNvPr id="25603" name="Picture 1">
            <a:extLst>
              <a:ext uri="{FF2B5EF4-FFF2-40B4-BE49-F238E27FC236}">
                <a16:creationId xmlns:a16="http://schemas.microsoft.com/office/drawing/2014/main" id="{6A7BE944-7BEE-4AA8-B542-335510D95F5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0800" y="3352800"/>
            <a:ext cx="3400425" cy="347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Tm="10000"/>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E535E01E-DB86-4E4E-9901-A9ACC6732686}"/>
              </a:ext>
            </a:extLst>
          </p:cNvPr>
          <p:cNvSpPr>
            <a:spLocks noGrp="1"/>
          </p:cNvSpPr>
          <p:nvPr>
            <p:ph type="ctrTitle"/>
          </p:nvPr>
        </p:nvSpPr>
        <p:spPr>
          <a:xfrm>
            <a:off x="152400" y="1219200"/>
            <a:ext cx="8686800" cy="838200"/>
          </a:xfrm>
        </p:spPr>
        <p:txBody>
          <a:bodyPr/>
          <a:lstStyle/>
          <a:p>
            <a:pPr eaLnBrk="1" hangingPunct="1"/>
            <a:r>
              <a:rPr lang="en-US" altLang="en-US"/>
              <a:t>Click on “ok” to return to main screen. </a:t>
            </a:r>
          </a:p>
        </p:txBody>
      </p:sp>
      <p:pic>
        <p:nvPicPr>
          <p:cNvPr id="26627" name="Picture 3">
            <a:extLst>
              <a:ext uri="{FF2B5EF4-FFF2-40B4-BE49-F238E27FC236}">
                <a16:creationId xmlns:a16="http://schemas.microsoft.com/office/drawing/2014/main" id="{502498F4-94B2-4B6E-8E18-B54202CFDC9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0800" y="3352800"/>
            <a:ext cx="3400425" cy="347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Tm="10000"/>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ctrTitle"/>
          </p:nvPr>
        </p:nvSpPr>
        <p:spPr>
          <a:xfrm>
            <a:off x="152400" y="1219200"/>
            <a:ext cx="8686800" cy="838200"/>
          </a:xfrm>
        </p:spPr>
        <p:txBody>
          <a:bodyPr/>
          <a:lstStyle/>
          <a:p>
            <a:pPr eaLnBrk="1" hangingPunct="1"/>
            <a:r>
              <a:rPr lang="en-US" altLang="en-US" dirty="0"/>
              <a:t>Connect icons together as shown to make complete speech recognition and response. </a:t>
            </a:r>
          </a:p>
        </p:txBody>
      </p:sp>
      <p:pic>
        <p:nvPicPr>
          <p:cNvPr id="18435" name="Picture 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28800" y="2895600"/>
            <a:ext cx="6081713" cy="326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01800376"/>
      </p:ext>
    </p:extLst>
  </p:cSld>
  <p:clrMapOvr>
    <a:masterClrMapping/>
  </p:clrMapOvr>
  <p:transition advTm="10000"/>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ctrTitle"/>
          </p:nvPr>
        </p:nvSpPr>
        <p:spPr>
          <a:xfrm>
            <a:off x="152400" y="609600"/>
            <a:ext cx="8686800" cy="838200"/>
          </a:xfrm>
        </p:spPr>
        <p:txBody>
          <a:bodyPr/>
          <a:lstStyle/>
          <a:p>
            <a:pPr eaLnBrk="1" hangingPunct="1"/>
            <a:r>
              <a:rPr lang="en-US" altLang="en-US" sz="3200" dirty="0">
                <a:solidFill>
                  <a:srgbClr val="FF0000"/>
                </a:solidFill>
              </a:rPr>
              <a:t>Part 3: Robot movement and gestures.  In standard action library locate “Animation”</a:t>
            </a:r>
          </a:p>
        </p:txBody>
      </p:sp>
      <p:pic>
        <p:nvPicPr>
          <p:cNvPr id="3" name="Picture 2">
            <a:extLst>
              <a:ext uri="{FF2B5EF4-FFF2-40B4-BE49-F238E27FC236}">
                <a16:creationId xmlns:a16="http://schemas.microsoft.com/office/drawing/2014/main" id="{93C23FD7-5E4E-4800-A082-DD38ED49D41C}"/>
              </a:ext>
            </a:extLst>
          </p:cNvPr>
          <p:cNvPicPr>
            <a:picLocks noChangeAspect="1"/>
          </p:cNvPicPr>
          <p:nvPr/>
        </p:nvPicPr>
        <p:blipFill>
          <a:blip r:embed="rId2"/>
          <a:stretch>
            <a:fillRect/>
          </a:stretch>
        </p:blipFill>
        <p:spPr>
          <a:xfrm>
            <a:off x="909373" y="2209800"/>
            <a:ext cx="7325254" cy="3114675"/>
          </a:xfrm>
          <a:prstGeom prst="rect">
            <a:avLst/>
          </a:prstGeom>
        </p:spPr>
      </p:pic>
    </p:spTree>
    <p:extLst>
      <p:ext uri="{BB962C8B-B14F-4D97-AF65-F5344CB8AC3E}">
        <p14:creationId xmlns:p14="http://schemas.microsoft.com/office/powerpoint/2010/main" val="98770254"/>
      </p:ext>
    </p:extLst>
  </p:cSld>
  <p:clrMapOvr>
    <a:masterClrMapping/>
  </p:clrMapOvr>
  <p:transition advTm="10000"/>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ctrTitle"/>
          </p:nvPr>
        </p:nvSpPr>
        <p:spPr>
          <a:xfrm>
            <a:off x="152400" y="609600"/>
            <a:ext cx="8686800" cy="838200"/>
          </a:xfrm>
        </p:spPr>
        <p:txBody>
          <a:bodyPr/>
          <a:lstStyle/>
          <a:p>
            <a:pPr eaLnBrk="1" hangingPunct="1"/>
            <a:r>
              <a:rPr lang="en-US" altLang="en-US" sz="3200" dirty="0">
                <a:solidFill>
                  <a:srgbClr val="FF0000"/>
                </a:solidFill>
              </a:rPr>
              <a:t>Robot movements are located in the Entertainment section. Robot gestures like waving are in the “Moods” section of Animation. </a:t>
            </a:r>
          </a:p>
        </p:txBody>
      </p:sp>
      <p:pic>
        <p:nvPicPr>
          <p:cNvPr id="3" name="Picture 2"/>
          <p:cNvPicPr>
            <a:picLocks noChangeAspect="1"/>
          </p:cNvPicPr>
          <p:nvPr/>
        </p:nvPicPr>
        <p:blipFill>
          <a:blip r:embed="rId2"/>
          <a:stretch>
            <a:fillRect/>
          </a:stretch>
        </p:blipFill>
        <p:spPr>
          <a:xfrm>
            <a:off x="2176462" y="2157412"/>
            <a:ext cx="4791075" cy="2543175"/>
          </a:xfrm>
          <a:prstGeom prst="rect">
            <a:avLst/>
          </a:prstGeom>
        </p:spPr>
      </p:pic>
    </p:spTree>
    <p:extLst>
      <p:ext uri="{BB962C8B-B14F-4D97-AF65-F5344CB8AC3E}">
        <p14:creationId xmlns:p14="http://schemas.microsoft.com/office/powerpoint/2010/main" val="3267313279"/>
      </p:ext>
    </p:extLst>
  </p:cSld>
  <p:clrMapOvr>
    <a:masterClrMapping/>
  </p:clrMapOvr>
  <p:transition advTm="10000"/>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ctrTitle"/>
          </p:nvPr>
        </p:nvSpPr>
        <p:spPr>
          <a:xfrm>
            <a:off x="457200" y="990600"/>
            <a:ext cx="8686800" cy="838200"/>
          </a:xfrm>
        </p:spPr>
        <p:txBody>
          <a:bodyPr/>
          <a:lstStyle/>
          <a:p>
            <a:pPr eaLnBrk="1" hangingPunct="1"/>
            <a:r>
              <a:rPr lang="en-US" altLang="en-US" sz="4000" dirty="0">
                <a:solidFill>
                  <a:srgbClr val="FF0000"/>
                </a:solidFill>
              </a:rPr>
              <a:t>Part 4: Hearing and Touch Sensors options are in the Sensing Hearing and Touch folders in standard actions library.</a:t>
            </a:r>
            <a:endParaRPr lang="en-US" altLang="en-US" sz="3200" dirty="0">
              <a:solidFill>
                <a:srgbClr val="00B050"/>
              </a:solidFill>
            </a:endParaRPr>
          </a:p>
        </p:txBody>
      </p:sp>
      <p:pic>
        <p:nvPicPr>
          <p:cNvPr id="2" name="Picture 1">
            <a:extLst>
              <a:ext uri="{FF2B5EF4-FFF2-40B4-BE49-F238E27FC236}">
                <a16:creationId xmlns:a16="http://schemas.microsoft.com/office/drawing/2014/main" id="{95DA01D9-8ACE-4E7D-9E40-AFE005CBCC42}"/>
              </a:ext>
            </a:extLst>
          </p:cNvPr>
          <p:cNvPicPr>
            <a:picLocks noChangeAspect="1"/>
          </p:cNvPicPr>
          <p:nvPr/>
        </p:nvPicPr>
        <p:blipFill>
          <a:blip r:embed="rId2"/>
          <a:stretch>
            <a:fillRect/>
          </a:stretch>
        </p:blipFill>
        <p:spPr>
          <a:xfrm>
            <a:off x="2667000" y="3124200"/>
            <a:ext cx="3438525" cy="2852110"/>
          </a:xfrm>
          <a:prstGeom prst="rect">
            <a:avLst/>
          </a:prstGeom>
        </p:spPr>
      </p:pic>
    </p:spTree>
    <p:extLst>
      <p:ext uri="{BB962C8B-B14F-4D97-AF65-F5344CB8AC3E}">
        <p14:creationId xmlns:p14="http://schemas.microsoft.com/office/powerpoint/2010/main" val="2827270137"/>
      </p:ext>
    </p:extLst>
  </p:cSld>
  <p:clrMapOvr>
    <a:masterClrMapping/>
  </p:clrMapOvr>
  <p:transition advTm="10000"/>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ctrTitle"/>
          </p:nvPr>
        </p:nvSpPr>
        <p:spPr>
          <a:xfrm>
            <a:off x="457199" y="1219200"/>
            <a:ext cx="8686800" cy="838200"/>
          </a:xfrm>
        </p:spPr>
        <p:txBody>
          <a:bodyPr/>
          <a:lstStyle/>
          <a:p>
            <a:pPr eaLnBrk="1" hangingPunct="1"/>
            <a:r>
              <a:rPr lang="en-US" altLang="en-US" sz="4000" dirty="0">
                <a:solidFill>
                  <a:srgbClr val="FF0000"/>
                </a:solidFill>
              </a:rPr>
              <a:t>Use a “sound tracking” icon to have robot turn it’s head toward sound and sound peak monitoring (in audio, sound) to determine when a person has stopped responding.</a:t>
            </a:r>
            <a:endParaRPr lang="en-US" altLang="en-US" sz="3200" dirty="0">
              <a:solidFill>
                <a:srgbClr val="00B050"/>
              </a:solidFill>
            </a:endParaRPr>
          </a:p>
        </p:txBody>
      </p:sp>
      <p:pic>
        <p:nvPicPr>
          <p:cNvPr id="2" name="Picture 1"/>
          <p:cNvPicPr>
            <a:picLocks noChangeAspect="1"/>
          </p:cNvPicPr>
          <p:nvPr/>
        </p:nvPicPr>
        <p:blipFill>
          <a:blip r:embed="rId2"/>
          <a:stretch>
            <a:fillRect/>
          </a:stretch>
        </p:blipFill>
        <p:spPr>
          <a:xfrm>
            <a:off x="1600200" y="3124200"/>
            <a:ext cx="1952625" cy="1762125"/>
          </a:xfrm>
          <a:prstGeom prst="rect">
            <a:avLst/>
          </a:prstGeom>
        </p:spPr>
      </p:pic>
      <p:pic>
        <p:nvPicPr>
          <p:cNvPr id="3" name="Picture 2"/>
          <p:cNvPicPr>
            <a:picLocks noChangeAspect="1"/>
          </p:cNvPicPr>
          <p:nvPr/>
        </p:nvPicPr>
        <p:blipFill>
          <a:blip r:embed="rId3"/>
          <a:stretch>
            <a:fillRect/>
          </a:stretch>
        </p:blipFill>
        <p:spPr>
          <a:xfrm>
            <a:off x="4005262" y="3114675"/>
            <a:ext cx="1590675" cy="1771650"/>
          </a:xfrm>
          <a:prstGeom prst="rect">
            <a:avLst/>
          </a:prstGeom>
        </p:spPr>
      </p:pic>
    </p:spTree>
    <p:extLst>
      <p:ext uri="{BB962C8B-B14F-4D97-AF65-F5344CB8AC3E}">
        <p14:creationId xmlns:p14="http://schemas.microsoft.com/office/powerpoint/2010/main" val="3466282468"/>
      </p:ext>
    </p:extLst>
  </p:cSld>
  <p:clrMapOvr>
    <a:masterClrMapping/>
  </p:clrMapOvr>
  <p:transition advTm="10000"/>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ctrTitle"/>
          </p:nvPr>
        </p:nvSpPr>
        <p:spPr>
          <a:xfrm>
            <a:off x="228600" y="1295400"/>
            <a:ext cx="8686800" cy="838200"/>
          </a:xfrm>
        </p:spPr>
        <p:txBody>
          <a:bodyPr/>
          <a:lstStyle/>
          <a:p>
            <a:pPr eaLnBrk="1" hangingPunct="1"/>
            <a:r>
              <a:rPr lang="en-US" altLang="en-US" sz="4000" dirty="0">
                <a:solidFill>
                  <a:srgbClr val="FF0000"/>
                </a:solidFill>
              </a:rPr>
              <a:t>Use a “facial tracking” or “People tracking” (Vision, Human Detection) to have robot head or entire robot follow a face or group of people. </a:t>
            </a:r>
            <a:endParaRPr lang="en-US" altLang="en-US" sz="3200" dirty="0">
              <a:solidFill>
                <a:srgbClr val="00B050"/>
              </a:solidFill>
            </a:endParaRPr>
          </a:p>
        </p:txBody>
      </p:sp>
      <p:pic>
        <p:nvPicPr>
          <p:cNvPr id="4" name="Picture 3"/>
          <p:cNvPicPr>
            <a:picLocks noChangeAspect="1"/>
          </p:cNvPicPr>
          <p:nvPr/>
        </p:nvPicPr>
        <p:blipFill>
          <a:blip r:embed="rId2"/>
          <a:stretch>
            <a:fillRect/>
          </a:stretch>
        </p:blipFill>
        <p:spPr>
          <a:xfrm>
            <a:off x="2667000" y="4191000"/>
            <a:ext cx="3533775" cy="1428750"/>
          </a:xfrm>
          <a:prstGeom prst="rect">
            <a:avLst/>
          </a:prstGeom>
        </p:spPr>
      </p:pic>
    </p:spTree>
    <p:extLst>
      <p:ext uri="{BB962C8B-B14F-4D97-AF65-F5344CB8AC3E}">
        <p14:creationId xmlns:p14="http://schemas.microsoft.com/office/powerpoint/2010/main" val="4005245300"/>
      </p:ext>
    </p:extLst>
  </p:cSld>
  <p:clrMapOvr>
    <a:masterClrMapping/>
  </p:clrMapOvr>
  <p:transition advTm="10000"/>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ctrTitle"/>
          </p:nvPr>
        </p:nvSpPr>
        <p:spPr>
          <a:xfrm>
            <a:off x="228600" y="1371600"/>
            <a:ext cx="8686800" cy="838200"/>
          </a:xfrm>
        </p:spPr>
        <p:txBody>
          <a:bodyPr/>
          <a:lstStyle/>
          <a:p>
            <a:pPr eaLnBrk="1" hangingPunct="1"/>
            <a:r>
              <a:rPr lang="en-US" altLang="en-US" sz="4000" dirty="0">
                <a:solidFill>
                  <a:srgbClr val="FF0000"/>
                </a:solidFill>
              </a:rPr>
              <a:t>Use tactile options in Touch folder to have the robot detect when (and where) it has been touched.   Use these options to create interactions based on touch.</a:t>
            </a:r>
            <a:endParaRPr lang="en-US" altLang="en-US" sz="3200" dirty="0">
              <a:solidFill>
                <a:srgbClr val="00B050"/>
              </a:solidFill>
            </a:endParaRPr>
          </a:p>
        </p:txBody>
      </p:sp>
      <p:pic>
        <p:nvPicPr>
          <p:cNvPr id="2050" name="Picture 2"/>
          <p:cNvPicPr>
            <a:picLocks noChangeAspect="1" noChangeArrowheads="1"/>
          </p:cNvPicPr>
          <p:nvPr/>
        </p:nvPicPr>
        <p:blipFill>
          <a:blip r:embed="rId2" cstate="print"/>
          <a:srcRect/>
          <a:stretch>
            <a:fillRect/>
          </a:stretch>
        </p:blipFill>
        <p:spPr bwMode="auto">
          <a:xfrm>
            <a:off x="2057400" y="3276600"/>
            <a:ext cx="5308113" cy="2233612"/>
          </a:xfrm>
          <a:prstGeom prst="rect">
            <a:avLst/>
          </a:prstGeom>
          <a:noFill/>
          <a:ln w="9525">
            <a:noFill/>
            <a:miter lim="800000"/>
            <a:headEnd/>
            <a:tailEnd/>
          </a:ln>
        </p:spPr>
      </p:pic>
    </p:spTree>
    <p:extLst>
      <p:ext uri="{BB962C8B-B14F-4D97-AF65-F5344CB8AC3E}">
        <p14:creationId xmlns:p14="http://schemas.microsoft.com/office/powerpoint/2010/main" val="3662898596"/>
      </p:ext>
    </p:extLst>
  </p:cSld>
  <p:clrMapOvr>
    <a:masterClrMapping/>
  </p:clrMapOvr>
  <p:transition advTm="10000"/>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ctrTitle"/>
          </p:nvPr>
        </p:nvSpPr>
        <p:spPr>
          <a:xfrm>
            <a:off x="304800" y="2971800"/>
            <a:ext cx="8686800" cy="838200"/>
          </a:xfrm>
        </p:spPr>
        <p:txBody>
          <a:bodyPr/>
          <a:lstStyle/>
          <a:p>
            <a:pPr eaLnBrk="1" hangingPunct="1"/>
            <a:r>
              <a:rPr lang="en-US" altLang="en-US" sz="4000" dirty="0"/>
              <a:t>Now create a “</a:t>
            </a:r>
            <a:r>
              <a:rPr lang="en-US" altLang="en-US" sz="4000" dirty="0">
                <a:solidFill>
                  <a:srgbClr val="FF0000"/>
                </a:solidFill>
              </a:rPr>
              <a:t>Hero</a:t>
            </a:r>
            <a:r>
              <a:rPr lang="en-US" altLang="en-US" sz="4000" dirty="0"/>
              <a:t>” Program.  The robot will look for one particular face, then greet the person by waving and speaking to them.  This should be followed up by the robot asking them about their interests.  The robot should then interact with them using touch and voice.  Finally the robot should maintain eye contact with them at all times. </a:t>
            </a:r>
            <a:endParaRPr lang="en-US" altLang="en-US" sz="3200" dirty="0">
              <a:solidFill>
                <a:srgbClr val="FF0000"/>
              </a:solidFill>
            </a:endParaRPr>
          </a:p>
        </p:txBody>
      </p:sp>
    </p:spTree>
    <p:extLst>
      <p:ext uri="{BB962C8B-B14F-4D97-AF65-F5344CB8AC3E}">
        <p14:creationId xmlns:p14="http://schemas.microsoft.com/office/powerpoint/2010/main" val="4255228930"/>
      </p:ext>
    </p:extLst>
  </p:cSld>
  <p:clrMapOvr>
    <a:masterClrMapping/>
  </p:clrMapOvr>
  <p:transition advTm="1000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ctrTitle"/>
          </p:nvPr>
        </p:nvSpPr>
        <p:spPr>
          <a:xfrm>
            <a:off x="762000" y="609600"/>
            <a:ext cx="7772400" cy="1470025"/>
          </a:xfrm>
        </p:spPr>
        <p:txBody>
          <a:bodyPr/>
          <a:lstStyle/>
          <a:p>
            <a:pPr eaLnBrk="1" hangingPunct="1"/>
            <a:r>
              <a:rPr lang="en-US" altLang="en-US" dirty="0"/>
              <a:t>Why create Interaction programs for socially isolated?</a:t>
            </a:r>
          </a:p>
        </p:txBody>
      </p:sp>
      <p:sp>
        <p:nvSpPr>
          <p:cNvPr id="3" name="Subtitle 2"/>
          <p:cNvSpPr>
            <a:spLocks noGrp="1"/>
          </p:cNvSpPr>
          <p:nvPr>
            <p:ph type="subTitle" idx="1"/>
          </p:nvPr>
        </p:nvSpPr>
        <p:spPr>
          <a:xfrm>
            <a:off x="1371600" y="2514600"/>
            <a:ext cx="6400800" cy="1752600"/>
          </a:xfrm>
        </p:spPr>
        <p:txBody>
          <a:bodyPr rtlCol="0">
            <a:noAutofit/>
          </a:bodyPr>
          <a:lstStyle/>
          <a:p>
            <a:pPr algn="l" eaLnBrk="1" fontAlgn="auto" hangingPunct="1">
              <a:spcAft>
                <a:spcPts val="0"/>
              </a:spcAft>
              <a:buFont typeface="Arial" panose="020B0604020202020204" pitchFamily="34" charset="0"/>
              <a:buNone/>
              <a:defRPr/>
            </a:pPr>
            <a:r>
              <a:rPr lang="en-US" sz="2800" dirty="0">
                <a:solidFill>
                  <a:srgbClr val="FF0000"/>
                </a:solidFill>
              </a:rPr>
              <a:t>To make the world better…….</a:t>
            </a:r>
          </a:p>
          <a:p>
            <a:pPr algn="l" eaLnBrk="1" fontAlgn="auto" hangingPunct="1">
              <a:spcAft>
                <a:spcPts val="0"/>
              </a:spcAft>
              <a:buFont typeface="Arial" panose="020B0604020202020204" pitchFamily="34" charset="0"/>
              <a:buNone/>
              <a:defRPr/>
            </a:pPr>
            <a:endParaRPr lang="en-US" sz="2800" dirty="0">
              <a:solidFill>
                <a:srgbClr val="FF0000"/>
              </a:solidFill>
            </a:endParaRPr>
          </a:p>
          <a:p>
            <a:pPr algn="l" eaLnBrk="1" fontAlgn="auto" hangingPunct="1">
              <a:spcAft>
                <a:spcPts val="0"/>
              </a:spcAft>
              <a:buFont typeface="Arial" panose="020B0604020202020204" pitchFamily="34" charset="0"/>
              <a:buNone/>
              <a:defRPr/>
            </a:pPr>
            <a:r>
              <a:rPr lang="en-US" sz="2800" dirty="0">
                <a:solidFill>
                  <a:srgbClr val="FF0000"/>
                </a:solidFill>
              </a:rPr>
              <a:t>Or…would you rather be a hero, or a zero….</a:t>
            </a:r>
          </a:p>
        </p:txBody>
      </p:sp>
    </p:spTree>
  </p:cSld>
  <p:clrMapOvr>
    <a:masterClrMapping/>
  </p:clrMapOvr>
  <p:transition advTm="10000"/>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ctrTitle"/>
          </p:nvPr>
        </p:nvSpPr>
        <p:spPr>
          <a:xfrm>
            <a:off x="457200" y="990600"/>
            <a:ext cx="8686800" cy="838200"/>
          </a:xfrm>
        </p:spPr>
        <p:txBody>
          <a:bodyPr/>
          <a:lstStyle/>
          <a:p>
            <a:pPr eaLnBrk="1" hangingPunct="1"/>
            <a:r>
              <a:rPr lang="en-US" altLang="en-US" sz="3200" dirty="0">
                <a:solidFill>
                  <a:srgbClr val="00B050"/>
                </a:solidFill>
              </a:rPr>
              <a:t>Robot do items in left-right order.  When multiple things are done at same time or feed to same result parallel connections as shown below for facial recognition (robot recognizes and responds to more than one person in example)</a:t>
            </a: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62200" y="2819400"/>
            <a:ext cx="4343400" cy="3546061"/>
          </a:xfrm>
          <a:prstGeom prst="rect">
            <a:avLst/>
          </a:prstGeom>
        </p:spPr>
      </p:pic>
    </p:spTree>
    <p:extLst>
      <p:ext uri="{BB962C8B-B14F-4D97-AF65-F5344CB8AC3E}">
        <p14:creationId xmlns:p14="http://schemas.microsoft.com/office/powerpoint/2010/main" val="4255228930"/>
      </p:ext>
    </p:extLst>
  </p:cSld>
  <p:clrMapOvr>
    <a:masterClrMapping/>
  </p:clrMapOvr>
  <p:transition advTm="10000"/>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ctrTitle"/>
          </p:nvPr>
        </p:nvSpPr>
        <p:spPr>
          <a:xfrm>
            <a:off x="762000" y="609600"/>
            <a:ext cx="7772400" cy="1470025"/>
          </a:xfrm>
        </p:spPr>
        <p:txBody>
          <a:bodyPr/>
          <a:lstStyle/>
          <a:p>
            <a:pPr eaLnBrk="1" hangingPunct="1"/>
            <a:r>
              <a:rPr lang="en-US" altLang="en-US" dirty="0"/>
              <a:t>Today’s Lab:  Create a NAO robot social interaction program that includes the items below.</a:t>
            </a:r>
          </a:p>
        </p:txBody>
      </p:sp>
      <p:sp>
        <p:nvSpPr>
          <p:cNvPr id="3" name="Subtitle 2"/>
          <p:cNvSpPr>
            <a:spLocks noGrp="1"/>
          </p:cNvSpPr>
          <p:nvPr>
            <p:ph type="subTitle" idx="1"/>
          </p:nvPr>
        </p:nvSpPr>
        <p:spPr>
          <a:xfrm>
            <a:off x="1371600" y="2514600"/>
            <a:ext cx="6400800" cy="1752600"/>
          </a:xfrm>
        </p:spPr>
        <p:txBody>
          <a:bodyPr rtlCol="0">
            <a:noAutofit/>
          </a:bodyPr>
          <a:lstStyle/>
          <a:p>
            <a:pPr marL="457200" indent="-457200" algn="l" eaLnBrk="1" fontAlgn="auto" hangingPunct="1">
              <a:spcAft>
                <a:spcPts val="0"/>
              </a:spcAft>
              <a:buFont typeface="Arial" panose="020B0604020202020204" pitchFamily="34" charset="0"/>
              <a:buAutoNum type="arabicPeriod"/>
              <a:defRPr/>
            </a:pPr>
            <a:r>
              <a:rPr lang="en-US" sz="2800" dirty="0">
                <a:solidFill>
                  <a:srgbClr val="FF0000"/>
                </a:solidFill>
              </a:rPr>
              <a:t>Facial recognition</a:t>
            </a:r>
          </a:p>
          <a:p>
            <a:pPr marL="457200" indent="-457200" algn="l" eaLnBrk="1" fontAlgn="auto" hangingPunct="1">
              <a:spcAft>
                <a:spcPts val="0"/>
              </a:spcAft>
              <a:buFont typeface="Arial" panose="020B0604020202020204" pitchFamily="34" charset="0"/>
              <a:buAutoNum type="arabicPeriod"/>
              <a:defRPr/>
            </a:pPr>
            <a:r>
              <a:rPr lang="en-US" sz="2800" dirty="0">
                <a:solidFill>
                  <a:srgbClr val="FF0000"/>
                </a:solidFill>
              </a:rPr>
              <a:t>Speech recognition and response</a:t>
            </a:r>
          </a:p>
          <a:p>
            <a:pPr marL="457200" indent="-457200" algn="l" eaLnBrk="1" fontAlgn="auto" hangingPunct="1">
              <a:spcAft>
                <a:spcPts val="0"/>
              </a:spcAft>
              <a:buFont typeface="Arial" panose="020B0604020202020204" pitchFamily="34" charset="0"/>
              <a:buAutoNum type="arabicPeriod"/>
              <a:defRPr/>
            </a:pPr>
            <a:r>
              <a:rPr lang="en-US" sz="2800" dirty="0">
                <a:solidFill>
                  <a:srgbClr val="FF0000"/>
                </a:solidFill>
              </a:rPr>
              <a:t>Robot movement and gestures.</a:t>
            </a:r>
          </a:p>
          <a:p>
            <a:pPr marL="457200" indent="-457200" algn="l" eaLnBrk="1" fontAlgn="auto" hangingPunct="1">
              <a:spcAft>
                <a:spcPts val="0"/>
              </a:spcAft>
              <a:buFont typeface="Arial" panose="020B0604020202020204" pitchFamily="34" charset="0"/>
              <a:buAutoNum type="arabicPeriod"/>
              <a:defRPr/>
            </a:pPr>
            <a:r>
              <a:rPr lang="en-US" sz="2800" dirty="0">
                <a:solidFill>
                  <a:srgbClr val="FF0000"/>
                </a:solidFill>
              </a:rPr>
              <a:t>Robot sensors (touch) and facial/group vision and/or sound tracking.</a:t>
            </a:r>
          </a:p>
        </p:txBody>
      </p:sp>
    </p:spTree>
  </p:cSld>
  <p:clrMapOvr>
    <a:masterClrMapping/>
  </p:clrMapOvr>
  <p:transition advTm="10000"/>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br>
              <a:rPr lang="en-US" altLang="en-US" dirty="0">
                <a:solidFill>
                  <a:schemeClr val="tx2"/>
                </a:solidFill>
              </a:rPr>
            </a:br>
            <a:r>
              <a:rPr lang="en-US" altLang="en-US" dirty="0">
                <a:solidFill>
                  <a:schemeClr val="tx2"/>
                </a:solidFill>
              </a:rPr>
              <a:t>Screen Capturing</a:t>
            </a:r>
            <a:br>
              <a:rPr lang="en-US" altLang="en-US" sz="3600" dirty="0">
                <a:solidFill>
                  <a:schemeClr val="tx2"/>
                </a:solidFill>
              </a:rPr>
            </a:br>
            <a:r>
              <a:rPr lang="en-US" altLang="en-US" sz="3600" dirty="0">
                <a:solidFill>
                  <a:srgbClr val="FF0000"/>
                </a:solidFill>
              </a:rPr>
              <a:t>Windows Snipping Tool (All Apps, Windows Accessories, Snipping Tool) or Snip and Sketch</a:t>
            </a:r>
          </a:p>
        </p:txBody>
      </p:sp>
      <p:pic>
        <p:nvPicPr>
          <p:cNvPr id="21507" name="Picture 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8200" y="2590800"/>
            <a:ext cx="3273425" cy="242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64291448"/>
      </p:ext>
    </p:extLst>
  </p:cSld>
  <p:clrMapOvr>
    <a:masterClrMapping/>
  </p:clrMapOvr>
  <p:transition advTm="10000"/>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r>
              <a:rPr lang="en-US" altLang="en-US" dirty="0"/>
              <a:t>Select File, Save As, and use</a:t>
            </a:r>
            <a:br>
              <a:rPr lang="en-US" altLang="en-US" dirty="0"/>
            </a:br>
            <a:r>
              <a:rPr lang="en-US" altLang="en-US" dirty="0">
                <a:solidFill>
                  <a:srgbClr val="FF0000"/>
                </a:solidFill>
              </a:rPr>
              <a:t>HERO </a:t>
            </a:r>
            <a:r>
              <a:rPr lang="en-US" altLang="en-US" dirty="0"/>
              <a:t>as title</a:t>
            </a:r>
          </a:p>
        </p:txBody>
      </p:sp>
      <p:pic>
        <p:nvPicPr>
          <p:cNvPr id="3" name="Picture 2"/>
          <p:cNvPicPr>
            <a:picLocks noChangeAspect="1"/>
          </p:cNvPicPr>
          <p:nvPr/>
        </p:nvPicPr>
        <p:blipFill>
          <a:blip r:embed="rId2"/>
          <a:stretch>
            <a:fillRect/>
          </a:stretch>
        </p:blipFill>
        <p:spPr>
          <a:xfrm>
            <a:off x="1564481" y="1905000"/>
            <a:ext cx="6015038" cy="4300722"/>
          </a:xfrm>
          <a:prstGeom prst="rect">
            <a:avLst/>
          </a:prstGeom>
        </p:spPr>
      </p:pic>
    </p:spTree>
    <p:extLst>
      <p:ext uri="{BB962C8B-B14F-4D97-AF65-F5344CB8AC3E}">
        <p14:creationId xmlns:p14="http://schemas.microsoft.com/office/powerpoint/2010/main" val="4202185279"/>
      </p:ext>
    </p:extLst>
  </p:cSld>
  <p:clrMapOvr>
    <a:masterClrMapping/>
  </p:clrMapOvr>
  <p:transition advTm="10000"/>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ctrTitle"/>
          </p:nvPr>
        </p:nvSpPr>
        <p:spPr>
          <a:xfrm>
            <a:off x="228600" y="1676400"/>
            <a:ext cx="8686800" cy="838200"/>
          </a:xfrm>
        </p:spPr>
        <p:txBody>
          <a:bodyPr/>
          <a:lstStyle/>
          <a:p>
            <a:pPr eaLnBrk="1" hangingPunct="1"/>
            <a:r>
              <a:rPr lang="en-US" altLang="en-US" sz="4000" dirty="0"/>
              <a:t>Submit screen capture </a:t>
            </a:r>
            <a:r>
              <a:rPr lang="en-US" altLang="en-US" sz="4000"/>
              <a:t>in Canvas</a:t>
            </a:r>
            <a:br>
              <a:rPr lang="en-US" altLang="en-US" sz="4000" dirty="0"/>
            </a:br>
            <a:endParaRPr lang="en-US" altLang="en-US" sz="4000" dirty="0"/>
          </a:p>
        </p:txBody>
      </p:sp>
      <p:pic>
        <p:nvPicPr>
          <p:cNvPr id="2" name="Picture 1"/>
          <p:cNvPicPr>
            <a:picLocks noChangeAspect="1"/>
          </p:cNvPicPr>
          <p:nvPr/>
        </p:nvPicPr>
        <p:blipFill>
          <a:blip r:embed="rId2"/>
          <a:stretch>
            <a:fillRect/>
          </a:stretch>
        </p:blipFill>
        <p:spPr>
          <a:xfrm>
            <a:off x="1752600" y="3124200"/>
            <a:ext cx="6048375" cy="3190875"/>
          </a:xfrm>
          <a:prstGeom prst="rect">
            <a:avLst/>
          </a:prstGeom>
        </p:spPr>
      </p:pic>
    </p:spTree>
    <p:extLst>
      <p:ext uri="{BB962C8B-B14F-4D97-AF65-F5344CB8AC3E}">
        <p14:creationId xmlns:p14="http://schemas.microsoft.com/office/powerpoint/2010/main" val="229211124"/>
      </p:ext>
    </p:extLst>
  </p:cSld>
  <p:clrMapOvr>
    <a:masterClrMapping/>
  </p:clrMapOvr>
  <p:transition advTm="10000"/>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ctrTitle"/>
          </p:nvPr>
        </p:nvSpPr>
        <p:spPr>
          <a:xfrm>
            <a:off x="762000" y="609600"/>
            <a:ext cx="7772400" cy="1470025"/>
          </a:xfrm>
        </p:spPr>
        <p:txBody>
          <a:bodyPr/>
          <a:lstStyle/>
          <a:p>
            <a:pPr eaLnBrk="1" hangingPunct="1"/>
            <a:r>
              <a:rPr lang="en-US" altLang="en-US" dirty="0"/>
              <a:t>Who are the socially isolated these robot programs are intended for?</a:t>
            </a:r>
          </a:p>
        </p:txBody>
      </p:sp>
      <p:sp>
        <p:nvSpPr>
          <p:cNvPr id="3" name="Subtitle 2"/>
          <p:cNvSpPr>
            <a:spLocks noGrp="1"/>
          </p:cNvSpPr>
          <p:nvPr>
            <p:ph type="subTitle" idx="1"/>
          </p:nvPr>
        </p:nvSpPr>
        <p:spPr>
          <a:xfrm>
            <a:off x="1371600" y="2514600"/>
            <a:ext cx="6400800" cy="1752600"/>
          </a:xfrm>
        </p:spPr>
        <p:txBody>
          <a:bodyPr rtlCol="0">
            <a:noAutofit/>
          </a:bodyPr>
          <a:lstStyle/>
          <a:p>
            <a:pPr marL="514350" indent="-514350" algn="l" eaLnBrk="1" fontAlgn="auto" hangingPunct="1">
              <a:spcAft>
                <a:spcPts val="0"/>
              </a:spcAft>
              <a:buFont typeface="Arial" panose="020B0604020202020204" pitchFamily="34" charset="0"/>
              <a:buAutoNum type="arabicPeriod"/>
              <a:defRPr/>
            </a:pPr>
            <a:r>
              <a:rPr lang="en-US" sz="2800" dirty="0">
                <a:solidFill>
                  <a:srgbClr val="FF0000"/>
                </a:solidFill>
              </a:rPr>
              <a:t>Children with autism.  Social robots work well with autism because the robot has predictable responses that are not threatening.</a:t>
            </a:r>
          </a:p>
          <a:p>
            <a:pPr marL="514350" indent="-514350" algn="l" eaLnBrk="1" fontAlgn="auto" hangingPunct="1">
              <a:spcAft>
                <a:spcPts val="0"/>
              </a:spcAft>
              <a:buFont typeface="Arial" panose="020B0604020202020204" pitchFamily="34" charset="0"/>
              <a:buAutoNum type="arabicPeriod"/>
              <a:defRPr/>
            </a:pPr>
            <a:r>
              <a:rPr lang="en-US" sz="2800" dirty="0">
                <a:solidFill>
                  <a:srgbClr val="FF0000"/>
                </a:solidFill>
              </a:rPr>
              <a:t>Hospitalized children or adults.</a:t>
            </a:r>
          </a:p>
          <a:p>
            <a:pPr marL="514350" indent="-514350" algn="l" eaLnBrk="1" fontAlgn="auto" hangingPunct="1">
              <a:spcAft>
                <a:spcPts val="0"/>
              </a:spcAft>
              <a:buFont typeface="Arial" panose="020B0604020202020204" pitchFamily="34" charset="0"/>
              <a:buAutoNum type="arabicPeriod"/>
              <a:defRPr/>
            </a:pPr>
            <a:r>
              <a:rPr lang="en-US" sz="2800" dirty="0">
                <a:solidFill>
                  <a:srgbClr val="FF0000"/>
                </a:solidFill>
              </a:rPr>
              <a:t>Senior citizens.</a:t>
            </a:r>
          </a:p>
        </p:txBody>
      </p:sp>
    </p:spTree>
  </p:cSld>
  <p:clrMapOvr>
    <a:masterClrMapping/>
  </p:clrMapOvr>
  <p:transition advTm="10000"/>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ctrTitle"/>
          </p:nvPr>
        </p:nvSpPr>
        <p:spPr>
          <a:xfrm>
            <a:off x="762000" y="381000"/>
            <a:ext cx="7772400" cy="762000"/>
          </a:xfrm>
        </p:spPr>
        <p:txBody>
          <a:bodyPr/>
          <a:lstStyle/>
          <a:p>
            <a:pPr eaLnBrk="1" hangingPunct="1"/>
            <a:r>
              <a:rPr lang="en-US" altLang="en-US" sz="3200" dirty="0"/>
              <a:t>Why should </a:t>
            </a:r>
            <a:r>
              <a:rPr lang="en-US" altLang="en-US" sz="3200" u="sng" dirty="0">
                <a:solidFill>
                  <a:srgbClr val="00B050"/>
                </a:solidFill>
              </a:rPr>
              <a:t>YOU</a:t>
            </a:r>
            <a:r>
              <a:rPr lang="en-US" altLang="en-US" sz="3200" dirty="0"/>
              <a:t> want to do this? </a:t>
            </a:r>
          </a:p>
        </p:txBody>
      </p:sp>
      <p:sp>
        <p:nvSpPr>
          <p:cNvPr id="3" name="Subtitle 2"/>
          <p:cNvSpPr>
            <a:spLocks noGrp="1"/>
          </p:cNvSpPr>
          <p:nvPr>
            <p:ph type="subTitle" idx="1"/>
          </p:nvPr>
        </p:nvSpPr>
        <p:spPr>
          <a:xfrm>
            <a:off x="1447800" y="1145357"/>
            <a:ext cx="6400800" cy="1752600"/>
          </a:xfrm>
        </p:spPr>
        <p:txBody>
          <a:bodyPr rtlCol="0">
            <a:noAutofit/>
          </a:bodyPr>
          <a:lstStyle/>
          <a:p>
            <a:pPr marL="514350" indent="-514350" algn="l" eaLnBrk="1" fontAlgn="auto" hangingPunct="1">
              <a:spcAft>
                <a:spcPts val="0"/>
              </a:spcAft>
              <a:buFont typeface="Arial" panose="020B0604020202020204" pitchFamily="34" charset="0"/>
              <a:buAutoNum type="arabicPeriod"/>
              <a:defRPr/>
            </a:pPr>
            <a:r>
              <a:rPr lang="en-US" sz="2800" dirty="0">
                <a:solidFill>
                  <a:schemeClr val="accent1">
                    <a:lumMod val="75000"/>
                  </a:schemeClr>
                </a:solidFill>
              </a:rPr>
              <a:t>If you think your life sucks……honestly it does…because your trying to live for yourself through entertainment or thrills.   The “SECRET” of fulfilling life is to live for others. (Churches have known this for centuries). </a:t>
            </a:r>
          </a:p>
          <a:p>
            <a:pPr marL="514350" indent="-514350" algn="l" eaLnBrk="1" fontAlgn="auto" hangingPunct="1">
              <a:spcAft>
                <a:spcPts val="0"/>
              </a:spcAft>
              <a:buFont typeface="Arial" panose="020B0604020202020204" pitchFamily="34" charset="0"/>
              <a:buAutoNum type="arabicPeriod"/>
              <a:defRPr/>
            </a:pPr>
            <a:r>
              <a:rPr lang="en-US" sz="2800" dirty="0">
                <a:solidFill>
                  <a:schemeClr val="accent4">
                    <a:lumMod val="75000"/>
                  </a:schemeClr>
                </a:solidFill>
              </a:rPr>
              <a:t>This form of fulfillment is also in demand in the business world…meaning you make great money for that entertainment stuff. </a:t>
            </a:r>
          </a:p>
          <a:p>
            <a:pPr marL="514350" indent="-514350" algn="l" eaLnBrk="1" fontAlgn="auto" hangingPunct="1">
              <a:spcAft>
                <a:spcPts val="0"/>
              </a:spcAft>
              <a:buFont typeface="Arial" panose="020B0604020202020204" pitchFamily="34" charset="0"/>
              <a:buAutoNum type="arabicPeriod"/>
              <a:defRPr/>
            </a:pPr>
            <a:r>
              <a:rPr lang="en-US" sz="2800" dirty="0">
                <a:solidFill>
                  <a:srgbClr val="FF0000"/>
                </a:solidFill>
              </a:rPr>
              <a:t>A chance to be a leader…or as I say</a:t>
            </a:r>
          </a:p>
          <a:p>
            <a:pPr eaLnBrk="1" fontAlgn="auto" hangingPunct="1">
              <a:spcAft>
                <a:spcPts val="0"/>
              </a:spcAft>
              <a:defRPr/>
            </a:pPr>
            <a:r>
              <a:rPr lang="en-US" sz="2800" dirty="0">
                <a:solidFill>
                  <a:srgbClr val="FF0000"/>
                </a:solidFill>
              </a:rPr>
              <a:t> </a:t>
            </a:r>
            <a:r>
              <a:rPr lang="en-US" sz="2800" i="1" u="sng" dirty="0">
                <a:solidFill>
                  <a:srgbClr val="00B050"/>
                </a:solidFill>
              </a:rPr>
              <a:t>Be a</a:t>
            </a:r>
            <a:r>
              <a:rPr lang="en-US" i="1" u="sng" dirty="0">
                <a:solidFill>
                  <a:srgbClr val="00B050"/>
                </a:solidFill>
              </a:rPr>
              <a:t> Hero instead of a zero</a:t>
            </a:r>
            <a:endParaRPr lang="en-US" sz="2800" i="1" u="sng" dirty="0">
              <a:solidFill>
                <a:srgbClr val="FF0000"/>
              </a:solidFill>
            </a:endParaRPr>
          </a:p>
        </p:txBody>
      </p:sp>
    </p:spTree>
    <p:extLst>
      <p:ext uri="{BB962C8B-B14F-4D97-AF65-F5344CB8AC3E}">
        <p14:creationId xmlns:p14="http://schemas.microsoft.com/office/powerpoint/2010/main" val="551560412"/>
      </p:ext>
    </p:extLst>
  </p:cSld>
  <p:clrMapOvr>
    <a:masterClrMapping/>
  </p:clrMapOvr>
  <p:transition advTm="10000"/>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465138" y="152400"/>
            <a:ext cx="8229600" cy="1676400"/>
          </a:xfrm>
        </p:spPr>
        <p:txBody>
          <a:bodyPr/>
          <a:lstStyle/>
          <a:p>
            <a:r>
              <a:rPr lang="en-US" altLang="en-US"/>
              <a:t>Do today’s Starter Quiz!</a:t>
            </a:r>
            <a:br>
              <a:rPr lang="en-US" altLang="en-US"/>
            </a:br>
            <a:r>
              <a:rPr lang="en-US" altLang="en-US"/>
              <a:t>(in Canvas)</a:t>
            </a:r>
          </a:p>
        </p:txBody>
      </p:sp>
      <p:pic>
        <p:nvPicPr>
          <p:cNvPr id="15362" name="Picture 2"/>
          <p:cNvPicPr>
            <a:picLocks noChangeAspect="1" noChangeArrowheads="1"/>
          </p:cNvPicPr>
          <p:nvPr/>
        </p:nvPicPr>
        <p:blipFill>
          <a:blip r:embed="rId2" cstate="print"/>
          <a:srcRect/>
          <a:stretch>
            <a:fillRect/>
          </a:stretch>
        </p:blipFill>
        <p:spPr bwMode="auto">
          <a:xfrm>
            <a:off x="304800" y="2209800"/>
            <a:ext cx="8134350" cy="2514600"/>
          </a:xfrm>
          <a:prstGeom prst="rect">
            <a:avLst/>
          </a:prstGeom>
          <a:noFill/>
          <a:ln w="9525">
            <a:noFill/>
            <a:miter lim="800000"/>
            <a:headEnd/>
            <a:tailEnd/>
          </a:ln>
        </p:spPr>
      </p:pic>
    </p:spTree>
  </p:cSld>
  <p:clrMapOvr>
    <a:masterClrMapping/>
  </p:clrMapOvr>
  <p:transition advTm="10000"/>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465138" y="152400"/>
            <a:ext cx="8229600" cy="1676400"/>
          </a:xfrm>
        </p:spPr>
        <p:txBody>
          <a:bodyPr/>
          <a:lstStyle/>
          <a:p>
            <a:r>
              <a:rPr lang="en-US" altLang="en-US" dirty="0"/>
              <a:t>NAO Robots-Programming Module</a:t>
            </a:r>
          </a:p>
        </p:txBody>
      </p:sp>
      <p:pic>
        <p:nvPicPr>
          <p:cNvPr id="3" name="Picture 2">
            <a:extLst>
              <a:ext uri="{FF2B5EF4-FFF2-40B4-BE49-F238E27FC236}">
                <a16:creationId xmlns:a16="http://schemas.microsoft.com/office/drawing/2014/main" id="{AFDCC54C-A234-4B1A-932B-D7EFEDC952C3}"/>
              </a:ext>
            </a:extLst>
          </p:cNvPr>
          <p:cNvPicPr>
            <a:picLocks noChangeAspect="1"/>
          </p:cNvPicPr>
          <p:nvPr/>
        </p:nvPicPr>
        <p:blipFill>
          <a:blip r:embed="rId2"/>
          <a:stretch>
            <a:fillRect/>
          </a:stretch>
        </p:blipFill>
        <p:spPr>
          <a:xfrm>
            <a:off x="1517650" y="1905000"/>
            <a:ext cx="6124575" cy="4219575"/>
          </a:xfrm>
          <a:prstGeom prst="rect">
            <a:avLst/>
          </a:prstGeom>
        </p:spPr>
      </p:pic>
    </p:spTree>
    <p:extLst>
      <p:ext uri="{BB962C8B-B14F-4D97-AF65-F5344CB8AC3E}">
        <p14:creationId xmlns:p14="http://schemas.microsoft.com/office/powerpoint/2010/main" val="2989250359"/>
      </p:ext>
    </p:extLst>
  </p:cSld>
  <p:clrMapOvr>
    <a:masterClrMapping/>
  </p:clrMapOvr>
  <p:transition advTm="10000"/>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465138" y="152400"/>
            <a:ext cx="8229600" cy="1676400"/>
          </a:xfrm>
        </p:spPr>
        <p:txBody>
          <a:bodyPr/>
          <a:lstStyle/>
          <a:p>
            <a:r>
              <a:rPr lang="en-US" altLang="en-US" dirty="0"/>
              <a:t>Watch Tutorial Video</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00163" y="1447800"/>
            <a:ext cx="6543675" cy="4714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65307785"/>
      </p:ext>
    </p:extLst>
  </p:cSld>
  <p:clrMapOvr>
    <a:masterClrMapping/>
  </p:clrMapOvr>
  <p:transition advTm="10000"/>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630</TotalTime>
  <Words>973</Words>
  <Application>Microsoft Office PowerPoint</Application>
  <PresentationFormat>On-screen Show (4:3)</PresentationFormat>
  <Paragraphs>75</Paragraphs>
  <Slides>44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44</vt:i4>
      </vt:variant>
    </vt:vector>
  </HeadingPairs>
  <TitlesOfParts>
    <vt:vector size="47" baseType="lpstr">
      <vt:lpstr>Arial</vt:lpstr>
      <vt:lpstr>Calibri</vt:lpstr>
      <vt:lpstr>Office Theme</vt:lpstr>
      <vt:lpstr>Choregraphe Lab 4</vt:lpstr>
      <vt:lpstr>Be A Hero Program</vt:lpstr>
      <vt:lpstr>What is an Interaction program for socially isolated?</vt:lpstr>
      <vt:lpstr>Why create Interaction programs for socially isolated?</vt:lpstr>
      <vt:lpstr>Who are the socially isolated these robot programs are intended for?</vt:lpstr>
      <vt:lpstr>Why should YOU want to do this? </vt:lpstr>
      <vt:lpstr>Do today’s Starter Quiz! (in Canvas)</vt:lpstr>
      <vt:lpstr>NAO Robots-Programming Module</vt:lpstr>
      <vt:lpstr>Watch Tutorial Video</vt:lpstr>
      <vt:lpstr>select desktop or menu “Choregraphe”</vt:lpstr>
      <vt:lpstr>“Click on Edit and Then Preferences”</vt:lpstr>
      <vt:lpstr>Click on Virtual Robot Tab and select “NAO H25 (V6)” from Robot Model drop down menu</vt:lpstr>
      <vt:lpstr>Select  “New Project”, In lower right Corner locate the “Robot View” tab.  Click on tab to have robot simulation shown.</vt:lpstr>
      <vt:lpstr>Click “Connection and then Connect to virtual robot”   It may take several moments for this to complete.</vt:lpstr>
      <vt:lpstr>click “Cancel” if Windows Security Alert appears. </vt:lpstr>
      <vt:lpstr>The first step for any Choregraphe program is to have a robot stand starting position  (from right side position library)</vt:lpstr>
      <vt:lpstr>Basics of a Social Interaction Program</vt:lpstr>
      <vt:lpstr>Part 1: Facial Recognition Locate “Vision”, “Human Detection” in the “Sensing” section of standard actions library in lower left corner of Choregraphe.</vt:lpstr>
      <vt:lpstr>Now locate “Face Detection” and “Face Reco.” in the “Human Detection” options</vt:lpstr>
      <vt:lpstr>Drag in a Face detection icon (Robots have to know to detect faces before they can recognize one)</vt:lpstr>
      <vt:lpstr>Now drag in a face recognition icon.</vt:lpstr>
      <vt:lpstr>Connect the Face Detection input to the Starting position (Stand) box output and the Facial Reco. Input to the Facial Detection output. recognition.   The NAO robot must know to look for faces before it can recognize them.</vt:lpstr>
      <vt:lpstr>Items are connected together in left-to-right order they are performed . example: face recognition controls speech recognition listening for “Hello” command which results in “Greetings Wonderful one” from Say command in example below.</vt:lpstr>
      <vt:lpstr>Part 2: Speech recognition and audio response locate the “Speech”, “Creation” options in standard actions library</vt:lpstr>
      <vt:lpstr>Select “Speech Reco.” from standard actions library located in lower left corner. </vt:lpstr>
      <vt:lpstr>Now Click on wrench symbol to open Speech parameter options.  The words in word list are the ones the robot is programmed to recognize.</vt:lpstr>
      <vt:lpstr>Enter words or short phrase you want robot to recognize and respond to in word list. </vt:lpstr>
      <vt:lpstr>Now select “Say” from “Speech” options and drag into workspace. </vt:lpstr>
      <vt:lpstr>Double-click on wrench symbol in lower left corner of say icon to change robot speech output. </vt:lpstr>
      <vt:lpstr>Set parameters of Say box will appear.  Enter what you want robot to say in text block. </vt:lpstr>
      <vt:lpstr>Click on “ok” to return to main screen. </vt:lpstr>
      <vt:lpstr>Connect icons together as shown to make complete speech recognition and response. </vt:lpstr>
      <vt:lpstr>Part 3: Robot movement and gestures.  In standard action library locate “Animation”</vt:lpstr>
      <vt:lpstr>Robot movements are located in the Entertainment section. Robot gestures like waving are in the “Moods” section of Animation. </vt:lpstr>
      <vt:lpstr>Part 4: Hearing and Touch Sensors options are in the Sensing Hearing and Touch folders in standard actions library.</vt:lpstr>
      <vt:lpstr>Use a “sound tracking” icon to have robot turn it’s head toward sound and sound peak monitoring (in audio, sound) to determine when a person has stopped responding.</vt:lpstr>
      <vt:lpstr>Use a “facial tracking” or “People tracking” (Vision, Human Detection) to have robot head or entire robot follow a face or group of people. </vt:lpstr>
      <vt:lpstr>Use tactile options in Touch folder to have the robot detect when (and where) it has been touched.   Use these options to create interactions based on touch.</vt:lpstr>
      <vt:lpstr>Now create a “Hero” Program.  The robot will look for one particular face, then greet the person by waving and speaking to them.  This should be followed up by the robot asking them about their interests.  The robot should then interact with them using touch and voice.  Finally the robot should maintain eye contact with them at all times. </vt:lpstr>
      <vt:lpstr>Robot do items in left-right order.  When multiple things are done at same time or feed to same result parallel connections as shown below for facial recognition (robot recognizes and responds to more than one person in example)</vt:lpstr>
      <vt:lpstr>Today’s Lab:  Create a NAO robot social interaction program that includes the items below.</vt:lpstr>
      <vt:lpstr> Screen Capturing Windows Snipping Tool (All Apps, Windows Accessories, Snipping Tool) or Snip and Sketch</vt:lpstr>
      <vt:lpstr>Select File, Save As, and use HERO as title</vt:lpstr>
      <vt:lpstr>Submit screen capture in Canvas </vt:lpstr>
    </vt:vector>
  </TitlesOfParts>
  <Company>Granite Schools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Troubleshooting as Mathematics</dc:title>
  <dc:creator>Scott S. Watson</dc:creator>
  <cp:lastModifiedBy>Watson, Scott</cp:lastModifiedBy>
  <cp:revision>85</cp:revision>
  <dcterms:created xsi:type="dcterms:W3CDTF">2010-12-14T20:57:40Z</dcterms:created>
  <dcterms:modified xsi:type="dcterms:W3CDTF">2019-11-20T17:13:04Z</dcterms:modified>
</cp:coreProperties>
</file>